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59"/>
  </p:notesMasterIdLst>
  <p:handoutMasterIdLst>
    <p:handoutMasterId r:id="rId60"/>
  </p:handoutMasterIdLst>
  <p:sldIdLst>
    <p:sldId id="256" r:id="rId5"/>
    <p:sldId id="306" r:id="rId6"/>
    <p:sldId id="258" r:id="rId7"/>
    <p:sldId id="309" r:id="rId8"/>
    <p:sldId id="310" r:id="rId9"/>
    <p:sldId id="311" r:id="rId10"/>
    <p:sldId id="312" r:id="rId11"/>
    <p:sldId id="260" r:id="rId12"/>
    <p:sldId id="313" r:id="rId13"/>
    <p:sldId id="317" r:id="rId14"/>
    <p:sldId id="318" r:id="rId15"/>
    <p:sldId id="319" r:id="rId16"/>
    <p:sldId id="322" r:id="rId17"/>
    <p:sldId id="321" r:id="rId18"/>
    <p:sldId id="352" r:id="rId19"/>
    <p:sldId id="353" r:id="rId20"/>
    <p:sldId id="354" r:id="rId21"/>
    <p:sldId id="355" r:id="rId22"/>
    <p:sldId id="356" r:id="rId23"/>
    <p:sldId id="351" r:id="rId24"/>
    <p:sldId id="320" r:id="rId25"/>
    <p:sldId id="323" r:id="rId26"/>
    <p:sldId id="324" r:id="rId27"/>
    <p:sldId id="325" r:id="rId28"/>
    <p:sldId id="326" r:id="rId29"/>
    <p:sldId id="327" r:id="rId30"/>
    <p:sldId id="328" r:id="rId31"/>
    <p:sldId id="329" r:id="rId32"/>
    <p:sldId id="330" r:id="rId33"/>
    <p:sldId id="332" r:id="rId34"/>
    <p:sldId id="343" r:id="rId35"/>
    <p:sldId id="331" r:id="rId36"/>
    <p:sldId id="344" r:id="rId37"/>
    <p:sldId id="345" r:id="rId38"/>
    <p:sldId id="333" r:id="rId39"/>
    <p:sldId id="308" r:id="rId40"/>
    <p:sldId id="335" r:id="rId41"/>
    <p:sldId id="334" r:id="rId42"/>
    <p:sldId id="337" r:id="rId43"/>
    <p:sldId id="341" r:id="rId44"/>
    <p:sldId id="338" r:id="rId45"/>
    <p:sldId id="307" r:id="rId46"/>
    <p:sldId id="336" r:id="rId47"/>
    <p:sldId id="339" r:id="rId48"/>
    <p:sldId id="340" r:id="rId49"/>
    <p:sldId id="347" r:id="rId50"/>
    <p:sldId id="348" r:id="rId51"/>
    <p:sldId id="346" r:id="rId52"/>
    <p:sldId id="349" r:id="rId53"/>
    <p:sldId id="350" r:id="rId54"/>
    <p:sldId id="359" r:id="rId55"/>
    <p:sldId id="357" r:id="rId56"/>
    <p:sldId id="358" r:id="rId57"/>
    <p:sldId id="316" r:id="rId58"/>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Cambria Math" panose="02040503050406030204" pitchFamily="18" charset="0"/>
      <p:regular r:id="rId65"/>
    </p:embeddedFont>
    <p:embeddedFont>
      <p:font typeface="Josefin Sans" pitchFamily="2" charset="0"/>
      <p:regular r:id="rId66"/>
      <p:bold r:id="rId67"/>
      <p:italic r:id="rId68"/>
      <p:boldItalic r:id="rId69"/>
    </p:embeddedFont>
    <p:embeddedFont>
      <p:font typeface="Open Sans" panose="020B060603050402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9ED5EF-E79C-48CD-87EF-DDAAFD357F4C}" v="3888" dt="2022-03-14T01:24:45.548"/>
  </p1510:revLst>
</p1510:revInfo>
</file>

<file path=ppt/tableStyles.xml><?xml version="1.0" encoding="utf-8"?>
<a:tblStyleLst xmlns:a="http://schemas.openxmlformats.org/drawingml/2006/main" def="{F5E58556-9895-4D06-85D2-028FFD2D3099}">
  <a:tblStyle styleId="{F5E58556-9895-4D06-85D2-028FFD2D30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6.fntdata"/><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studenthcmusedu-my.sharepoint.com/personal/18120258_student_hcmus_edu_vn/Documents/Sefa.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studenthcmusedu-my.sharepoint.com/personal/18120258_student_hcmus_edu_vn/Documents/Sefa.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studenthcmusedu-my.sharepoint.com/personal/18120258_student_hcmus_edu_vn/Documents/Sef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Sheet2!$A$2</c:f>
              <c:strCache>
                <c:ptCount val="1"/>
                <c:pt idx="0">
                  <c:v>FID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Sheet2!$B$1:$H$1</c:f>
              <c:strCache>
                <c:ptCount val="7"/>
                <c:pt idx="0">
                  <c:v>GANs N’ Roses</c:v>
                </c:pt>
                <c:pt idx="1">
                  <c:v>SeFa</c:v>
                </c:pt>
                <c:pt idx="2">
                  <c:v>Linear</c:v>
                </c:pt>
                <c:pt idx="3">
                  <c:v>Lasso</c:v>
                </c:pt>
                <c:pt idx="4">
                  <c:v>Logistic</c:v>
                </c:pt>
                <c:pt idx="5">
                  <c:v>SVM</c:v>
                </c:pt>
                <c:pt idx="6">
                  <c:v>SVD</c:v>
                </c:pt>
              </c:strCache>
            </c:strRef>
          </c:cat>
          <c:val>
            <c:numRef>
              <c:f>Sheet2!$B$2:$H$2</c:f>
              <c:numCache>
                <c:formatCode>General</c:formatCode>
                <c:ptCount val="7"/>
                <c:pt idx="0">
                  <c:v>81.811475440657205</c:v>
                </c:pt>
                <c:pt idx="1">
                  <c:v>81.811000000000007</c:v>
                </c:pt>
                <c:pt idx="2">
                  <c:v>82.135999999999996</c:v>
                </c:pt>
                <c:pt idx="3">
                  <c:v>82.622</c:v>
                </c:pt>
                <c:pt idx="4">
                  <c:v>83.337000000000003</c:v>
                </c:pt>
                <c:pt idx="5">
                  <c:v>83.051000000000002</c:v>
                </c:pt>
                <c:pt idx="6">
                  <c:v>82.069000000000003</c:v>
                </c:pt>
              </c:numCache>
            </c:numRef>
          </c:val>
          <c:extLst>
            <c:ext xmlns:c16="http://schemas.microsoft.com/office/drawing/2014/chart" uri="{C3380CC4-5D6E-409C-BE32-E72D297353CC}">
              <c16:uniqueId val="{00000000-78E7-4F05-BB2A-96B39F634C0B}"/>
            </c:ext>
          </c:extLst>
        </c:ser>
        <c:dLbls>
          <c:showLegendKey val="0"/>
          <c:showVal val="0"/>
          <c:showCatName val="0"/>
          <c:showSerName val="0"/>
          <c:showPercent val="0"/>
          <c:showBubbleSize val="0"/>
        </c:dLbls>
        <c:gapWidth val="100"/>
        <c:overlap val="-24"/>
        <c:axId val="90701536"/>
        <c:axId val="90701120"/>
      </c:barChart>
      <c:catAx>
        <c:axId val="907015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0701120"/>
        <c:crosses val="autoZero"/>
        <c:auto val="1"/>
        <c:lblAlgn val="ctr"/>
        <c:lblOffset val="100"/>
        <c:noMultiLvlLbl val="0"/>
      </c:catAx>
      <c:valAx>
        <c:axId val="9070112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070153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Sheet2!$A$3</c:f>
              <c:strCache>
                <c:ptCount val="1"/>
                <c:pt idx="0">
                  <c:v>DFID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Sheet2!$B$1:$H$1</c:f>
              <c:strCache>
                <c:ptCount val="7"/>
                <c:pt idx="0">
                  <c:v>GANs N’ Roses</c:v>
                </c:pt>
                <c:pt idx="1">
                  <c:v>SeFa</c:v>
                </c:pt>
                <c:pt idx="2">
                  <c:v>Linear</c:v>
                </c:pt>
                <c:pt idx="3">
                  <c:v>Lasso</c:v>
                </c:pt>
                <c:pt idx="4">
                  <c:v>Logistic</c:v>
                </c:pt>
                <c:pt idx="5">
                  <c:v>SVM</c:v>
                </c:pt>
                <c:pt idx="6">
                  <c:v>SVD</c:v>
                </c:pt>
              </c:strCache>
            </c:strRef>
          </c:cat>
          <c:val>
            <c:numRef>
              <c:f>Sheet2!$B$3:$H$3</c:f>
              <c:numCache>
                <c:formatCode>General</c:formatCode>
                <c:ptCount val="7"/>
                <c:pt idx="0">
                  <c:v>86.736999999999995</c:v>
                </c:pt>
                <c:pt idx="1">
                  <c:v>86.992999999999995</c:v>
                </c:pt>
                <c:pt idx="2">
                  <c:v>86.98</c:v>
                </c:pt>
                <c:pt idx="3">
                  <c:v>87.323999999999998</c:v>
                </c:pt>
                <c:pt idx="4">
                  <c:v>89.296999999999997</c:v>
                </c:pt>
                <c:pt idx="5">
                  <c:v>89.024000000000001</c:v>
                </c:pt>
                <c:pt idx="6">
                  <c:v>87.26</c:v>
                </c:pt>
              </c:numCache>
            </c:numRef>
          </c:val>
          <c:extLst>
            <c:ext xmlns:c16="http://schemas.microsoft.com/office/drawing/2014/chart" uri="{C3380CC4-5D6E-409C-BE32-E72D297353CC}">
              <c16:uniqueId val="{00000000-0B6E-47C4-A385-372A8F8CFA12}"/>
            </c:ext>
          </c:extLst>
        </c:ser>
        <c:dLbls>
          <c:showLegendKey val="0"/>
          <c:showVal val="0"/>
          <c:showCatName val="0"/>
          <c:showSerName val="0"/>
          <c:showPercent val="0"/>
          <c:showBubbleSize val="0"/>
        </c:dLbls>
        <c:gapWidth val="100"/>
        <c:overlap val="-24"/>
        <c:axId val="364665312"/>
        <c:axId val="364665728"/>
      </c:barChart>
      <c:catAx>
        <c:axId val="36466531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64665728"/>
        <c:crosses val="autoZero"/>
        <c:auto val="1"/>
        <c:lblAlgn val="ctr"/>
        <c:lblOffset val="100"/>
        <c:noMultiLvlLbl val="0"/>
      </c:catAx>
      <c:valAx>
        <c:axId val="3646657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6466531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Sheet2!$A$4</c:f>
              <c:strCache>
                <c:ptCount val="1"/>
                <c:pt idx="0">
                  <c:v>LPIPS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Sheet2!$B$1:$H$1</c:f>
              <c:strCache>
                <c:ptCount val="7"/>
                <c:pt idx="0">
                  <c:v>GANs N’ Roses</c:v>
                </c:pt>
                <c:pt idx="1">
                  <c:v>SeFa</c:v>
                </c:pt>
                <c:pt idx="2">
                  <c:v>Linear</c:v>
                </c:pt>
                <c:pt idx="3">
                  <c:v>Lasso</c:v>
                </c:pt>
                <c:pt idx="4">
                  <c:v>Logistic</c:v>
                </c:pt>
                <c:pt idx="5">
                  <c:v>SVM</c:v>
                </c:pt>
                <c:pt idx="6">
                  <c:v>SVD</c:v>
                </c:pt>
              </c:strCache>
            </c:strRef>
          </c:cat>
          <c:val>
            <c:numRef>
              <c:f>Sheet2!$B$4:$H$4</c:f>
              <c:numCache>
                <c:formatCode>General</c:formatCode>
                <c:ptCount val="7"/>
                <c:pt idx="0">
                  <c:v>0.46100000000000002</c:v>
                </c:pt>
                <c:pt idx="1">
                  <c:v>0.46600000000000003</c:v>
                </c:pt>
                <c:pt idx="2">
                  <c:v>0.46400000000000002</c:v>
                </c:pt>
                <c:pt idx="3">
                  <c:v>0.46600000000000003</c:v>
                </c:pt>
                <c:pt idx="4">
                  <c:v>0.49199999999999999</c:v>
                </c:pt>
                <c:pt idx="5">
                  <c:v>0.47399999999999998</c:v>
                </c:pt>
                <c:pt idx="6">
                  <c:v>0.45700000000000002</c:v>
                </c:pt>
              </c:numCache>
            </c:numRef>
          </c:val>
          <c:extLst>
            <c:ext xmlns:c16="http://schemas.microsoft.com/office/drawing/2014/chart" uri="{C3380CC4-5D6E-409C-BE32-E72D297353CC}">
              <c16:uniqueId val="{00000000-1B97-4143-A1CE-82E57F1B37D2}"/>
            </c:ext>
          </c:extLst>
        </c:ser>
        <c:dLbls>
          <c:showLegendKey val="0"/>
          <c:showVal val="0"/>
          <c:showCatName val="0"/>
          <c:showSerName val="0"/>
          <c:showPercent val="0"/>
          <c:showBubbleSize val="0"/>
        </c:dLbls>
        <c:gapWidth val="100"/>
        <c:overlap val="-24"/>
        <c:axId val="366316000"/>
        <c:axId val="366315584"/>
      </c:barChart>
      <c:catAx>
        <c:axId val="3663160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66315584"/>
        <c:crosses val="autoZero"/>
        <c:auto val="1"/>
        <c:lblAlgn val="ctr"/>
        <c:lblOffset val="100"/>
        <c:noMultiLvlLbl val="0"/>
      </c:catAx>
      <c:valAx>
        <c:axId val="3663155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6631600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CE9063-E6F4-4A63-8035-E9FE2A1C84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BAE40B8-CA3F-49E3-A725-58CC03BE07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B4C20F-464D-4307-A685-80E4E5833FF8}" type="datetimeFigureOut">
              <a:rPr lang="en-US" smtClean="0"/>
              <a:t>3/14/2022</a:t>
            </a:fld>
            <a:endParaRPr lang="en-US"/>
          </a:p>
        </p:txBody>
      </p:sp>
      <p:sp>
        <p:nvSpPr>
          <p:cNvPr id="4" name="Footer Placeholder 3">
            <a:extLst>
              <a:ext uri="{FF2B5EF4-FFF2-40B4-BE49-F238E27FC236}">
                <a16:creationId xmlns:a16="http://schemas.microsoft.com/office/drawing/2014/main" id="{D3567A9A-5C76-4F74-8AD7-EF777241E1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2A36A1C-3BE5-4A8B-A384-0EB86042D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A52643-6ED3-402A-A013-5CB9301AC522}" type="slidenum">
              <a:rPr lang="en-US" smtClean="0"/>
              <a:t>‹#›</a:t>
            </a:fld>
            <a:endParaRPr lang="en-US"/>
          </a:p>
        </p:txBody>
      </p:sp>
    </p:spTree>
    <p:extLst>
      <p:ext uri="{BB962C8B-B14F-4D97-AF65-F5344CB8AC3E}">
        <p14:creationId xmlns:p14="http://schemas.microsoft.com/office/powerpoint/2010/main" val="18712873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Tiếp</a:t>
            </a:r>
            <a:r>
              <a:rPr lang="en-US" baseline="0"/>
              <a:t> theo ta hay tìm hiểu về </a:t>
            </a:r>
            <a:r>
              <a:rPr lang="en-US"/>
              <a:t>Bộ Decoder F của GANs N’ Roses, nó sử dụng kiến trúc Generator của StyleGAN2. </a:t>
            </a:r>
          </a:p>
          <a:p>
            <a:r>
              <a:rPr lang="en-US"/>
              <a:t>Trên hình là kiến trúc mạng ánh xạ được sử dụng trong StyleGAN2:</a:t>
            </a:r>
          </a:p>
          <a:p>
            <a:r>
              <a:rPr lang="en-US"/>
              <a:t>Một biến z theo phân phối chuẩn Gauss sau khi được chuẩn hóa sẽ được cho vào một mạng ánh xạ gồm 8 lớp fully connected. Sau đó sẽ được biến đổi thành vector w – hay còn gọi là vector phong cách,</a:t>
            </a:r>
            <a:r>
              <a:rPr lang="en-US" baseline="0"/>
              <a:t> </a:t>
            </a:r>
            <a:r>
              <a:rPr lang="en-US"/>
              <a:t>sẽ được hợp với content để tạo ra ảnh hoạt họa</a:t>
            </a:r>
          </a:p>
          <a:p>
            <a:r>
              <a:rPr lang="en-US"/>
              <a:t>Chính mạng ánh xạ f này giúp cho miền không gian tiềm ẩn không bị xáo trộn như</a:t>
            </a:r>
            <a:r>
              <a:rPr lang="en-US" baseline="0"/>
              <a:t> không gian z ban đầu</a:t>
            </a:r>
            <a:r>
              <a:rPr lang="en-US"/>
              <a:t>, các miền không gian con cục bộ phân biệt tương đối tuyến tính với nhau (2).</a:t>
            </a:r>
          </a:p>
        </p:txBody>
      </p:sp>
    </p:spTree>
    <p:extLst>
      <p:ext uri="{BB962C8B-B14F-4D97-AF65-F5344CB8AC3E}">
        <p14:creationId xmlns:p14="http://schemas.microsoft.com/office/powerpoint/2010/main" val="219516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t>Tuy</a:t>
            </a:r>
            <a:r>
              <a:rPr lang="en-US"/>
              <a:t> </a:t>
            </a:r>
            <a:r>
              <a:rPr lang="en-US" err="1"/>
              <a:t>nhiên</a:t>
            </a:r>
            <a:r>
              <a:rPr lang="en-US"/>
              <a:t> GANs N’ Roses </a:t>
            </a:r>
            <a:r>
              <a:rPr lang="en-US" err="1"/>
              <a:t>khi</a:t>
            </a:r>
            <a:r>
              <a:rPr lang="en-US"/>
              <a:t> </a:t>
            </a:r>
            <a:r>
              <a:rPr lang="en-US" err="1"/>
              <a:t>chuyển</a:t>
            </a:r>
            <a:r>
              <a:rPr lang="en-US"/>
              <a:t> </a:t>
            </a:r>
            <a:r>
              <a:rPr lang="en-US" err="1"/>
              <a:t>miền</a:t>
            </a:r>
            <a:r>
              <a:rPr lang="en-US"/>
              <a:t> </a:t>
            </a:r>
            <a:r>
              <a:rPr lang="en-US" err="1"/>
              <a:t>không</a:t>
            </a:r>
            <a:r>
              <a:rPr lang="en-US"/>
              <a:t> </a:t>
            </a:r>
            <a:r>
              <a:rPr lang="en-US" err="1"/>
              <a:t>gian</a:t>
            </a:r>
            <a:r>
              <a:rPr lang="en-US"/>
              <a:t> </a:t>
            </a:r>
            <a:r>
              <a:rPr lang="en-US" err="1"/>
              <a:t>ảnh</a:t>
            </a:r>
            <a:r>
              <a:rPr lang="en-US"/>
              <a:t> </a:t>
            </a:r>
            <a:r>
              <a:rPr lang="en-US" err="1"/>
              <a:t>chỉ</a:t>
            </a:r>
            <a:r>
              <a:rPr lang="en-US"/>
              <a:t> </a:t>
            </a:r>
            <a:r>
              <a:rPr lang="en-US" err="1"/>
              <a:t>bảo</a:t>
            </a:r>
            <a:r>
              <a:rPr lang="en-US"/>
              <a:t> </a:t>
            </a:r>
            <a:r>
              <a:rPr lang="en-US" err="1"/>
              <a:t>toàn</a:t>
            </a:r>
            <a:r>
              <a:rPr lang="en-US"/>
              <a:t> </a:t>
            </a:r>
            <a:r>
              <a:rPr lang="en-US" err="1"/>
              <a:t>được</a:t>
            </a:r>
            <a:r>
              <a:rPr lang="en-US"/>
              <a:t> </a:t>
            </a:r>
            <a:r>
              <a:rPr lang="en-US" err="1"/>
              <a:t>các</a:t>
            </a:r>
            <a:r>
              <a:rPr lang="en-US"/>
              <a:t> chi </a:t>
            </a:r>
            <a:r>
              <a:rPr lang="en-US" err="1"/>
              <a:t>tiết</a:t>
            </a:r>
            <a:r>
              <a:rPr lang="en-US"/>
              <a:t> </a:t>
            </a:r>
            <a:r>
              <a:rPr lang="en-US" err="1"/>
              <a:t>cụ</a:t>
            </a:r>
            <a:r>
              <a:rPr lang="en-US"/>
              <a:t> </a:t>
            </a:r>
            <a:r>
              <a:rPr lang="en-US" err="1"/>
              <a:t>thể</a:t>
            </a:r>
            <a:r>
              <a:rPr lang="en-US"/>
              <a:t> </a:t>
            </a:r>
            <a:r>
              <a:rPr lang="en-US" err="1"/>
              <a:t>là</a:t>
            </a:r>
            <a:r>
              <a:rPr lang="en-US"/>
              <a:t> </a:t>
            </a:r>
            <a:r>
              <a:rPr lang="en-US" err="1"/>
              <a:t>dáng</a:t>
            </a:r>
            <a:r>
              <a:rPr lang="en-US"/>
              <a:t> </a:t>
            </a:r>
            <a:r>
              <a:rPr lang="en-US" err="1"/>
              <a:t>mặt</a:t>
            </a:r>
            <a:r>
              <a:rPr lang="en-US"/>
              <a:t>, </a:t>
            </a:r>
            <a:r>
              <a:rPr lang="en-US" err="1"/>
              <a:t>hình</a:t>
            </a:r>
            <a:r>
              <a:rPr lang="en-US"/>
              <a:t> </a:t>
            </a:r>
            <a:r>
              <a:rPr lang="en-US" err="1"/>
              <a:t>dạng</a:t>
            </a:r>
            <a:r>
              <a:rPr lang="en-US"/>
              <a:t> </a:t>
            </a:r>
            <a:r>
              <a:rPr lang="en-US" err="1"/>
              <a:t>khuôn</a:t>
            </a:r>
            <a:r>
              <a:rPr lang="en-US"/>
              <a:t> </a:t>
            </a:r>
            <a:r>
              <a:rPr lang="en-US" err="1"/>
              <a:t>mặt</a:t>
            </a:r>
            <a:r>
              <a:rPr lang="en-US"/>
              <a:t>. </a:t>
            </a:r>
            <a:r>
              <a:rPr lang="en-US" err="1"/>
              <a:t>Chính</a:t>
            </a:r>
            <a:r>
              <a:rPr lang="en-US"/>
              <a:t> </a:t>
            </a:r>
            <a:r>
              <a:rPr lang="en-US" err="1"/>
              <a:t>vì</a:t>
            </a:r>
            <a:r>
              <a:rPr lang="en-US"/>
              <a:t> </a:t>
            </a:r>
            <a:r>
              <a:rPr lang="en-US" err="1"/>
              <a:t>thế</a:t>
            </a:r>
            <a:r>
              <a:rPr lang="en-US"/>
              <a:t> </a:t>
            </a:r>
            <a:r>
              <a:rPr lang="en-US" err="1"/>
              <a:t>để</a:t>
            </a:r>
            <a:r>
              <a:rPr lang="en-US"/>
              <a:t> </a:t>
            </a:r>
            <a:r>
              <a:rPr lang="en-US" err="1"/>
              <a:t>giữ</a:t>
            </a:r>
            <a:r>
              <a:rPr lang="en-US"/>
              <a:t> </a:t>
            </a:r>
            <a:r>
              <a:rPr lang="en-US" err="1"/>
              <a:t>cho</a:t>
            </a:r>
            <a:r>
              <a:rPr lang="en-US"/>
              <a:t> </a:t>
            </a:r>
            <a:r>
              <a:rPr lang="en-US" err="1"/>
              <a:t>các</a:t>
            </a:r>
            <a:r>
              <a:rPr lang="en-US"/>
              <a:t> </a:t>
            </a:r>
            <a:r>
              <a:rPr lang="en-US" err="1"/>
              <a:t>phần</a:t>
            </a:r>
            <a:r>
              <a:rPr lang="en-US"/>
              <a:t> </a:t>
            </a:r>
            <a:r>
              <a:rPr lang="en-US" err="1"/>
              <a:t>khác</a:t>
            </a:r>
            <a:r>
              <a:rPr lang="en-US"/>
              <a:t> </a:t>
            </a:r>
            <a:r>
              <a:rPr lang="en-US" err="1"/>
              <a:t>của</a:t>
            </a:r>
            <a:r>
              <a:rPr lang="en-US"/>
              <a:t> </a:t>
            </a:r>
            <a:r>
              <a:rPr lang="en-US" err="1"/>
              <a:t>khuôn</a:t>
            </a:r>
            <a:r>
              <a:rPr lang="en-US"/>
              <a:t> </a:t>
            </a:r>
            <a:r>
              <a:rPr lang="en-US" err="1"/>
              <a:t>mặt</a:t>
            </a:r>
            <a:r>
              <a:rPr lang="en-US"/>
              <a:t> </a:t>
            </a:r>
            <a:r>
              <a:rPr lang="en-US" err="1"/>
              <a:t>được</a:t>
            </a:r>
            <a:r>
              <a:rPr lang="en-US"/>
              <a:t> </a:t>
            </a:r>
            <a:r>
              <a:rPr lang="en-US" err="1"/>
              <a:t>bảo</a:t>
            </a:r>
            <a:r>
              <a:rPr lang="en-US"/>
              <a:t> </a:t>
            </a:r>
            <a:r>
              <a:rPr lang="en-US" err="1"/>
              <a:t>toàn</a:t>
            </a:r>
            <a:r>
              <a:rPr lang="en-US"/>
              <a:t> </a:t>
            </a:r>
            <a:r>
              <a:rPr lang="en-US" err="1"/>
              <a:t>cũng</a:t>
            </a:r>
            <a:r>
              <a:rPr lang="en-US"/>
              <a:t> </a:t>
            </a:r>
            <a:r>
              <a:rPr lang="en-US" err="1"/>
              <a:t>như</a:t>
            </a:r>
            <a:r>
              <a:rPr lang="en-US"/>
              <a:t> </a:t>
            </a:r>
            <a:r>
              <a:rPr lang="en-US" err="1"/>
              <a:t>hỗ</a:t>
            </a:r>
            <a:r>
              <a:rPr lang="en-US"/>
              <a:t> </a:t>
            </a:r>
            <a:r>
              <a:rPr lang="en-US" err="1"/>
              <a:t>trợ</a:t>
            </a:r>
            <a:r>
              <a:rPr lang="en-US"/>
              <a:t> </a:t>
            </a:r>
            <a:r>
              <a:rPr lang="en-US" err="1"/>
              <a:t>hiệu</a:t>
            </a:r>
            <a:r>
              <a:rPr lang="en-US"/>
              <a:t> </a:t>
            </a:r>
            <a:r>
              <a:rPr lang="en-US" err="1"/>
              <a:t>quả</a:t>
            </a:r>
            <a:r>
              <a:rPr lang="en-US"/>
              <a:t> </a:t>
            </a:r>
            <a:r>
              <a:rPr lang="en-US" err="1"/>
              <a:t>quá</a:t>
            </a:r>
            <a:r>
              <a:rPr lang="en-US"/>
              <a:t> </a:t>
            </a:r>
            <a:r>
              <a:rPr lang="en-US" err="1"/>
              <a:t>trình</a:t>
            </a:r>
            <a:r>
              <a:rPr lang="en-US"/>
              <a:t> </a:t>
            </a:r>
            <a:r>
              <a:rPr lang="en-US" err="1"/>
              <a:t>tạo</a:t>
            </a:r>
            <a:r>
              <a:rPr lang="en-US"/>
              <a:t> </a:t>
            </a:r>
            <a:r>
              <a:rPr lang="en-US" err="1"/>
              <a:t>hình</a:t>
            </a:r>
            <a:r>
              <a:rPr lang="en-US"/>
              <a:t> </a:t>
            </a:r>
            <a:r>
              <a:rPr lang="en-US" err="1"/>
              <a:t>thiết</a:t>
            </a:r>
            <a:r>
              <a:rPr lang="en-US"/>
              <a:t> </a:t>
            </a:r>
            <a:r>
              <a:rPr lang="en-US" err="1"/>
              <a:t>kế</a:t>
            </a:r>
            <a:r>
              <a:rPr lang="en-US"/>
              <a:t>, </a:t>
            </a:r>
            <a:r>
              <a:rPr lang="en-US" err="1"/>
              <a:t>tạo</a:t>
            </a:r>
            <a:r>
              <a:rPr lang="en-US"/>
              <a:t> </a:t>
            </a:r>
            <a:r>
              <a:rPr lang="en-US" err="1"/>
              <a:t>hình</a:t>
            </a:r>
            <a:r>
              <a:rPr lang="en-US"/>
              <a:t> </a:t>
            </a:r>
            <a:r>
              <a:rPr lang="en-US" err="1"/>
              <a:t>nhân</a:t>
            </a:r>
            <a:r>
              <a:rPr lang="en-US"/>
              <a:t> </a:t>
            </a:r>
            <a:r>
              <a:rPr lang="en-US" err="1"/>
              <a:t>vật</a:t>
            </a:r>
            <a:r>
              <a:rPr lang="en-US"/>
              <a:t>, </a:t>
            </a:r>
            <a:r>
              <a:rPr lang="en-US" err="1"/>
              <a:t>nhóm</a:t>
            </a:r>
            <a:r>
              <a:rPr lang="en-US"/>
              <a:t> </a:t>
            </a:r>
            <a:r>
              <a:rPr lang="en-US" err="1"/>
              <a:t>đã</a:t>
            </a:r>
            <a:r>
              <a:rPr lang="en-US"/>
              <a:t> </a:t>
            </a:r>
            <a:r>
              <a:rPr lang="en-US" err="1"/>
              <a:t>đi</a:t>
            </a:r>
            <a:r>
              <a:rPr lang="en-US"/>
              <a:t> </a:t>
            </a:r>
            <a:r>
              <a:rPr lang="en-US" err="1"/>
              <a:t>đến</a:t>
            </a:r>
            <a:r>
              <a:rPr lang="en-US"/>
              <a:t> </a:t>
            </a:r>
            <a:r>
              <a:rPr lang="en-US" err="1"/>
              <a:t>giải</a:t>
            </a:r>
            <a:r>
              <a:rPr lang="en-US"/>
              <a:t> </a:t>
            </a:r>
            <a:r>
              <a:rPr lang="en-US" err="1"/>
              <a:t>pháp</a:t>
            </a:r>
            <a:r>
              <a:rPr lang="en-US"/>
              <a:t> </a:t>
            </a:r>
            <a:r>
              <a:rPr lang="en-US" err="1"/>
              <a:t>cần</a:t>
            </a:r>
            <a:r>
              <a:rPr lang="en-US"/>
              <a:t> </a:t>
            </a:r>
            <a:r>
              <a:rPr lang="en-US" err="1"/>
              <a:t>chỉnh</a:t>
            </a:r>
            <a:r>
              <a:rPr lang="en-US"/>
              <a:t> </a:t>
            </a:r>
            <a:r>
              <a:rPr lang="en-US" err="1"/>
              <a:t>các</a:t>
            </a:r>
            <a:r>
              <a:rPr lang="en-US"/>
              <a:t> chi </a:t>
            </a:r>
            <a:r>
              <a:rPr lang="en-US" err="1"/>
              <a:t>tiết</a:t>
            </a:r>
            <a:r>
              <a:rPr lang="en-US"/>
              <a:t> </a:t>
            </a:r>
            <a:r>
              <a:rPr lang="en-US" err="1"/>
              <a:t>cụ</a:t>
            </a:r>
            <a:r>
              <a:rPr lang="en-US"/>
              <a:t> </a:t>
            </a:r>
            <a:r>
              <a:rPr lang="en-US" err="1"/>
              <a:t>thể</a:t>
            </a:r>
            <a:r>
              <a:rPr lang="en-US"/>
              <a:t> </a:t>
            </a:r>
            <a:r>
              <a:rPr lang="en-US" err="1"/>
              <a:t>trên</a:t>
            </a:r>
            <a:r>
              <a:rPr lang="en-US"/>
              <a:t> </a:t>
            </a:r>
            <a:r>
              <a:rPr lang="en-US" err="1"/>
              <a:t>ảnh</a:t>
            </a:r>
            <a:r>
              <a:rPr lang="en-US"/>
              <a:t> </a:t>
            </a:r>
            <a:r>
              <a:rPr lang="en-US" err="1"/>
              <a:t>được</a:t>
            </a:r>
            <a:r>
              <a:rPr lang="en-US"/>
              <a:t> </a:t>
            </a:r>
            <a:r>
              <a:rPr lang="en-US" err="1"/>
              <a:t>sinh</a:t>
            </a:r>
            <a:r>
              <a:rPr lang="en-US"/>
              <a:t> ra.</a:t>
            </a:r>
          </a:p>
          <a:p>
            <a:r>
              <a:rPr lang="en-US" err="1"/>
              <a:t>Chính</a:t>
            </a:r>
            <a:r>
              <a:rPr lang="en-US"/>
              <a:t> </a:t>
            </a:r>
            <a:r>
              <a:rPr lang="en-US" err="1"/>
              <a:t>nhờ</a:t>
            </a:r>
            <a:r>
              <a:rPr lang="en-US"/>
              <a:t> (1) </a:t>
            </a:r>
            <a:r>
              <a:rPr lang="en-US" err="1"/>
              <a:t>và</a:t>
            </a:r>
            <a:r>
              <a:rPr lang="en-US"/>
              <a:t> (2) </a:t>
            </a:r>
            <a:r>
              <a:rPr lang="en-US" err="1"/>
              <a:t>như</a:t>
            </a:r>
            <a:r>
              <a:rPr lang="en-US"/>
              <a:t> </a:t>
            </a:r>
            <a:r>
              <a:rPr lang="en-US" err="1"/>
              <a:t>đã</a:t>
            </a:r>
            <a:r>
              <a:rPr lang="en-US"/>
              <a:t> </a:t>
            </a:r>
            <a:r>
              <a:rPr lang="en-US" err="1"/>
              <a:t>phân</a:t>
            </a:r>
            <a:r>
              <a:rPr lang="en-US"/>
              <a:t> </a:t>
            </a:r>
            <a:r>
              <a:rPr lang="en-US" err="1"/>
              <a:t>tích</a:t>
            </a:r>
            <a:r>
              <a:rPr lang="en-US"/>
              <a:t> ở </a:t>
            </a:r>
            <a:r>
              <a:rPr lang="en-US" err="1"/>
              <a:t>trên</a:t>
            </a:r>
            <a:r>
              <a:rPr lang="en-US"/>
              <a:t> </a:t>
            </a:r>
            <a:r>
              <a:rPr lang="en-US" err="1"/>
              <a:t>mà</a:t>
            </a:r>
            <a:r>
              <a:rPr lang="en-US"/>
              <a:t> ta </a:t>
            </a:r>
            <a:r>
              <a:rPr lang="en-US" err="1"/>
              <a:t>có</a:t>
            </a:r>
            <a:r>
              <a:rPr lang="en-US"/>
              <a:t> </a:t>
            </a:r>
            <a:r>
              <a:rPr lang="en-US" err="1"/>
              <a:t>thể</a:t>
            </a:r>
            <a:r>
              <a:rPr lang="en-US"/>
              <a:t> </a:t>
            </a:r>
            <a:r>
              <a:rPr lang="en-US" err="1"/>
              <a:t>chỉnh</a:t>
            </a:r>
            <a:r>
              <a:rPr lang="en-US"/>
              <a:t> </a:t>
            </a:r>
            <a:r>
              <a:rPr lang="en-US" err="1"/>
              <a:t>sửa</a:t>
            </a:r>
            <a:r>
              <a:rPr lang="en-US"/>
              <a:t> </a:t>
            </a:r>
            <a:r>
              <a:rPr lang="en-US" err="1"/>
              <a:t>ảnh</a:t>
            </a:r>
            <a:r>
              <a:rPr lang="en-US"/>
              <a:t> </a:t>
            </a:r>
            <a:r>
              <a:rPr lang="en-US" err="1"/>
              <a:t>được</a:t>
            </a:r>
            <a:r>
              <a:rPr lang="en-US"/>
              <a:t> </a:t>
            </a:r>
            <a:r>
              <a:rPr lang="en-US" err="1"/>
              <a:t>tạo</a:t>
            </a:r>
            <a:r>
              <a:rPr lang="en-US"/>
              <a:t> ra </a:t>
            </a:r>
            <a:r>
              <a:rPr lang="en-US" err="1"/>
              <a:t>nhờ</a:t>
            </a:r>
            <a:r>
              <a:rPr lang="en-US"/>
              <a:t> </a:t>
            </a:r>
            <a:r>
              <a:rPr lang="en-US" err="1"/>
              <a:t>việc</a:t>
            </a:r>
            <a:r>
              <a:rPr lang="en-US"/>
              <a:t> </a:t>
            </a:r>
            <a:r>
              <a:rPr lang="en-US" err="1"/>
              <a:t>thao</a:t>
            </a:r>
            <a:r>
              <a:rPr lang="en-US"/>
              <a:t> </a:t>
            </a:r>
            <a:r>
              <a:rPr lang="en-US" err="1"/>
              <a:t>túng</a:t>
            </a:r>
            <a:r>
              <a:rPr lang="en-US"/>
              <a:t> </a:t>
            </a:r>
            <a:r>
              <a:rPr lang="en-US" err="1"/>
              <a:t>miền</a:t>
            </a:r>
            <a:r>
              <a:rPr lang="en-US"/>
              <a:t> </a:t>
            </a:r>
            <a:r>
              <a:rPr lang="en-US" err="1"/>
              <a:t>không</a:t>
            </a:r>
            <a:r>
              <a:rPr lang="en-US"/>
              <a:t> </a:t>
            </a:r>
            <a:r>
              <a:rPr lang="en-US" err="1"/>
              <a:t>gian</a:t>
            </a:r>
            <a:r>
              <a:rPr lang="en-US"/>
              <a:t> </a:t>
            </a:r>
            <a:r>
              <a:rPr lang="en-US" err="1"/>
              <a:t>tiềm</a:t>
            </a:r>
            <a:r>
              <a:rPr lang="en-US"/>
              <a:t> </a:t>
            </a:r>
            <a:r>
              <a:rPr lang="en-US" err="1"/>
              <a:t>ẩn</a:t>
            </a:r>
            <a:r>
              <a:rPr lang="en-US"/>
              <a:t> </a:t>
            </a:r>
            <a:r>
              <a:rPr lang="en-US" err="1"/>
              <a:t>của</a:t>
            </a:r>
            <a:r>
              <a:rPr lang="en-US"/>
              <a:t> </a:t>
            </a:r>
            <a:r>
              <a:rPr lang="en-US" err="1"/>
              <a:t>mô</a:t>
            </a:r>
            <a:r>
              <a:rPr lang="en-US"/>
              <a:t> </a:t>
            </a:r>
            <a:r>
              <a:rPr lang="en-US" err="1"/>
              <a:t>hình</a:t>
            </a:r>
            <a:r>
              <a:rPr lang="en-US"/>
              <a:t> </a:t>
            </a:r>
            <a:r>
              <a:rPr lang="en-US" err="1"/>
              <a:t>đối</a:t>
            </a:r>
            <a:r>
              <a:rPr lang="en-US"/>
              <a:t> </a:t>
            </a:r>
            <a:r>
              <a:rPr lang="en-US" err="1"/>
              <a:t>kháng</a:t>
            </a:r>
            <a:r>
              <a:rPr lang="en-US"/>
              <a:t> </a:t>
            </a:r>
            <a:r>
              <a:rPr lang="en-US" err="1"/>
              <a:t>sinh</a:t>
            </a:r>
            <a:r>
              <a:rPr lang="en-US"/>
              <a:t> </a:t>
            </a:r>
            <a:r>
              <a:rPr lang="en-US" err="1"/>
              <a:t>mẫu</a:t>
            </a:r>
            <a:r>
              <a:rPr lang="en-US"/>
              <a:t>.</a:t>
            </a:r>
          </a:p>
          <a:p>
            <a:r>
              <a:rPr lang="en-US"/>
              <a:t>2 nhân tố này là điều kiện cần để nhóm đề xuất phương pháp thao tùng miền không gian tiềm ẩn.</a:t>
            </a:r>
          </a:p>
        </p:txBody>
      </p:sp>
    </p:spTree>
    <p:extLst>
      <p:ext uri="{BB962C8B-B14F-4D97-AF65-F5344CB8AC3E}">
        <p14:creationId xmlns:p14="http://schemas.microsoft.com/office/powerpoint/2010/main" val="2735163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err="1">
                    <a:effectLst/>
                    <a:latin typeface="Calibri" panose="020F0502020204030204" pitchFamily="34" charset="0"/>
                    <a:ea typeface="Calibri" panose="020F0502020204030204" pitchFamily="34" charset="0"/>
                    <a:cs typeface="Arial" panose="020B0604020202020204" pitchFamily="34" charset="0"/>
                  </a:rPr>
                  <a:t>Quá</a:t>
                </a:r>
                <a:r>
                  <a:rPr lang="en-US" sz="1800" baseline="0">
                    <a:effectLst/>
                    <a:latin typeface="Calibri" panose="020F0502020204030204" pitchFamily="34" charset="0"/>
                    <a:ea typeface="Calibri" panose="020F0502020204030204" pitchFamily="34" charset="0"/>
                    <a:cs typeface="Arial" panose="020B0604020202020204" pitchFamily="34" charset="0"/>
                  </a:rPr>
                  <a:t> </a:t>
                </a:r>
                <a:r>
                  <a:rPr lang="en-US" sz="1800" baseline="0" err="1">
                    <a:effectLst/>
                    <a:latin typeface="Calibri" panose="020F0502020204030204" pitchFamily="34" charset="0"/>
                    <a:ea typeface="Calibri" panose="020F0502020204030204" pitchFamily="34" charset="0"/>
                    <a:cs typeface="Arial" panose="020B0604020202020204" pitchFamily="34" charset="0"/>
                  </a:rPr>
                  <a:t>trình</a:t>
                </a:r>
                <a:r>
                  <a:rPr lang="en-US" sz="1800" baseline="0">
                    <a:effectLst/>
                    <a:latin typeface="Calibri" panose="020F0502020204030204" pitchFamily="34" charset="0"/>
                    <a:ea typeface="Calibri" panose="020F0502020204030204" pitchFamily="34" charset="0"/>
                    <a:cs typeface="Arial" panose="020B0604020202020204" pitchFamily="34" charset="0"/>
                  </a:rPr>
                  <a:t> </a:t>
                </a:r>
                <a:r>
                  <a:rPr lang="en-US" sz="1800" baseline="0" err="1">
                    <a:effectLst/>
                    <a:latin typeface="Calibri" panose="020F0502020204030204" pitchFamily="34" charset="0"/>
                    <a:ea typeface="Calibri" panose="020F0502020204030204" pitchFamily="34" charset="0"/>
                    <a:cs typeface="Arial" panose="020B0604020202020204" pitchFamily="34" charset="0"/>
                  </a:rPr>
                  <a:t>sinh</a:t>
                </a:r>
                <a:r>
                  <a:rPr lang="en-US" sz="1800" baseline="0">
                    <a:effectLst/>
                    <a:latin typeface="Calibri" panose="020F0502020204030204" pitchFamily="34" charset="0"/>
                    <a:ea typeface="Calibri" panose="020F0502020204030204" pitchFamily="34" charset="0"/>
                    <a:cs typeface="Arial" panose="020B0604020202020204" pitchFamily="34" charset="0"/>
                  </a:rPr>
                  <a:t> </a:t>
                </a:r>
                <a:r>
                  <a:rPr lang="en-US" sz="1800" baseline="0" err="1">
                    <a:effectLst/>
                    <a:latin typeface="Calibri" panose="020F0502020204030204" pitchFamily="34" charset="0"/>
                    <a:ea typeface="Calibri" panose="020F0502020204030204" pitchFamily="34" charset="0"/>
                    <a:cs typeface="Arial" panose="020B0604020202020204" pitchFamily="34" charset="0"/>
                  </a:rPr>
                  <a:t>ảnh</a:t>
                </a:r>
                <a:r>
                  <a:rPr lang="en-US" sz="1800" baseline="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Bộ</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sinh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mẫu</a:t>
                </a:r>
                <a:r>
                  <a:rPr lang="en-US" sz="1800">
                    <a:effectLst/>
                    <a:latin typeface="Calibri" panose="020F0502020204030204" pitchFamily="34" charset="0"/>
                    <a:ea typeface="Calibri" panose="020F0502020204030204" pitchFamily="34"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𝐺</m:t>
                    </m:r>
                    <m:r>
                      <a:rPr lang="en-US" sz="1800" i="1">
                        <a:effectLst/>
                        <a:latin typeface="Cambria Math" panose="02040503050406030204" pitchFamily="18" charset="0"/>
                        <a:ea typeface="Calibri" panose="020F0502020204030204" pitchFamily="34" charset="0"/>
                        <a:cs typeface="Arial" panose="020B0604020202020204" pitchFamily="34" charset="0"/>
                      </a:rPr>
                      <m:t>(⋅)</m:t>
                    </m:r>
                  </m:oMath>
                </a14:m>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trong</a:t>
                </a:r>
                <a:r>
                  <a:rPr lang="en-US" sz="1800">
                    <a:effectLst/>
                    <a:latin typeface="Calibri" panose="020F0502020204030204" pitchFamily="34" charset="0"/>
                    <a:ea typeface="Yu Mincho" panose="02020400000000000000" pitchFamily="18" charset="-128"/>
                    <a:cs typeface="Arial" panose="020B0604020202020204" pitchFamily="34" charset="0"/>
                  </a:rPr>
                  <a:t> GANs </a:t>
                </a:r>
                <a:r>
                  <a:rPr lang="en-US" sz="1800" err="1">
                    <a:effectLst/>
                    <a:latin typeface="Calibri" panose="020F0502020204030204" pitchFamily="34" charset="0"/>
                    <a:ea typeface="Yu Mincho" panose="02020400000000000000" pitchFamily="18" charset="-128"/>
                    <a:cs typeface="Arial" panose="020B0604020202020204" pitchFamily="34" charset="0"/>
                  </a:rPr>
                  <a:t>học</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ánh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xạ</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từ</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miền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không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gian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tiềm</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ẩn</a:t>
                </a:r>
                <a:r>
                  <a:rPr lang="en-US" sz="1800">
                    <a:effectLst/>
                    <a:latin typeface="Calibri" panose="020F0502020204030204" pitchFamily="34" charset="0"/>
                    <a:ea typeface="Yu Mincho" panose="02020400000000000000" pitchFamily="18" charset="-128"/>
                    <a:cs typeface="Arial" panose="020B0604020202020204" pitchFamily="34" charset="0"/>
                  </a:rPr>
                  <a:t> d </a:t>
                </a:r>
                <a:r>
                  <a:rPr lang="en-US" sz="1800" err="1">
                    <a:effectLst/>
                    <a:latin typeface="Calibri" panose="020F0502020204030204" pitchFamily="34" charset="0"/>
                    <a:ea typeface="Yu Mincho" panose="02020400000000000000" pitchFamily="18" charset="-128"/>
                    <a:cs typeface="Arial" panose="020B0604020202020204" pitchFamily="34" charset="0"/>
                  </a:rPr>
                  <a:t>chiều</a:t>
                </a:r>
                <a:r>
                  <a:rPr lang="en-US" sz="1800">
                    <a:effectLst/>
                    <a:latin typeface="Calibri" panose="020F0502020204030204" pitchFamily="34" charset="0"/>
                    <a:ea typeface="Yu Mincho" panose="02020400000000000000" pitchFamily="18" charset="-128"/>
                    <a:cs typeface="Arial" panose="020B0604020202020204" pitchFamily="34" charset="0"/>
                  </a:rPr>
                  <a:t> </a:t>
                </a:r>
                <a14:m>
                  <m:oMath xmlns:m="http://schemas.openxmlformats.org/officeDocument/2006/math">
                    <m:r>
                      <m:rPr>
                        <m:sty m:val="p"/>
                      </m:rPr>
                      <a:rPr lang="en-US" sz="1800" b="0" i="0" smtClean="0">
                        <a:effectLst/>
                        <a:latin typeface="Cambria Math" panose="02040503050406030204" pitchFamily="18" charset="0"/>
                        <a:ea typeface="Yu Mincho" panose="02020400000000000000" pitchFamily="18" charset="-128"/>
                        <a:cs typeface="Arial" panose="020B0604020202020204" pitchFamily="34" charset="0"/>
                      </a:rPr>
                      <m:t>w</m:t>
                    </m:r>
                    <m:r>
                      <a:rPr lang="en-US" sz="1800" i="1">
                        <a:effectLst/>
                        <a:latin typeface="Cambria Math" panose="02040503050406030204" pitchFamily="18" charset="0"/>
                        <a:ea typeface="Yu Mincho" panose="02020400000000000000" pitchFamily="18" charset="-128"/>
                        <a:cs typeface="Arial" panose="020B0604020202020204" pitchFamily="34" charset="0"/>
                      </a:rPr>
                      <m:t>⊆</m:t>
                    </m:r>
                    <m:sSup>
                      <m:sSupPr>
                        <m:ctrlPr>
                          <a:rPr lang="en-US" i="1">
                            <a:effectLst/>
                            <a:latin typeface="Cambria Math" panose="02040503050406030204" pitchFamily="18" charset="0"/>
                            <a:ea typeface="Yu Mincho" panose="02020400000000000000" pitchFamily="18" charset="-128"/>
                          </a:rPr>
                        </m:ctrlPr>
                      </m:sSupPr>
                      <m:e>
                        <m:r>
                          <a:rPr lang="en-US" b="0" i="1" smtClean="0">
                            <a:effectLst/>
                            <a:latin typeface="Cambria Math" panose="02040503050406030204" pitchFamily="18" charset="0"/>
                            <a:ea typeface="Yu Mincho" panose="02020400000000000000" pitchFamily="18" charset="-128"/>
                          </a:rPr>
                          <m:t>𝑊</m:t>
                        </m:r>
                      </m:e>
                      <m:sup>
                        <m:r>
                          <a:rPr lang="en-US" sz="1800" i="1">
                            <a:effectLst/>
                            <a:latin typeface="Cambria Math" panose="02040503050406030204" pitchFamily="18" charset="0"/>
                            <a:ea typeface="Yu Mincho" panose="02020400000000000000" pitchFamily="18" charset="-128"/>
                            <a:cs typeface="Arial" panose="020B0604020202020204" pitchFamily="34" charset="0"/>
                          </a:rPr>
                          <m:t>𝑑</m:t>
                        </m:r>
                      </m:sup>
                    </m:sSup>
                  </m:oMath>
                </a14:m>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vào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một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miền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không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gian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ảnh</a:t>
                </a:r>
                <a:r>
                  <a:rPr lang="en-US" sz="1800">
                    <a:effectLst/>
                    <a:latin typeface="Calibri" panose="020F0502020204030204" pitchFamily="34" charset="0"/>
                    <a:ea typeface="Yu Mincho" panose="02020400000000000000" pitchFamily="18" charset="-128"/>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Yu Mincho" panose="02020400000000000000" pitchFamily="18" charset="-128"/>
                        <a:cs typeface="Arial" panose="020B0604020202020204" pitchFamily="34" charset="0"/>
                      </a:rPr>
                      <m:t>ℐ</m:t>
                    </m:r>
                    <m:r>
                      <a:rPr lang="en-US" sz="1800" i="1">
                        <a:effectLst/>
                        <a:latin typeface="Cambria Math" panose="02040503050406030204" pitchFamily="18" charset="0"/>
                        <a:ea typeface="Yu Mincho" panose="02020400000000000000" pitchFamily="18" charset="-128"/>
                        <a:cs typeface="Arial" panose="020B0604020202020204" pitchFamily="34" charset="0"/>
                      </a:rPr>
                      <m:t>⊆</m:t>
                    </m:r>
                    <m:sSup>
                      <m:sSupPr>
                        <m:ctrlPr>
                          <a:rPr lang="en-US" i="1">
                            <a:effectLst/>
                            <a:latin typeface="Cambria Math" panose="02040503050406030204" pitchFamily="18" charset="0"/>
                            <a:ea typeface="Yu Mincho" panose="02020400000000000000" pitchFamily="18" charset="-128"/>
                          </a:rPr>
                        </m:ctrlPr>
                      </m:sSupPr>
                      <m:e>
                        <m:r>
                          <a:rPr lang="en-US" sz="1800" i="1">
                            <a:effectLst/>
                            <a:latin typeface="Cambria Math" panose="02040503050406030204" pitchFamily="18" charset="0"/>
                            <a:ea typeface="Yu Mincho" panose="02020400000000000000" pitchFamily="18" charset="-128"/>
                            <a:cs typeface="Arial" panose="020B0604020202020204" pitchFamily="34" charset="0"/>
                          </a:rPr>
                          <m:t>ℝ</m:t>
                        </m:r>
                      </m:e>
                      <m:sup>
                        <m:r>
                          <a:rPr lang="en-US" sz="1800" i="1">
                            <a:effectLst/>
                            <a:latin typeface="Cambria Math" panose="02040503050406030204" pitchFamily="18" charset="0"/>
                            <a:ea typeface="Yu Mincho" panose="02020400000000000000" pitchFamily="18" charset="-128"/>
                            <a:cs typeface="Arial" panose="020B0604020202020204" pitchFamily="34" charset="0"/>
                          </a:rPr>
                          <m:t>𝐻</m:t>
                        </m:r>
                        <m:r>
                          <a:rPr lang="en-US" sz="1800" i="1">
                            <a:effectLst/>
                            <a:latin typeface="Cambria Math" panose="02040503050406030204" pitchFamily="18" charset="0"/>
                            <a:ea typeface="Yu Mincho" panose="02020400000000000000" pitchFamily="18" charset="-128"/>
                            <a:cs typeface="Arial" panose="020B0604020202020204" pitchFamily="34" charset="0"/>
                          </a:rPr>
                          <m:t>×</m:t>
                        </m:r>
                        <m:r>
                          <a:rPr lang="en-US" sz="1800" i="1">
                            <a:effectLst/>
                            <a:latin typeface="Cambria Math" panose="02040503050406030204" pitchFamily="18" charset="0"/>
                            <a:ea typeface="Yu Mincho" panose="02020400000000000000" pitchFamily="18" charset="-128"/>
                            <a:cs typeface="Arial" panose="020B0604020202020204" pitchFamily="34" charset="0"/>
                          </a:rPr>
                          <m:t>𝑊</m:t>
                        </m:r>
                        <m:r>
                          <a:rPr lang="en-US" sz="1800" i="1">
                            <a:effectLst/>
                            <a:latin typeface="Cambria Math" panose="02040503050406030204" pitchFamily="18" charset="0"/>
                            <a:ea typeface="Yu Mincho" panose="02020400000000000000" pitchFamily="18" charset="-128"/>
                            <a:cs typeface="Arial" panose="020B0604020202020204" pitchFamily="34" charset="0"/>
                          </a:rPr>
                          <m:t>×</m:t>
                        </m:r>
                        <m:r>
                          <a:rPr lang="en-US" sz="1800" i="1">
                            <a:effectLst/>
                            <a:latin typeface="Cambria Math" panose="02040503050406030204" pitchFamily="18" charset="0"/>
                            <a:ea typeface="Yu Mincho" panose="02020400000000000000" pitchFamily="18" charset="-128"/>
                            <a:cs typeface="Arial" panose="020B0604020202020204" pitchFamily="34" charset="0"/>
                          </a:rPr>
                          <m:t>𝐶</m:t>
                        </m:r>
                      </m:sup>
                    </m:sSup>
                  </m:oMath>
                </a14:m>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err="1"/>
                  <a:t>Cụ</a:t>
                </a:r>
                <a:r>
                  <a:rPr lang="en-US" sz="1800" b="1" baseline="0"/>
                  <a:t> </a:t>
                </a:r>
                <a:r>
                  <a:rPr lang="en-US" sz="1800" b="1" baseline="0" err="1"/>
                  <a:t>thể</a:t>
                </a:r>
                <a:r>
                  <a:rPr lang="en-US" sz="1800" b="1" baseline="0"/>
                  <a:t> </a:t>
                </a:r>
                <a:r>
                  <a:rPr lang="en-US" sz="1800" b="1" baseline="0" err="1"/>
                  <a:t>q</a:t>
                </a:r>
                <a:r>
                  <a:rPr lang="en-US" sz="1800" b="1" err="1"/>
                  <a:t>uá</a:t>
                </a:r>
                <a:r>
                  <a:rPr lang="en-US" sz="1800" b="1"/>
                  <a:t> </a:t>
                </a:r>
                <a:r>
                  <a:rPr lang="en-US" sz="1800" b="1" err="1"/>
                  <a:t>trình</a:t>
                </a:r>
                <a:r>
                  <a:rPr lang="en-US" sz="1800" b="1"/>
                  <a:t> </a:t>
                </a:r>
                <a:r>
                  <a:rPr lang="en-US" sz="1800" b="1" err="1"/>
                  <a:t>biến</a:t>
                </a:r>
                <a:r>
                  <a:rPr lang="en-US" sz="1800" b="1"/>
                  <a:t> </a:t>
                </a:r>
                <a:r>
                  <a:rPr lang="en-US" sz="1800" b="1" err="1"/>
                  <a:t>đổi</a:t>
                </a:r>
                <a:r>
                  <a:rPr lang="en-US" sz="1800" b="1"/>
                  <a:t> vector </a:t>
                </a:r>
                <a:r>
                  <a:rPr lang="en-US" sz="1800" b="1" err="1"/>
                  <a:t>tiềm</a:t>
                </a:r>
                <a:r>
                  <a:rPr lang="en-US" sz="1800" b="1"/>
                  <a:t> </a:t>
                </a:r>
                <a:r>
                  <a:rPr lang="en-US" sz="1800" b="1" err="1"/>
                  <a:t>ẩn</a:t>
                </a:r>
                <a:r>
                  <a:rPr lang="en-US" sz="1800" b="1" baseline="0"/>
                  <a:t> </a:t>
                </a:r>
                <a:r>
                  <a:rPr lang="en-US" sz="1800" b="1" baseline="0" err="1"/>
                  <a:t>như</a:t>
                </a:r>
                <a:r>
                  <a:rPr lang="en-US" sz="1800" b="1" baseline="0"/>
                  <a:t> </a:t>
                </a:r>
                <a:r>
                  <a:rPr lang="en-US" sz="1800" b="1" baseline="0" err="1"/>
                  <a:t>sau</a:t>
                </a:r>
                <a:r>
                  <a:rPr lang="en-US" sz="1800" b="1"/>
                  <a:t>:</a:t>
                </a:r>
                <a:r>
                  <a:rPr lang="en-US" sz="1800" b="1" baseline="0"/>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b="1" i="1">
                        <a:effectLst/>
                        <a:latin typeface="Cambria Math" panose="02040503050406030204" pitchFamily="18" charset="0"/>
                        <a:ea typeface="Calibri" panose="020F0502020204030204" pitchFamily="34" charset="0"/>
                        <a:cs typeface="Arial" panose="020B0604020202020204" pitchFamily="34" charset="0"/>
                      </a:rPr>
                      <m:t>𝐲</m:t>
                    </m:r>
                    <m:r>
                      <a:rPr lang="en-US" sz="1800" i="1">
                        <a:effectLst/>
                        <a:latin typeface="Cambria Math" panose="02040503050406030204" pitchFamily="18" charset="0"/>
                        <a:ea typeface="Calibri" panose="020F0502020204030204" pitchFamily="34" charset="0"/>
                        <a:cs typeface="Arial" panose="020B0604020202020204" pitchFamily="34" charset="0"/>
                      </a:rPr>
                      <m:t>∈</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ℝ</m:t>
                        </m:r>
                      </m:e>
                      <m:sup>
                        <m:r>
                          <a:rPr lang="en-US" sz="1800" i="1">
                            <a:effectLst/>
                            <a:latin typeface="Cambria Math" panose="02040503050406030204" pitchFamily="18" charset="0"/>
                            <a:ea typeface="Calibri" panose="020F0502020204030204" pitchFamily="34" charset="0"/>
                            <a:cs typeface="Arial" panose="020B0604020202020204" pitchFamily="34" charset="0"/>
                          </a:rPr>
                          <m:t>𝑚</m:t>
                        </m:r>
                      </m:sup>
                    </m:sSup>
                  </m:oMath>
                </a14:m>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m </a:t>
                </a:r>
                <a:r>
                  <a:rPr lang="en-US" sz="1800" err="1">
                    <a:effectLst/>
                    <a:latin typeface="Times New Roman" panose="02020603050405020304" pitchFamily="18" charset="0"/>
                    <a:ea typeface="Calibri" panose="020F0502020204030204" pitchFamily="34" charset="0"/>
                    <a:cs typeface="Arial" panose="020B0604020202020204" pitchFamily="34" charset="0"/>
                  </a:rPr>
                  <a:t>chiều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projected code).</a:t>
                </a:r>
                <a:r>
                  <a:rPr lang="en-US" sz="1800" baseline="0">
                    <a:effectLst/>
                    <a:latin typeface="Times New Roman" panose="02020603050405020304" pitchFamily="18" charset="0"/>
                    <a:ea typeface="Calibri" panose="020F0502020204030204" pitchFamily="34" charset="0"/>
                    <a:cs typeface="Arial" panose="020B0604020202020204" pitchFamily="34" charset="0"/>
                  </a:rPr>
                  <a:t> G(w) = Aw + b </a:t>
                </a:r>
                <a:r>
                  <a:rPr lang="en-US" sz="1800" baseline="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b="1" i="1">
                        <a:effectLst/>
                        <a:latin typeface="Cambria Math" panose="02040503050406030204" pitchFamily="18" charset="0"/>
                        <a:ea typeface="Calibri" panose="020F0502020204030204" pitchFamily="34" charset="0"/>
                        <a:cs typeface="Arial" panose="020B0604020202020204" pitchFamily="34" charset="0"/>
                      </a:rPr>
                      <m:t>𝐀</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ℝ</m:t>
                        </m:r>
                      </m:e>
                      <m:sup>
                        <m:r>
                          <a:rPr lang="en-US" sz="1800" i="1">
                            <a:effectLst/>
                            <a:latin typeface="Cambria Math" panose="02040503050406030204" pitchFamily="18" charset="0"/>
                            <a:ea typeface="Calibri" panose="020F0502020204030204" pitchFamily="34" charset="0"/>
                            <a:cs typeface="Arial" panose="020B0604020202020204" pitchFamily="34" charset="0"/>
                          </a:rPr>
                          <m:t>𝑚</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𝑑</m:t>
                        </m:r>
                      </m:sup>
                    </m:sSup>
                  </m:oMath>
                </a14:m>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tượng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trọng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generator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b="1" i="1">
                        <a:effectLst/>
                        <a:latin typeface="Cambria Math" panose="02040503050406030204" pitchFamily="18" charset="0"/>
                        <a:ea typeface="Calibri" panose="020F0502020204030204" pitchFamily="34" charset="0"/>
                        <a:cs typeface="Arial" panose="020B0604020202020204" pitchFamily="34" charset="0"/>
                      </a:rPr>
                      <m:t>𝐛</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ℝ</m:t>
                        </m:r>
                      </m:e>
                      <m:sup>
                        <m:r>
                          <a:rPr lang="en-US" sz="1800" i="1">
                            <a:effectLst/>
                            <a:latin typeface="Cambria Math" panose="02040503050406030204" pitchFamily="18" charset="0"/>
                            <a:ea typeface="Calibri" panose="020F0502020204030204" pitchFamily="34" charset="0"/>
                            <a:cs typeface="Arial" panose="020B0604020202020204" pitchFamily="34" charset="0"/>
                          </a:rPr>
                          <m:t>𝑚</m:t>
                        </m:r>
                      </m:sup>
                    </m:sSup>
                  </m:oMath>
                </a14:m>
                <a:r>
                  <a:rPr lang="en-US" sz="1800">
                    <a:effectLst/>
                    <a:latin typeface="Times New Roman" panose="02020603050405020304" pitchFamily="18" charset="0"/>
                    <a:ea typeface="Calibri" panose="020F0502020204030204" pitchFamily="34" charset="0"/>
                    <a:cs typeface="Arial" panose="020B0604020202020204" pitchFamily="34" charset="0"/>
                  </a:rPr>
                  <a:t> bias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ở </a:t>
                </a:r>
                <a:r>
                  <a:rPr lang="en-US" sz="1800" err="1">
                    <a:effectLst/>
                    <a:latin typeface="Times New Roman" panose="02020603050405020304" pitchFamily="18" charset="0"/>
                    <a:ea typeface="Calibri" panose="020F0502020204030204" pitchFamily="34" charset="0"/>
                    <a:cs typeface="Arial" panose="020B0604020202020204" pitchFamily="34" charset="0"/>
                  </a:rPr>
                  <a:t>bước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đổi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tiên</a:t>
                </a:r>
                <a:r>
                  <a:rPr lang="en-US" sz="18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𝐺</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oMath>
                </a14:m>
                <a:r>
                  <a:rPr lang="en-US" sz="1800">
                    <a:effectLst/>
                    <a:latin typeface="Times New Roman" panose="02020603050405020304" pitchFamily="18" charset="0"/>
                    <a:ea typeface="Yu Mincho" panose="02020400000000000000" pitchFamily="18" charset="-128"/>
                    <a:cs typeface="Arial" panose="020B0604020202020204" pitchFamily="34" charset="0"/>
                  </a:rPr>
                  <a: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err="1"/>
                  <a:t>Quá</a:t>
                </a:r>
                <a:r>
                  <a:rPr lang="en-US" sz="1800" b="1"/>
                  <a:t> </a:t>
                </a:r>
                <a:r>
                  <a:rPr lang="en-US" sz="1800" b="1" err="1"/>
                  <a:t>trình</a:t>
                </a:r>
                <a:r>
                  <a:rPr lang="en-US" sz="1800" b="1"/>
                  <a:t> </a:t>
                </a:r>
                <a:r>
                  <a:rPr lang="en-US" sz="1800" b="1" err="1"/>
                  <a:t>kiểm</a:t>
                </a:r>
                <a:r>
                  <a:rPr lang="en-US" sz="1800" b="1"/>
                  <a:t> </a:t>
                </a:r>
                <a:r>
                  <a:rPr lang="en-US" sz="1800" b="1" err="1"/>
                  <a:t>soát</a:t>
                </a:r>
                <a:r>
                  <a:rPr lang="en-US" sz="1800" b="1"/>
                  <a:t> </a:t>
                </a:r>
                <a:r>
                  <a:rPr lang="en-US" sz="1800" b="1" err="1"/>
                  <a:t>miền</a:t>
                </a:r>
                <a:r>
                  <a:rPr lang="en-US" sz="1800" b="1"/>
                  <a:t> </a:t>
                </a:r>
                <a:r>
                  <a:rPr lang="en-US" sz="1800" b="1" err="1"/>
                  <a:t>không</a:t>
                </a:r>
                <a:r>
                  <a:rPr lang="en-US" sz="1800" b="1"/>
                  <a:t> </a:t>
                </a:r>
                <a:r>
                  <a:rPr lang="en-US" sz="1800" b="1" err="1"/>
                  <a:t>gian</a:t>
                </a:r>
                <a:r>
                  <a:rPr lang="en-US" sz="1800" b="1"/>
                  <a:t> </a:t>
                </a:r>
                <a:r>
                  <a:rPr lang="en-US" sz="1800" b="1" err="1"/>
                  <a:t>tiềm</a:t>
                </a:r>
                <a:r>
                  <a:rPr lang="en-US" sz="1800" b="1"/>
                  <a:t> </a:t>
                </a:r>
                <a:r>
                  <a:rPr lang="en-US" sz="1800" b="1" err="1"/>
                  <a:t>ẩn</a:t>
                </a:r>
                <a:r>
                  <a:rPr lang="en-US" sz="1800" b="1"/>
                  <a:t>:</a:t>
                </a:r>
                <a:r>
                  <a:rPr lang="en-US" sz="1800" b="1" baseline="0"/>
                  <a:t> </a:t>
                </a:r>
                <a:r>
                  <a:rPr lang="en-US" sz="1800">
                    <a:effectLst/>
                    <a:latin typeface="Calibri" panose="020F0502020204030204" pitchFamily="34" charset="0"/>
                    <a:ea typeface="Yu Mincho" panose="02020400000000000000" pitchFamily="18" charset="-128"/>
                    <a:cs typeface="Arial" panose="020B0604020202020204" pitchFamily="34" charset="0"/>
                  </a:rPr>
                  <a:t>Ở </a:t>
                </a:r>
                <a:r>
                  <a:rPr lang="en-US" sz="1800" err="1">
                    <a:effectLst/>
                    <a:latin typeface="Calibri" panose="020F0502020204030204" pitchFamily="34" charset="0"/>
                    <a:ea typeface="Yu Mincho" panose="02020400000000000000" pitchFamily="18" charset="-128"/>
                    <a:cs typeface="Arial" panose="020B0604020202020204" pitchFamily="34" charset="0"/>
                  </a:rPr>
                  <a:t>đây</a:t>
                </a:r>
                <a:r>
                  <a:rPr lang="en-US" sz="1800">
                    <a:effectLst/>
                    <a:latin typeface="Calibri" panose="020F0502020204030204" pitchFamily="34" charset="0"/>
                    <a:ea typeface="Yu Mincho" panose="02020400000000000000" pitchFamily="18" charset="-128"/>
                    <a:cs typeface="Arial" panose="020B0604020202020204" pitchFamily="34" charset="0"/>
                  </a:rPr>
                  <a:t> </a:t>
                </a:r>
                <a14:m>
                  <m:oMath xmlns:m="http://schemas.openxmlformats.org/officeDocument/2006/math">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edit</m:t>
                    </m:r>
                    <m:r>
                      <a:rPr lang="en-US" sz="1800" i="1">
                        <a:effectLst/>
                        <a:latin typeface="Cambria Math" panose="02040503050406030204" pitchFamily="18" charset="0"/>
                        <a:ea typeface="Calibri" panose="020F0502020204030204" pitchFamily="34" charset="0"/>
                        <a:cs typeface="Arial" panose="020B0604020202020204" pitchFamily="34" charset="0"/>
                      </a:rPr>
                      <m:t>(⋅)</m:t>
                    </m:r>
                  </m:oMath>
                </a14:m>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tượng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trưng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phép</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chỉnh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sửa</a:t>
                </a:r>
                <a:r>
                  <a:rPr lang="en-US" sz="1800">
                    <a:effectLst/>
                    <a:latin typeface="Calibri" panose="020F0502020204030204" pitchFamily="34" charset="0"/>
                    <a:ea typeface="Yu Mincho" panose="02020400000000000000" pitchFamily="18" charset="-128"/>
                    <a:cs typeface="Arial" panose="020B0604020202020204" pitchFamily="34" charset="0"/>
                  </a:rPr>
                  <a:t>. Hay </a:t>
                </a:r>
                <a:r>
                  <a:rPr lang="en-US" sz="1800" err="1">
                    <a:effectLst/>
                    <a:latin typeface="Calibri" panose="020F0502020204030204" pitchFamily="34" charset="0"/>
                    <a:ea typeface="Yu Mincho" panose="02020400000000000000" pitchFamily="18" charset="-128"/>
                    <a:cs typeface="Arial" panose="020B0604020202020204" pitchFamily="34" charset="0"/>
                  </a:rPr>
                  <a:t>nói</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khác</a:t>
                </a:r>
                <a:r>
                  <a:rPr lang="en-US" sz="1800">
                    <a:effectLst/>
                    <a:latin typeface="Calibri" panose="020F0502020204030204" pitchFamily="34" charset="0"/>
                    <a:ea typeface="Yu Mincho" panose="02020400000000000000" pitchFamily="18" charset="-128"/>
                    <a:cs typeface="Arial" panose="020B0604020202020204" pitchFamily="34" charset="0"/>
                  </a:rPr>
                  <a:t>, ta </a:t>
                </a:r>
                <a:r>
                  <a:rPr lang="en-US" sz="1800" err="1">
                    <a:effectLst/>
                    <a:latin typeface="Calibri" panose="020F0502020204030204" pitchFamily="34" charset="0"/>
                    <a:ea typeface="Yu Mincho" panose="02020400000000000000" pitchFamily="18" charset="-128"/>
                    <a:cs typeface="Arial" panose="020B0604020202020204" pitchFamily="34" charset="0"/>
                  </a:rPr>
                  <a:t>có</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thể</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chỉnh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sửa</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ảnh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tạo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thành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bằng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chuyển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dịch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mã</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tiềm</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ẩn</a:t>
                </a:r>
                <a:r>
                  <a:rPr lang="en-US" sz="1800">
                    <a:effectLst/>
                    <a:latin typeface="Calibri" panose="020F0502020204030204" pitchFamily="34" charset="0"/>
                    <a:ea typeface="Yu Mincho" panose="02020400000000000000" pitchFamily="18" charset="-128"/>
                    <a:cs typeface="Arial" panose="020B0604020202020204" pitchFamily="34" charset="0"/>
                  </a:rPr>
                  <a:t> </a:t>
                </a:r>
                <a14:m>
                  <m:oMath xmlns:m="http://schemas.openxmlformats.org/officeDocument/2006/math">
                    <m:r>
                      <a:rPr lang="en-US" sz="1800" b="0" i="1" smtClean="0">
                        <a:effectLst/>
                        <a:latin typeface="Cambria Math" panose="02040503050406030204" pitchFamily="18" charset="0"/>
                        <a:ea typeface="Yu Mincho" panose="02020400000000000000" pitchFamily="18" charset="-128"/>
                        <a:cs typeface="Arial" panose="020B0604020202020204" pitchFamily="34" charset="0"/>
                      </a:rPr>
                      <m:t>𝑤</m:t>
                    </m:r>
                  </m:oMath>
                </a14:m>
                <a:r>
                  <a:rPr lang="en-US" sz="1800" b="1">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tuyến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tính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theo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hướng</a:t>
                </a:r>
                <a:r>
                  <a:rPr lang="en-US" sz="1800">
                    <a:effectLst/>
                    <a:latin typeface="Calibri" panose="020F0502020204030204" pitchFamily="34" charset="0"/>
                    <a:ea typeface="Yu Mincho" panose="02020400000000000000" pitchFamily="18" charset="-128"/>
                    <a:cs typeface="Arial" panose="020B0604020202020204" pitchFamily="34" charset="0"/>
                  </a:rPr>
                  <a:t> </a:t>
                </a:r>
                <a14:m>
                  <m:oMath xmlns:m="http://schemas.openxmlformats.org/officeDocument/2006/math">
                    <m:r>
                      <a:rPr lang="en-US" sz="1800" b="1" i="1">
                        <a:effectLst/>
                        <a:latin typeface="Cambria Math" panose="02040503050406030204" pitchFamily="18" charset="0"/>
                        <a:ea typeface="Calibri" panose="020F0502020204030204" pitchFamily="34" charset="0"/>
                        <a:cs typeface="Arial" panose="020B0604020202020204" pitchFamily="34" charset="0"/>
                      </a:rPr>
                      <m:t>𝐧</m:t>
                    </m:r>
                  </m:oMath>
                </a14:m>
                <a:r>
                  <a:rPr lang="en-US" sz="1800">
                    <a:effectLst/>
                    <a:latin typeface="Calibri" panose="020F0502020204030204" pitchFamily="34" charset="0"/>
                    <a:ea typeface="Yu Mincho" panose="02020400000000000000" pitchFamily="18" charset="-128"/>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𝛼</m:t>
                    </m:r>
                  </m:oMath>
                </a14:m>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tượng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trưng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hệ</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số</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kiểm</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soát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mức</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độ</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chỉnh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sửa</a:t>
                </a:r>
                <a:r>
                  <a:rPr lang="en-US" sz="1800">
                    <a:effectLst/>
                    <a:latin typeface="Calibri" panose="020F0502020204030204" pitchFamily="34" charset="0"/>
                    <a:ea typeface="Yu Mincho" panose="02020400000000000000" pitchFamily="18" charset="-128"/>
                    <a:cs typeface="Arial" panose="020B0604020202020204" pitchFamily="34" charset="0"/>
                  </a:rPr>
                  <a:t>.</a:t>
                </a:r>
              </a:p>
            </p:txBody>
          </p:sp>
        </mc:Choice>
        <mc:Fallback xmlns="">
          <p:sp>
            <p:nvSpPr>
              <p:cNvPr id="3" name="Notes Placeholder 2"/>
              <p:cNvSpPr>
                <a:spLocks noGrp="1"/>
              </p:cNvSpPr>
              <p:nvPr>
                <p:ph type="body" idx="1"/>
              </p:nvPr>
            </p:nvSpPr>
            <p:spPr/>
            <p:txBody>
              <a:bodyPr/>
              <a:lstStyle/>
              <a:p>
                <a:r>
                  <a:rPr lang="en-US" sz="1800" err="1">
                    <a:effectLst/>
                    <a:latin typeface="Calibri" panose="020F0502020204030204" pitchFamily="34" charset="0"/>
                    <a:ea typeface="Calibri" panose="020F0502020204030204" pitchFamily="34" charset="0"/>
                    <a:cs typeface="Arial" panose="020B0604020202020204" pitchFamily="34" charset="0"/>
                  </a:rPr>
                  <a:t>Quá</a:t>
                </a:r>
                <a:r>
                  <a:rPr lang="en-US" sz="1800" baseline="0">
                    <a:effectLst/>
                    <a:latin typeface="Calibri" panose="020F0502020204030204" pitchFamily="34" charset="0"/>
                    <a:ea typeface="Calibri" panose="020F0502020204030204" pitchFamily="34" charset="0"/>
                    <a:cs typeface="Arial" panose="020B0604020202020204" pitchFamily="34" charset="0"/>
                  </a:rPr>
                  <a:t> </a:t>
                </a:r>
                <a:r>
                  <a:rPr lang="en-US" sz="1800" baseline="0" err="1">
                    <a:effectLst/>
                    <a:latin typeface="Calibri" panose="020F0502020204030204" pitchFamily="34" charset="0"/>
                    <a:ea typeface="Calibri" panose="020F0502020204030204" pitchFamily="34" charset="0"/>
                    <a:cs typeface="Arial" panose="020B0604020202020204" pitchFamily="34" charset="0"/>
                  </a:rPr>
                  <a:t>trình</a:t>
                </a:r>
                <a:r>
                  <a:rPr lang="en-US" sz="1800" baseline="0">
                    <a:effectLst/>
                    <a:latin typeface="Calibri" panose="020F0502020204030204" pitchFamily="34" charset="0"/>
                    <a:ea typeface="Calibri" panose="020F0502020204030204" pitchFamily="34" charset="0"/>
                    <a:cs typeface="Arial" panose="020B0604020202020204" pitchFamily="34" charset="0"/>
                  </a:rPr>
                  <a:t> </a:t>
                </a:r>
                <a:r>
                  <a:rPr lang="en-US" sz="1800" baseline="0" err="1">
                    <a:effectLst/>
                    <a:latin typeface="Calibri" panose="020F0502020204030204" pitchFamily="34" charset="0"/>
                    <a:ea typeface="Calibri" panose="020F0502020204030204" pitchFamily="34" charset="0"/>
                    <a:cs typeface="Arial" panose="020B0604020202020204" pitchFamily="34" charset="0"/>
                  </a:rPr>
                  <a:t>sinh</a:t>
                </a:r>
                <a:r>
                  <a:rPr lang="en-US" sz="1800" baseline="0">
                    <a:effectLst/>
                    <a:latin typeface="Calibri" panose="020F0502020204030204" pitchFamily="34" charset="0"/>
                    <a:ea typeface="Calibri" panose="020F0502020204030204" pitchFamily="34" charset="0"/>
                    <a:cs typeface="Arial" panose="020B0604020202020204" pitchFamily="34" charset="0"/>
                  </a:rPr>
                  <a:t> </a:t>
                </a:r>
                <a:r>
                  <a:rPr lang="en-US" sz="1800" baseline="0" err="1">
                    <a:effectLst/>
                    <a:latin typeface="Calibri" panose="020F0502020204030204" pitchFamily="34" charset="0"/>
                    <a:ea typeface="Calibri" panose="020F0502020204030204" pitchFamily="34" charset="0"/>
                    <a:cs typeface="Arial" panose="020B0604020202020204" pitchFamily="34" charset="0"/>
                  </a:rPr>
                  <a:t>ảnh</a:t>
                </a:r>
                <a:r>
                  <a:rPr lang="en-US" sz="1800" baseline="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Bộ</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sinh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mẫu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𝐺(⋅)</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trong</a:t>
                </a:r>
                <a:r>
                  <a:rPr lang="en-US" sz="1800">
                    <a:effectLst/>
                    <a:latin typeface="Calibri" panose="020F0502020204030204" pitchFamily="34" charset="0"/>
                    <a:ea typeface="Yu Mincho" panose="02020400000000000000" pitchFamily="18" charset="-128"/>
                    <a:cs typeface="Arial" panose="020B0604020202020204" pitchFamily="34" charset="0"/>
                  </a:rPr>
                  <a:t> GANs </a:t>
                </a:r>
                <a:r>
                  <a:rPr lang="en-US" sz="1800" err="1">
                    <a:effectLst/>
                    <a:latin typeface="Calibri" panose="020F0502020204030204" pitchFamily="34" charset="0"/>
                    <a:ea typeface="Yu Mincho" panose="02020400000000000000" pitchFamily="18" charset="-128"/>
                    <a:cs typeface="Arial" panose="020B0604020202020204" pitchFamily="34" charset="0"/>
                  </a:rPr>
                  <a:t>học</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ánh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xạ</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từ</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miền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không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gian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tiềm</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ẩn</a:t>
                </a:r>
                <a:r>
                  <a:rPr lang="en-US" sz="1800">
                    <a:effectLst/>
                    <a:latin typeface="Calibri" panose="020F0502020204030204" pitchFamily="34" charset="0"/>
                    <a:ea typeface="Yu Mincho" panose="02020400000000000000" pitchFamily="18" charset="-128"/>
                    <a:cs typeface="Arial" panose="020B0604020202020204" pitchFamily="34" charset="0"/>
                  </a:rPr>
                  <a:t> d </a:t>
                </a:r>
                <a:r>
                  <a:rPr lang="en-US" sz="1800" err="1">
                    <a:effectLst/>
                    <a:latin typeface="Calibri" panose="020F0502020204030204" pitchFamily="34" charset="0"/>
                    <a:ea typeface="Yu Mincho" panose="02020400000000000000" pitchFamily="18" charset="-128"/>
                    <a:cs typeface="Arial" panose="020B0604020202020204" pitchFamily="34" charset="0"/>
                  </a:rPr>
                  <a:t>chiều</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b="0" i="0">
                    <a:effectLst/>
                    <a:latin typeface="Cambria Math" panose="02040503050406030204" pitchFamily="18" charset="0"/>
                    <a:ea typeface="Yu Mincho" panose="02020400000000000000" pitchFamily="18" charset="-128"/>
                    <a:cs typeface="Arial" panose="020B0604020202020204" pitchFamily="34" charset="0"/>
                  </a:rPr>
                  <a:t>w</a:t>
                </a:r>
                <a:r>
                  <a:rPr lang="en-US" sz="1800" i="0">
                    <a:effectLst/>
                    <a:latin typeface="Cambria Math" panose="02040503050406030204" pitchFamily="18" charset="0"/>
                    <a:ea typeface="Yu Mincho" panose="02020400000000000000" pitchFamily="18" charset="-128"/>
                    <a:cs typeface="Arial" panose="020B0604020202020204" pitchFamily="34" charset="0"/>
                  </a:rPr>
                  <a:t>⊆</a:t>
                </a:r>
                <a:r>
                  <a:rPr lang="en-US" b="0" i="0">
                    <a:effectLst/>
                    <a:latin typeface="Cambria Math" panose="02040503050406030204" pitchFamily="18" charset="0"/>
                    <a:ea typeface="Yu Mincho" panose="02020400000000000000" pitchFamily="18" charset="-128"/>
                  </a:rPr>
                  <a:t>𝑊^</a:t>
                </a:r>
                <a:r>
                  <a:rPr lang="en-US" sz="1800" i="0">
                    <a:effectLst/>
                    <a:latin typeface="Cambria Math" panose="02040503050406030204" pitchFamily="18" charset="0"/>
                    <a:ea typeface="Yu Mincho" panose="02020400000000000000" pitchFamily="18" charset="-128"/>
                    <a:cs typeface="Arial" panose="020B0604020202020204" pitchFamily="34" charset="0"/>
                  </a:rPr>
                  <a:t>𝑑</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vào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một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miền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không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gian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ảnh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Yu Mincho" panose="02020400000000000000" pitchFamily="18" charset="-128"/>
                    <a:cs typeface="Arial" panose="020B0604020202020204" pitchFamily="34" charset="0"/>
                  </a:rPr>
                  <a:t>ℐ⊆ℝ^(𝐻×𝑊×𝐶)</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err="1"/>
                  <a:t>Cụ</a:t>
                </a:r>
                <a:r>
                  <a:rPr lang="en-US" sz="1800" b="1" baseline="0"/>
                  <a:t> </a:t>
                </a:r>
                <a:r>
                  <a:rPr lang="en-US" sz="1800" b="1" baseline="0" err="1"/>
                  <a:t>thể</a:t>
                </a:r>
                <a:r>
                  <a:rPr lang="en-US" sz="1800" b="1" baseline="0"/>
                  <a:t> </a:t>
                </a:r>
                <a:r>
                  <a:rPr lang="en-US" sz="1800" b="1" baseline="0" err="1"/>
                  <a:t>q</a:t>
                </a:r>
                <a:r>
                  <a:rPr lang="en-US" sz="1800" b="1" err="1"/>
                  <a:t>uá</a:t>
                </a:r>
                <a:r>
                  <a:rPr lang="en-US" sz="1800" b="1"/>
                  <a:t> </a:t>
                </a:r>
                <a:r>
                  <a:rPr lang="en-US" sz="1800" b="1" err="1"/>
                  <a:t>trình</a:t>
                </a:r>
                <a:r>
                  <a:rPr lang="en-US" sz="1800" b="1"/>
                  <a:t> </a:t>
                </a:r>
                <a:r>
                  <a:rPr lang="en-US" sz="1800" b="1" err="1"/>
                  <a:t>biến</a:t>
                </a:r>
                <a:r>
                  <a:rPr lang="en-US" sz="1800" b="1"/>
                  <a:t> </a:t>
                </a:r>
                <a:r>
                  <a:rPr lang="en-US" sz="1800" b="1" err="1"/>
                  <a:t>đổi</a:t>
                </a:r>
                <a:r>
                  <a:rPr lang="en-US" sz="1800" b="1"/>
                  <a:t> vector </a:t>
                </a:r>
                <a:r>
                  <a:rPr lang="en-US" sz="1800" b="1" err="1"/>
                  <a:t>tiềm</a:t>
                </a:r>
                <a:r>
                  <a:rPr lang="en-US" sz="1800" b="1"/>
                  <a:t> </a:t>
                </a:r>
                <a:r>
                  <a:rPr lang="en-US" sz="1800" b="1" err="1"/>
                  <a:t>ẩn</a:t>
                </a:r>
                <a:r>
                  <a:rPr lang="en-US" sz="1800" b="1" baseline="0"/>
                  <a:t> </a:t>
                </a:r>
                <a:r>
                  <a:rPr lang="en-US" sz="1800" b="1" baseline="0" err="1"/>
                  <a:t>như</a:t>
                </a:r>
                <a:r>
                  <a:rPr lang="en-US" sz="1800" b="1" baseline="0"/>
                  <a:t> </a:t>
                </a:r>
                <a:r>
                  <a:rPr lang="en-US" sz="1800" b="1" baseline="0" err="1"/>
                  <a:t>sau</a:t>
                </a:r>
                <a:r>
                  <a:rPr lang="en-US" sz="1800" b="1"/>
                  <a:t>:</a:t>
                </a:r>
                <a:r>
                  <a:rPr lang="en-US" sz="1800" b="1" baseline="0"/>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b="1" i="0">
                    <a:effectLst/>
                    <a:latin typeface="Cambria Math" panose="02040503050406030204" pitchFamily="18" charset="0"/>
                    <a:ea typeface="Calibri" panose="020F0502020204030204" pitchFamily="34" charset="0"/>
                    <a:cs typeface="Arial" panose="020B0604020202020204" pitchFamily="34" charset="0"/>
                  </a:rPr>
                  <a:t>𝐲</a:t>
                </a:r>
                <a:r>
                  <a:rPr lang="en-US" sz="1800" i="0">
                    <a:effectLst/>
                    <a:latin typeface="Cambria Math" panose="02040503050406030204" pitchFamily="18" charset="0"/>
                    <a:ea typeface="Calibri" panose="020F0502020204030204" pitchFamily="34" charset="0"/>
                    <a:cs typeface="Arial" panose="020B0604020202020204" pitchFamily="34" charset="0"/>
                  </a:rPr>
                  <a:t>∈ℝ^𝑚</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m </a:t>
                </a:r>
                <a:r>
                  <a:rPr lang="en-US" sz="1800" err="1">
                    <a:effectLst/>
                    <a:latin typeface="Times New Roman" panose="02020603050405020304" pitchFamily="18" charset="0"/>
                    <a:ea typeface="Calibri" panose="020F0502020204030204" pitchFamily="34" charset="0"/>
                    <a:cs typeface="Arial" panose="020B0604020202020204" pitchFamily="34" charset="0"/>
                  </a:rPr>
                  <a:t>chiều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projected code).</a:t>
                </a:r>
                <a:r>
                  <a:rPr lang="en-US" sz="1800" baseline="0">
                    <a:effectLst/>
                    <a:latin typeface="Times New Roman" panose="02020603050405020304" pitchFamily="18" charset="0"/>
                    <a:ea typeface="Calibri" panose="020F0502020204030204" pitchFamily="34" charset="0"/>
                    <a:cs typeface="Arial" panose="020B0604020202020204" pitchFamily="34" charset="0"/>
                  </a:rPr>
                  <a:t> G(w) = Aw + b </a:t>
                </a:r>
                <a:r>
                  <a:rPr lang="en-US" sz="1800" baseline="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b="1" i="0">
                    <a:effectLst/>
                    <a:latin typeface="Cambria Math" panose="02040503050406030204" pitchFamily="18" charset="0"/>
                    <a:ea typeface="Calibri" panose="020F0502020204030204" pitchFamily="34" charset="0"/>
                    <a:cs typeface="Arial" panose="020B0604020202020204" pitchFamily="34" charset="0"/>
                  </a:rPr>
                  <a:t>𝐀</a:t>
                </a: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∈ℝ〗^(𝑚×𝑑)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tượng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trọng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generator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b="1" i="0">
                    <a:effectLst/>
                    <a:latin typeface="Cambria Math" panose="02040503050406030204" pitchFamily="18" charset="0"/>
                    <a:ea typeface="Calibri" panose="020F0502020204030204" pitchFamily="34" charset="0"/>
                    <a:cs typeface="Arial" panose="020B0604020202020204" pitchFamily="34" charset="0"/>
                  </a:rPr>
                  <a:t>𝐛</a:t>
                </a: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∈ℝ〗^𝑚</a:t>
                </a:r>
                <a:r>
                  <a:rPr lang="en-US" sz="1800">
                    <a:effectLst/>
                    <a:latin typeface="Times New Roman" panose="02020603050405020304" pitchFamily="18" charset="0"/>
                    <a:ea typeface="Calibri" panose="020F0502020204030204" pitchFamily="34" charset="0"/>
                    <a:cs typeface="Arial" panose="020B0604020202020204" pitchFamily="34" charset="0"/>
                  </a:rPr>
                  <a:t> bias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ở </a:t>
                </a:r>
                <a:r>
                  <a:rPr lang="en-US" sz="1800" err="1">
                    <a:effectLst/>
                    <a:latin typeface="Times New Roman" panose="02020603050405020304" pitchFamily="18" charset="0"/>
                    <a:ea typeface="Calibri" panose="020F0502020204030204" pitchFamily="34" charset="0"/>
                    <a:cs typeface="Arial" panose="020B0604020202020204" pitchFamily="34" charset="0"/>
                  </a:rPr>
                  <a:t>bước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đổi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𝐺_1 (⋅)</a:t>
                </a:r>
                <a:r>
                  <a:rPr lang="en-US" sz="1800">
                    <a:effectLst/>
                    <a:latin typeface="Times New Roman" panose="02020603050405020304" pitchFamily="18" charset="0"/>
                    <a:ea typeface="Yu Mincho" panose="02020400000000000000" pitchFamily="18" charset="-128"/>
                    <a:cs typeface="Arial" panose="020B0604020202020204" pitchFamily="34" charset="0"/>
                  </a:rPr>
                  <a: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err="1"/>
                  <a:t>Quá</a:t>
                </a:r>
                <a:r>
                  <a:rPr lang="en-US" sz="1800" b="1"/>
                  <a:t> </a:t>
                </a:r>
                <a:r>
                  <a:rPr lang="en-US" sz="1800" b="1" err="1"/>
                  <a:t>trình</a:t>
                </a:r>
                <a:r>
                  <a:rPr lang="en-US" sz="1800" b="1"/>
                  <a:t> </a:t>
                </a:r>
                <a:r>
                  <a:rPr lang="en-US" sz="1800" b="1" err="1"/>
                  <a:t>kiểm</a:t>
                </a:r>
                <a:r>
                  <a:rPr lang="en-US" sz="1800" b="1"/>
                  <a:t> </a:t>
                </a:r>
                <a:r>
                  <a:rPr lang="en-US" sz="1800" b="1" err="1"/>
                  <a:t>soát</a:t>
                </a:r>
                <a:r>
                  <a:rPr lang="en-US" sz="1800" b="1"/>
                  <a:t> </a:t>
                </a:r>
                <a:r>
                  <a:rPr lang="en-US" sz="1800" b="1" err="1"/>
                  <a:t>miền</a:t>
                </a:r>
                <a:r>
                  <a:rPr lang="en-US" sz="1800" b="1"/>
                  <a:t> </a:t>
                </a:r>
                <a:r>
                  <a:rPr lang="en-US" sz="1800" b="1" err="1"/>
                  <a:t>không</a:t>
                </a:r>
                <a:r>
                  <a:rPr lang="en-US" sz="1800" b="1"/>
                  <a:t> </a:t>
                </a:r>
                <a:r>
                  <a:rPr lang="en-US" sz="1800" b="1" err="1"/>
                  <a:t>gian</a:t>
                </a:r>
                <a:r>
                  <a:rPr lang="en-US" sz="1800" b="1"/>
                  <a:t> </a:t>
                </a:r>
                <a:r>
                  <a:rPr lang="en-US" sz="1800" b="1" err="1"/>
                  <a:t>tiềm</a:t>
                </a:r>
                <a:r>
                  <a:rPr lang="en-US" sz="1800" b="1"/>
                  <a:t> </a:t>
                </a:r>
                <a:r>
                  <a:rPr lang="en-US" sz="1800" b="1" err="1"/>
                  <a:t>ẩn</a:t>
                </a:r>
                <a:r>
                  <a:rPr lang="en-US" sz="1800" b="1"/>
                  <a:t>:</a:t>
                </a:r>
                <a:r>
                  <a:rPr lang="en-US" sz="1800" b="1" baseline="0"/>
                  <a:t> </a:t>
                </a:r>
                <a:r>
                  <a:rPr lang="en-US" sz="1800">
                    <a:effectLst/>
                    <a:latin typeface="Calibri" panose="020F0502020204030204" pitchFamily="34" charset="0"/>
                    <a:ea typeface="Yu Mincho" panose="02020400000000000000" pitchFamily="18" charset="-128"/>
                    <a:cs typeface="Arial" panose="020B0604020202020204" pitchFamily="34" charset="0"/>
                  </a:rPr>
                  <a:t>Ở </a:t>
                </a:r>
                <a:r>
                  <a:rPr lang="en-US" sz="1800" err="1">
                    <a:effectLst/>
                    <a:latin typeface="Calibri" panose="020F0502020204030204" pitchFamily="34" charset="0"/>
                    <a:ea typeface="Yu Mincho" panose="02020400000000000000" pitchFamily="18" charset="-128"/>
                    <a:cs typeface="Arial" panose="020B0604020202020204" pitchFamily="34" charset="0"/>
                  </a:rPr>
                  <a:t>đây</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edit(⋅)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tượng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trưng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phép</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chỉnh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sửa</a:t>
                </a:r>
                <a:r>
                  <a:rPr lang="en-US" sz="1800">
                    <a:effectLst/>
                    <a:latin typeface="Calibri" panose="020F0502020204030204" pitchFamily="34" charset="0"/>
                    <a:ea typeface="Yu Mincho" panose="02020400000000000000" pitchFamily="18" charset="-128"/>
                    <a:cs typeface="Arial" panose="020B0604020202020204" pitchFamily="34" charset="0"/>
                  </a:rPr>
                  <a:t>. Hay </a:t>
                </a:r>
                <a:r>
                  <a:rPr lang="en-US" sz="1800" err="1">
                    <a:effectLst/>
                    <a:latin typeface="Calibri" panose="020F0502020204030204" pitchFamily="34" charset="0"/>
                    <a:ea typeface="Yu Mincho" panose="02020400000000000000" pitchFamily="18" charset="-128"/>
                    <a:cs typeface="Arial" panose="020B0604020202020204" pitchFamily="34" charset="0"/>
                  </a:rPr>
                  <a:t>nói</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khác</a:t>
                </a:r>
                <a:r>
                  <a:rPr lang="en-US" sz="1800">
                    <a:effectLst/>
                    <a:latin typeface="Calibri" panose="020F0502020204030204" pitchFamily="34" charset="0"/>
                    <a:ea typeface="Yu Mincho" panose="02020400000000000000" pitchFamily="18" charset="-128"/>
                    <a:cs typeface="Arial" panose="020B0604020202020204" pitchFamily="34" charset="0"/>
                  </a:rPr>
                  <a:t>, ta </a:t>
                </a:r>
                <a:r>
                  <a:rPr lang="en-US" sz="1800" err="1">
                    <a:effectLst/>
                    <a:latin typeface="Calibri" panose="020F0502020204030204" pitchFamily="34" charset="0"/>
                    <a:ea typeface="Yu Mincho" panose="02020400000000000000" pitchFamily="18" charset="-128"/>
                    <a:cs typeface="Arial" panose="020B0604020202020204" pitchFamily="34" charset="0"/>
                  </a:rPr>
                  <a:t>có</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thể</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chỉnh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sửa</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ảnh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tạo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thành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bằng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chuyển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dịch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mã</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tiềm</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ẩn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b="0" i="0">
                    <a:effectLst/>
                    <a:latin typeface="Cambria Math" panose="02040503050406030204" pitchFamily="18" charset="0"/>
                    <a:ea typeface="Yu Mincho" panose="02020400000000000000" pitchFamily="18" charset="-128"/>
                    <a:cs typeface="Arial" panose="020B0604020202020204" pitchFamily="34" charset="0"/>
                  </a:rPr>
                  <a:t>𝑤</a:t>
                </a:r>
                <a:r>
                  <a:rPr lang="en-US" sz="1800" b="1">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tuyến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tính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theo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hướng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b="1" i="0">
                    <a:effectLst/>
                    <a:latin typeface="Cambria Math" panose="02040503050406030204" pitchFamily="18" charset="0"/>
                    <a:ea typeface="Calibri" panose="020F0502020204030204" pitchFamily="34" charset="0"/>
                    <a:cs typeface="Arial" panose="020B0604020202020204" pitchFamily="34" charset="0"/>
                  </a:rPr>
                  <a:t>𝐧</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𝛼</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tượng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trưng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hệ</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số</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kiểm</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soát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mức</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độ</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chỉnh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sửa</a:t>
                </a:r>
                <a:r>
                  <a:rPr lang="en-US" sz="1800">
                    <a:effectLst/>
                    <a:latin typeface="Calibri" panose="020F0502020204030204" pitchFamily="34" charset="0"/>
                    <a:ea typeface="Yu Mincho" panose="02020400000000000000" pitchFamily="18" charset="-128"/>
                    <a:cs typeface="Arial" panose="020B0604020202020204" pitchFamily="34" charset="0"/>
                  </a:rPr>
                  <a:t>.</a:t>
                </a:r>
              </a:p>
            </p:txBody>
          </p:sp>
        </mc:Fallback>
      </mc:AlternateContent>
    </p:spTree>
    <p:extLst>
      <p:ext uri="{BB962C8B-B14F-4D97-AF65-F5344CB8AC3E}">
        <p14:creationId xmlns:p14="http://schemas.microsoft.com/office/powerpoint/2010/main" val="219073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2022036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err="1"/>
              <a:t>SeFa</a:t>
            </a:r>
            <a:r>
              <a:rPr lang="en-US"/>
              <a:t> </a:t>
            </a:r>
            <a:r>
              <a:rPr lang="en-US" err="1"/>
              <a:t>là</a:t>
            </a:r>
            <a:r>
              <a:rPr lang="en-US"/>
              <a:t> </a:t>
            </a:r>
            <a:r>
              <a:rPr lang="en-US" err="1"/>
              <a:t>một</a:t>
            </a:r>
            <a:r>
              <a:rPr lang="en-US"/>
              <a:t> </a:t>
            </a:r>
            <a:r>
              <a:rPr lang="en-US" err="1"/>
              <a:t>phương</a:t>
            </a:r>
            <a:r>
              <a:rPr lang="en-US"/>
              <a:t> </a:t>
            </a:r>
            <a:r>
              <a:rPr lang="en-US" err="1"/>
              <a:t>pháp</a:t>
            </a:r>
            <a:r>
              <a:rPr lang="en-US"/>
              <a:t> </a:t>
            </a:r>
            <a:r>
              <a:rPr lang="en-US" err="1"/>
              <a:t>thao</a:t>
            </a:r>
            <a:r>
              <a:rPr lang="en-US"/>
              <a:t> </a:t>
            </a:r>
            <a:r>
              <a:rPr lang="en-US" err="1"/>
              <a:t>túng</a:t>
            </a:r>
            <a:r>
              <a:rPr lang="en-US"/>
              <a:t> </a:t>
            </a:r>
            <a:r>
              <a:rPr lang="en-US" err="1"/>
              <a:t>miền</a:t>
            </a:r>
            <a:r>
              <a:rPr lang="en-US"/>
              <a:t> </a:t>
            </a:r>
            <a:r>
              <a:rPr lang="en-US" err="1"/>
              <a:t>không</a:t>
            </a:r>
            <a:r>
              <a:rPr lang="en-US"/>
              <a:t> </a:t>
            </a:r>
            <a:r>
              <a:rPr lang="en-US" err="1"/>
              <a:t>giam</a:t>
            </a:r>
            <a:r>
              <a:rPr lang="en-US"/>
              <a:t> </a:t>
            </a:r>
            <a:r>
              <a:rPr lang="en-US" err="1"/>
              <a:t>tiềm</a:t>
            </a:r>
            <a:r>
              <a:rPr lang="en-US"/>
              <a:t> </a:t>
            </a:r>
            <a:r>
              <a:rPr lang="en-US" err="1"/>
              <a:t>ẩn</a:t>
            </a:r>
            <a:r>
              <a:rPr lang="en-US"/>
              <a:t> </a:t>
            </a:r>
            <a:r>
              <a:rPr lang="en-US" err="1"/>
              <a:t>không</a:t>
            </a:r>
            <a:r>
              <a:rPr lang="en-US"/>
              <a:t> </a:t>
            </a:r>
            <a:r>
              <a:rPr lang="en-US" err="1"/>
              <a:t>giám</a:t>
            </a:r>
            <a:r>
              <a:rPr lang="en-US"/>
              <a:t> </a:t>
            </a:r>
            <a:r>
              <a:rPr lang="en-US" err="1"/>
              <a:t>sát</a:t>
            </a:r>
            <a:r>
              <a:rPr lang="en-US"/>
              <a:t>.</a:t>
            </a:r>
          </a:p>
          <a:p>
            <a:pPr marL="158750" indent="0">
              <a:buNone/>
            </a:pPr>
            <a:r>
              <a:rPr lang="en-US" err="1"/>
              <a:t>Phương</a:t>
            </a:r>
            <a:r>
              <a:rPr lang="en-US"/>
              <a:t> </a:t>
            </a:r>
            <a:r>
              <a:rPr lang="en-US" err="1"/>
              <a:t>pháp</a:t>
            </a:r>
            <a:r>
              <a:rPr lang="en-US"/>
              <a:t> </a:t>
            </a:r>
            <a:r>
              <a:rPr lang="en-US" err="1"/>
              <a:t>này</a:t>
            </a:r>
            <a:r>
              <a:rPr lang="en-US"/>
              <a:t> </a:t>
            </a:r>
            <a:r>
              <a:rPr lang="en-US" err="1"/>
              <a:t>dựa</a:t>
            </a:r>
            <a:r>
              <a:rPr lang="en-US"/>
              <a:t> </a:t>
            </a:r>
            <a:r>
              <a:rPr lang="en-US" err="1"/>
              <a:t>trên</a:t>
            </a:r>
            <a:r>
              <a:rPr lang="en-US"/>
              <a:t> </a:t>
            </a:r>
            <a:r>
              <a:rPr lang="en-US" err="1"/>
              <a:t>việc</a:t>
            </a:r>
            <a:r>
              <a:rPr lang="en-US"/>
              <a:t> </a:t>
            </a:r>
            <a:r>
              <a:rPr lang="en-US" err="1"/>
              <a:t>phân</a:t>
            </a:r>
            <a:r>
              <a:rPr lang="en-US"/>
              <a:t> </a:t>
            </a:r>
            <a:r>
              <a:rPr lang="en-US" err="1"/>
              <a:t>tích</a:t>
            </a:r>
            <a:r>
              <a:rPr lang="en-US"/>
              <a:t> </a:t>
            </a:r>
            <a:r>
              <a:rPr lang="en-US" err="1"/>
              <a:t>bộ</a:t>
            </a:r>
            <a:r>
              <a:rPr lang="en-US"/>
              <a:t> </a:t>
            </a:r>
            <a:r>
              <a:rPr lang="en-US" err="1"/>
              <a:t>trọng</a:t>
            </a:r>
            <a:r>
              <a:rPr lang="en-US"/>
              <a:t> </a:t>
            </a:r>
            <a:r>
              <a:rPr lang="en-US" err="1"/>
              <a:t>số</a:t>
            </a:r>
            <a:r>
              <a:rPr lang="en-US"/>
              <a:t> </a:t>
            </a:r>
            <a:r>
              <a:rPr lang="en-US" err="1"/>
              <a:t>của</a:t>
            </a:r>
            <a:r>
              <a:rPr lang="en-US"/>
              <a:t> Generator.</a:t>
            </a:r>
          </a:p>
          <a:p>
            <a:pPr marL="158750" indent="0">
              <a:buNone/>
            </a:pPr>
            <a:r>
              <a:rPr lang="en-US" err="1"/>
              <a:t>Các</a:t>
            </a:r>
            <a:r>
              <a:rPr lang="en-US"/>
              <a:t> </a:t>
            </a:r>
            <a:r>
              <a:rPr lang="en-US" err="1"/>
              <a:t>bước</a:t>
            </a:r>
            <a:r>
              <a:rPr lang="en-US"/>
              <a:t> </a:t>
            </a:r>
            <a:r>
              <a:rPr lang="en-US" err="1"/>
              <a:t>của</a:t>
            </a:r>
            <a:r>
              <a:rPr lang="en-US"/>
              <a:t> </a:t>
            </a:r>
            <a:r>
              <a:rPr lang="en-US" err="1"/>
              <a:t>phương</a:t>
            </a:r>
            <a:r>
              <a:rPr lang="en-US"/>
              <a:t> </a:t>
            </a:r>
            <a:r>
              <a:rPr lang="en-US" err="1"/>
              <a:t>pháp</a:t>
            </a:r>
            <a:r>
              <a:rPr lang="en-US"/>
              <a:t> </a:t>
            </a:r>
            <a:r>
              <a:rPr lang="en-US" err="1"/>
              <a:t>này</a:t>
            </a:r>
            <a:r>
              <a:rPr lang="en-US"/>
              <a:t> ta </a:t>
            </a:r>
            <a:r>
              <a:rPr lang="en-US" err="1"/>
              <a:t>có</a:t>
            </a:r>
            <a:r>
              <a:rPr lang="en-US"/>
              <a:t> </a:t>
            </a:r>
            <a:r>
              <a:rPr lang="en-US" err="1"/>
              <a:t>thể</a:t>
            </a:r>
            <a:r>
              <a:rPr lang="en-US"/>
              <a:t> </a:t>
            </a:r>
            <a:r>
              <a:rPr lang="en-US" err="1"/>
              <a:t>trình</a:t>
            </a:r>
            <a:r>
              <a:rPr lang="en-US"/>
              <a:t> </a:t>
            </a:r>
            <a:r>
              <a:rPr lang="en-US" err="1"/>
              <a:t>bày</a:t>
            </a:r>
            <a:r>
              <a:rPr lang="en-US"/>
              <a:t> </a:t>
            </a:r>
            <a:r>
              <a:rPr lang="en-US" err="1"/>
              <a:t>như</a:t>
            </a:r>
            <a:r>
              <a:rPr lang="en-US"/>
              <a:t> </a:t>
            </a:r>
            <a:r>
              <a:rPr lang="en-US" err="1"/>
              <a:t>sau</a:t>
            </a:r>
            <a:r>
              <a:rPr lang="en-US"/>
              <a:t>:</a:t>
            </a:r>
          </a:p>
          <a:p>
            <a:pPr marL="158750" indent="0">
              <a:buNone/>
            </a:pPr>
            <a:r>
              <a:rPr lang="en-US" err="1"/>
              <a:t>Từ</a:t>
            </a:r>
            <a:r>
              <a:rPr lang="en-US"/>
              <a:t> </a:t>
            </a:r>
            <a:r>
              <a:rPr lang="en-US" err="1"/>
              <a:t>công</a:t>
            </a:r>
            <a:r>
              <a:rPr lang="en-US"/>
              <a:t> </a:t>
            </a:r>
            <a:r>
              <a:rPr lang="en-US" err="1"/>
              <a:t>thức</a:t>
            </a:r>
            <a:r>
              <a:rPr lang="en-US"/>
              <a:t> (1) </a:t>
            </a:r>
            <a:r>
              <a:rPr lang="en-US" err="1"/>
              <a:t>và</a:t>
            </a:r>
            <a:r>
              <a:rPr lang="en-US"/>
              <a:t> (2) </a:t>
            </a:r>
            <a:r>
              <a:rPr lang="en-US" err="1"/>
              <a:t>như</a:t>
            </a:r>
            <a:r>
              <a:rPr lang="en-US"/>
              <a:t> </a:t>
            </a:r>
            <a:r>
              <a:rPr lang="en-US" err="1"/>
              <a:t>đã</a:t>
            </a:r>
            <a:r>
              <a:rPr lang="en-US"/>
              <a:t> </a:t>
            </a:r>
            <a:r>
              <a:rPr lang="en-US" err="1"/>
              <a:t>trình</a:t>
            </a:r>
            <a:r>
              <a:rPr lang="en-US"/>
              <a:t> </a:t>
            </a:r>
            <a:r>
              <a:rPr lang="en-US" err="1"/>
              <a:t>bày</a:t>
            </a:r>
            <a:r>
              <a:rPr lang="en-US"/>
              <a:t> ở </a:t>
            </a:r>
            <a:r>
              <a:rPr lang="en-US" err="1"/>
              <a:t>phần</a:t>
            </a:r>
            <a:r>
              <a:rPr lang="en-US"/>
              <a:t> </a:t>
            </a:r>
            <a:r>
              <a:rPr lang="en-US" err="1"/>
              <a:t>trước</a:t>
            </a:r>
            <a:r>
              <a:rPr lang="en-US"/>
              <a:t> ta </a:t>
            </a:r>
            <a:r>
              <a:rPr lang="en-US" err="1"/>
              <a:t>suy</a:t>
            </a:r>
            <a:r>
              <a:rPr lang="en-US"/>
              <a:t> </a:t>
            </a:r>
            <a:r>
              <a:rPr lang="en-US" err="1"/>
              <a:t>ra</a:t>
            </a:r>
            <a:r>
              <a:rPr lang="en-US"/>
              <a:t> </a:t>
            </a:r>
            <a:r>
              <a:rPr lang="en-US" err="1"/>
              <a:t>được</a:t>
            </a:r>
            <a:r>
              <a:rPr lang="en-US"/>
              <a:t>  </a:t>
            </a:r>
            <a:r>
              <a:rPr lang="en-US" err="1"/>
              <a:t>công</a:t>
            </a:r>
            <a:r>
              <a:rPr lang="en-US"/>
              <a:t> </a:t>
            </a:r>
            <a:r>
              <a:rPr lang="en-US" err="1"/>
              <a:t>thức</a:t>
            </a:r>
            <a:r>
              <a:rPr lang="en-US"/>
              <a:t> (3). </a:t>
            </a:r>
            <a:r>
              <a:rPr lang="en-US" err="1"/>
              <a:t>Tập</a:t>
            </a:r>
            <a:r>
              <a:rPr lang="en-US"/>
              <a:t> </a:t>
            </a:r>
            <a:r>
              <a:rPr lang="en-US" err="1"/>
              <a:t>trung</a:t>
            </a:r>
            <a:r>
              <a:rPr lang="en-US"/>
              <a:t> </a:t>
            </a:r>
            <a:r>
              <a:rPr lang="en-US" err="1"/>
              <a:t>vào</a:t>
            </a:r>
            <a:r>
              <a:rPr lang="en-US"/>
              <a:t> alpha*A*n </a:t>
            </a:r>
            <a:r>
              <a:rPr lang="en-US" err="1"/>
              <a:t>thì</a:t>
            </a:r>
            <a:r>
              <a:rPr lang="en-US"/>
              <a:t> </a:t>
            </a:r>
            <a:r>
              <a:rPr lang="en-US" err="1"/>
              <a:t>từ</a:t>
            </a:r>
            <a:r>
              <a:rPr lang="en-US"/>
              <a:t> </a:t>
            </a:r>
            <a:r>
              <a:rPr lang="en-US" err="1"/>
              <a:t>góc</a:t>
            </a:r>
            <a:r>
              <a:rPr lang="en-US"/>
              <a:t> </a:t>
            </a:r>
            <a:r>
              <a:rPr lang="en-US" err="1"/>
              <a:t>nhìn</a:t>
            </a:r>
            <a:r>
              <a:rPr lang="en-US"/>
              <a:t> </a:t>
            </a:r>
            <a:r>
              <a:rPr lang="en-US" err="1"/>
              <a:t>này</a:t>
            </a:r>
            <a:r>
              <a:rPr lang="en-US"/>
              <a:t> </a:t>
            </a:r>
            <a:r>
              <a:rPr lang="en-US" err="1"/>
              <a:t>thì</a:t>
            </a:r>
            <a:r>
              <a:rPr lang="en-US"/>
              <a:t>  </a:t>
            </a:r>
            <a:r>
              <a:rPr lang="en-US" err="1"/>
              <a:t>từ</a:t>
            </a:r>
            <a:r>
              <a:rPr lang="en-US"/>
              <a:t> A ta </a:t>
            </a:r>
            <a:r>
              <a:rPr lang="en-US" err="1"/>
              <a:t>có</a:t>
            </a:r>
            <a:r>
              <a:rPr lang="en-US"/>
              <a:t> </a:t>
            </a:r>
            <a:r>
              <a:rPr lang="en-US" err="1"/>
              <a:t>thể</a:t>
            </a:r>
            <a:r>
              <a:rPr lang="en-US"/>
              <a:t> </a:t>
            </a:r>
            <a:r>
              <a:rPr lang="en-US" err="1"/>
              <a:t>tìm</a:t>
            </a:r>
            <a:r>
              <a:rPr lang="en-US"/>
              <a:t> </a:t>
            </a:r>
            <a:r>
              <a:rPr lang="en-US" err="1"/>
              <a:t>ra</a:t>
            </a:r>
            <a:r>
              <a:rPr lang="en-US"/>
              <a:t> </a:t>
            </a:r>
            <a:r>
              <a:rPr lang="en-US" err="1"/>
              <a:t>những</a:t>
            </a:r>
            <a:r>
              <a:rPr lang="en-US"/>
              <a:t> </a:t>
            </a:r>
            <a:r>
              <a:rPr lang="en-US" err="1"/>
              <a:t>hướng</a:t>
            </a:r>
            <a:r>
              <a:rPr lang="en-US"/>
              <a:t> </a:t>
            </a:r>
            <a:r>
              <a:rPr lang="en-US" err="1"/>
              <a:t>tiềm</a:t>
            </a:r>
            <a:r>
              <a:rPr lang="en-US"/>
              <a:t> </a:t>
            </a:r>
            <a:r>
              <a:rPr lang="en-US" err="1"/>
              <a:t>ẩn</a:t>
            </a:r>
            <a:r>
              <a:rPr lang="en-US"/>
              <a:t> </a:t>
            </a:r>
            <a:r>
              <a:rPr lang="en-US" err="1"/>
              <a:t>quan</a:t>
            </a:r>
            <a:r>
              <a:rPr lang="en-US"/>
              <a:t> </a:t>
            </a:r>
            <a:r>
              <a:rPr lang="en-US" err="1"/>
              <a:t>trọng</a:t>
            </a:r>
            <a:r>
              <a:rPr lang="en-US"/>
              <a:t> </a:t>
            </a:r>
            <a:r>
              <a:rPr lang="en-US" err="1"/>
              <a:t>bằng</a:t>
            </a:r>
            <a:r>
              <a:rPr lang="en-US"/>
              <a:t> </a:t>
            </a:r>
            <a:r>
              <a:rPr lang="en-US" err="1"/>
              <a:t>cách</a:t>
            </a:r>
            <a:r>
              <a:rPr lang="en-US"/>
              <a:t> </a:t>
            </a:r>
            <a:r>
              <a:rPr lang="en-US" err="1"/>
              <a:t>phân</a:t>
            </a:r>
            <a:r>
              <a:rPr lang="en-US"/>
              <a:t> </a:t>
            </a:r>
            <a:r>
              <a:rPr lang="en-US" err="1"/>
              <a:t>rã</a:t>
            </a:r>
            <a:r>
              <a:rPr lang="en-US"/>
              <a:t> ma </a:t>
            </a:r>
            <a:r>
              <a:rPr lang="en-US" err="1"/>
              <a:t>trận</a:t>
            </a:r>
            <a:r>
              <a:rPr lang="en-US"/>
              <a:t> </a:t>
            </a:r>
            <a:r>
              <a:rPr lang="en-US" err="1"/>
              <a:t>trọng</a:t>
            </a:r>
            <a:r>
              <a:rPr lang="en-US"/>
              <a:t> </a:t>
            </a:r>
            <a:r>
              <a:rPr lang="en-US" err="1"/>
              <a:t>số</a:t>
            </a:r>
            <a:r>
              <a:rPr lang="en-US"/>
              <a:t> A </a:t>
            </a:r>
            <a:r>
              <a:rPr lang="en-US" err="1"/>
              <a:t>như</a:t>
            </a:r>
            <a:r>
              <a:rPr lang="en-US"/>
              <a:t> </a:t>
            </a:r>
            <a:r>
              <a:rPr lang="en-US" err="1"/>
              <a:t>công</a:t>
            </a:r>
            <a:r>
              <a:rPr lang="en-US"/>
              <a:t> </a:t>
            </a:r>
            <a:r>
              <a:rPr lang="en-US" err="1"/>
              <a:t>thức</a:t>
            </a:r>
            <a:r>
              <a:rPr lang="en-US"/>
              <a:t> 4</a:t>
            </a:r>
          </a:p>
        </p:txBody>
      </p:sp>
    </p:spTree>
    <p:extLst>
      <p:ext uri="{BB962C8B-B14F-4D97-AF65-F5344CB8AC3E}">
        <p14:creationId xmlns:p14="http://schemas.microsoft.com/office/powerpoint/2010/main" val="3625892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err="1"/>
              <a:t>Với</a:t>
            </a:r>
            <a:r>
              <a:rPr lang="en-US"/>
              <a:t> </a:t>
            </a:r>
            <a:r>
              <a:rPr lang="en-US" err="1"/>
              <a:t>trường</a:t>
            </a:r>
            <a:r>
              <a:rPr lang="en-US"/>
              <a:t> </a:t>
            </a:r>
            <a:r>
              <a:rPr lang="en-US" err="1"/>
              <a:t>hợp</a:t>
            </a:r>
            <a:r>
              <a:rPr lang="en-US"/>
              <a:t> </a:t>
            </a:r>
            <a:r>
              <a:rPr lang="en-US" err="1"/>
              <a:t>cần</a:t>
            </a:r>
            <a:r>
              <a:rPr lang="en-US"/>
              <a:t> </a:t>
            </a:r>
            <a:r>
              <a:rPr lang="en-US" err="1"/>
              <a:t>tìm</a:t>
            </a:r>
            <a:r>
              <a:rPr lang="en-US"/>
              <a:t> k vector n </a:t>
            </a:r>
            <a:r>
              <a:rPr lang="en-US" err="1"/>
              <a:t>ứng</a:t>
            </a:r>
            <a:r>
              <a:rPr lang="en-US"/>
              <a:t> </a:t>
            </a:r>
            <a:r>
              <a:rPr lang="en-US" err="1"/>
              <a:t>với</a:t>
            </a:r>
            <a:r>
              <a:rPr lang="en-US"/>
              <a:t> k </a:t>
            </a:r>
            <a:r>
              <a:rPr lang="en-US" err="1"/>
              <a:t>hướng</a:t>
            </a:r>
            <a:r>
              <a:rPr lang="en-US"/>
              <a:t> </a:t>
            </a:r>
            <a:r>
              <a:rPr lang="en-US" err="1"/>
              <a:t>mang</a:t>
            </a:r>
            <a:r>
              <a:rPr lang="en-US"/>
              <a:t> ý </a:t>
            </a:r>
            <a:r>
              <a:rPr lang="en-US" err="1"/>
              <a:t>nghĩa</a:t>
            </a:r>
            <a:r>
              <a:rPr lang="en-US"/>
              <a:t> </a:t>
            </a:r>
            <a:r>
              <a:rPr lang="en-US" err="1"/>
              <a:t>nhất</a:t>
            </a:r>
            <a:r>
              <a:rPr lang="en-US"/>
              <a:t> </a:t>
            </a:r>
            <a:r>
              <a:rPr lang="en-US" err="1"/>
              <a:t>thì</a:t>
            </a:r>
            <a:r>
              <a:rPr lang="en-US"/>
              <a:t> </a:t>
            </a:r>
            <a:r>
              <a:rPr lang="en-US" err="1"/>
              <a:t>công</a:t>
            </a:r>
            <a:r>
              <a:rPr lang="en-US"/>
              <a:t> </a:t>
            </a:r>
            <a:r>
              <a:rPr lang="en-US" err="1"/>
              <a:t>thức</a:t>
            </a:r>
            <a:r>
              <a:rPr lang="en-US"/>
              <a:t> 4 </a:t>
            </a:r>
            <a:r>
              <a:rPr lang="en-US" err="1"/>
              <a:t>có</a:t>
            </a:r>
            <a:r>
              <a:rPr lang="en-US"/>
              <a:t> </a:t>
            </a:r>
            <a:r>
              <a:rPr lang="en-US" err="1"/>
              <a:t>thể</a:t>
            </a:r>
            <a:r>
              <a:rPr lang="en-US"/>
              <a:t> </a:t>
            </a:r>
            <a:r>
              <a:rPr lang="en-US" err="1"/>
              <a:t>trình</a:t>
            </a:r>
            <a:r>
              <a:rPr lang="en-US"/>
              <a:t> </a:t>
            </a:r>
            <a:r>
              <a:rPr lang="en-US" err="1"/>
              <a:t>bày</a:t>
            </a:r>
            <a:r>
              <a:rPr lang="en-US"/>
              <a:t> </a:t>
            </a:r>
            <a:r>
              <a:rPr lang="en-US" err="1"/>
              <a:t>lại</a:t>
            </a:r>
            <a:r>
              <a:rPr lang="en-US"/>
              <a:t> </a:t>
            </a:r>
            <a:r>
              <a:rPr lang="en-US" err="1"/>
              <a:t>như</a:t>
            </a:r>
            <a:r>
              <a:rPr lang="en-US"/>
              <a:t> </a:t>
            </a:r>
            <a:r>
              <a:rPr lang="en-US" err="1"/>
              <a:t>công</a:t>
            </a:r>
            <a:r>
              <a:rPr lang="en-US"/>
              <a:t> </a:t>
            </a:r>
            <a:r>
              <a:rPr lang="en-US" err="1"/>
              <a:t>thức</a:t>
            </a:r>
            <a:r>
              <a:rPr lang="en-US"/>
              <a:t> 5. </a:t>
            </a:r>
          </a:p>
          <a:p>
            <a:pPr marL="158750" indent="0">
              <a:buNone/>
            </a:pPr>
            <a:r>
              <a:rPr lang="en-US" err="1"/>
              <a:t>Giải</a:t>
            </a:r>
            <a:r>
              <a:rPr lang="en-US"/>
              <a:t> (5) </a:t>
            </a:r>
            <a:r>
              <a:rPr lang="en-US" err="1"/>
              <a:t>bằng</a:t>
            </a:r>
            <a:r>
              <a:rPr lang="en-US"/>
              <a:t> </a:t>
            </a:r>
            <a:r>
              <a:rPr lang="en-US" err="1"/>
              <a:t>cách</a:t>
            </a:r>
            <a:r>
              <a:rPr lang="en-US"/>
              <a:t> </a:t>
            </a:r>
            <a:r>
              <a:rPr lang="en-US" err="1"/>
              <a:t>sử</a:t>
            </a:r>
            <a:r>
              <a:rPr lang="en-US"/>
              <a:t> </a:t>
            </a:r>
            <a:r>
              <a:rPr lang="en-US" err="1"/>
              <a:t>dụng</a:t>
            </a:r>
            <a:r>
              <a:rPr lang="en-US"/>
              <a:t> </a:t>
            </a:r>
            <a:r>
              <a:rPr lang="en-US" err="1"/>
              <a:t>phương</a:t>
            </a:r>
            <a:r>
              <a:rPr lang="en-US"/>
              <a:t> </a:t>
            </a:r>
            <a:r>
              <a:rPr lang="en-US" err="1"/>
              <a:t>pháp</a:t>
            </a:r>
            <a:r>
              <a:rPr lang="en-US"/>
              <a:t> </a:t>
            </a:r>
            <a:r>
              <a:rPr lang="en-US" err="1"/>
              <a:t>nhân</a:t>
            </a:r>
            <a:r>
              <a:rPr lang="en-US"/>
              <a:t> </a:t>
            </a:r>
            <a:r>
              <a:rPr lang="en-US" err="1"/>
              <a:t>tử</a:t>
            </a:r>
            <a:r>
              <a:rPr lang="en-US"/>
              <a:t> Lagrange </a:t>
            </a:r>
            <a:r>
              <a:rPr lang="en-US" err="1"/>
              <a:t>sẽ</a:t>
            </a:r>
            <a:r>
              <a:rPr lang="en-US"/>
              <a:t> </a:t>
            </a:r>
            <a:r>
              <a:rPr lang="en-US" err="1"/>
              <a:t>biến</a:t>
            </a:r>
            <a:r>
              <a:rPr lang="en-US"/>
              <a:t> (5) </a:t>
            </a:r>
            <a:r>
              <a:rPr lang="en-US" err="1"/>
              <a:t>thành</a:t>
            </a:r>
            <a:r>
              <a:rPr lang="en-US"/>
              <a:t> (6)</a:t>
            </a:r>
          </a:p>
          <a:p>
            <a:pPr marL="158750" indent="0">
              <a:buNone/>
            </a:pPr>
            <a:endParaRPr lang="en-US"/>
          </a:p>
        </p:txBody>
      </p:sp>
    </p:spTree>
    <p:extLst>
      <p:ext uri="{BB962C8B-B14F-4D97-AF65-F5344CB8AC3E}">
        <p14:creationId xmlns:p14="http://schemas.microsoft.com/office/powerpoint/2010/main" val="3738467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err="1"/>
              <a:t>Lấy</a:t>
            </a:r>
            <a:r>
              <a:rPr lang="en-US"/>
              <a:t> </a:t>
            </a:r>
            <a:r>
              <a:rPr lang="en-US" err="1"/>
              <a:t>đạo</a:t>
            </a:r>
            <a:r>
              <a:rPr lang="en-US"/>
              <a:t> </a:t>
            </a:r>
            <a:r>
              <a:rPr lang="en-US" err="1"/>
              <a:t>hàm</a:t>
            </a:r>
            <a:r>
              <a:rPr lang="en-US"/>
              <a:t> (6) </a:t>
            </a:r>
            <a:r>
              <a:rPr lang="en-US" err="1"/>
              <a:t>để</a:t>
            </a:r>
            <a:r>
              <a:rPr lang="en-US"/>
              <a:t> </a:t>
            </a:r>
            <a:r>
              <a:rPr lang="en-US" err="1"/>
              <a:t>tìm</a:t>
            </a:r>
            <a:r>
              <a:rPr lang="en-US"/>
              <a:t> </a:t>
            </a:r>
            <a:r>
              <a:rPr lang="en-US" err="1"/>
              <a:t>cực</a:t>
            </a:r>
            <a:r>
              <a:rPr lang="en-US"/>
              <a:t> </a:t>
            </a:r>
            <a:r>
              <a:rPr lang="en-US" err="1"/>
              <a:t>trị</a:t>
            </a:r>
            <a:r>
              <a:rPr lang="en-US"/>
              <a:t> ta </a:t>
            </a:r>
            <a:r>
              <a:rPr lang="en-US" err="1"/>
              <a:t>được</a:t>
            </a:r>
            <a:r>
              <a:rPr lang="en-US"/>
              <a:t>:</a:t>
            </a:r>
          </a:p>
          <a:p>
            <a:pPr marL="158750" indent="0">
              <a:buNone/>
            </a:pPr>
            <a:r>
              <a:rPr lang="en-US" err="1"/>
              <a:t>Tương</a:t>
            </a:r>
            <a:r>
              <a:rPr lang="en-US"/>
              <a:t> </a:t>
            </a:r>
            <a:r>
              <a:rPr lang="en-US" err="1"/>
              <a:t>đương</a:t>
            </a:r>
            <a:r>
              <a:rPr lang="en-US"/>
              <a:t> </a:t>
            </a:r>
            <a:r>
              <a:rPr lang="en-US" err="1"/>
              <a:t>với</a:t>
            </a:r>
            <a:r>
              <a:rPr lang="en-US"/>
              <a:t> </a:t>
            </a:r>
            <a:r>
              <a:rPr lang="en-US" err="1"/>
              <a:t>việc</a:t>
            </a:r>
            <a:r>
              <a:rPr lang="en-US"/>
              <a:t> </a:t>
            </a:r>
            <a:r>
              <a:rPr lang="en-US" err="1"/>
              <a:t>tìm</a:t>
            </a:r>
            <a:r>
              <a:rPr lang="en-US"/>
              <a:t> vector </a:t>
            </a:r>
            <a:r>
              <a:rPr lang="en-US" err="1"/>
              <a:t>riêng</a:t>
            </a:r>
            <a:r>
              <a:rPr lang="en-US"/>
              <a:t> </a:t>
            </a:r>
            <a:r>
              <a:rPr lang="en-US" err="1"/>
              <a:t>của</a:t>
            </a:r>
            <a:r>
              <a:rPr lang="en-US"/>
              <a:t> ma </a:t>
            </a:r>
            <a:r>
              <a:rPr lang="en-US" err="1"/>
              <a:t>trận</a:t>
            </a:r>
            <a:r>
              <a:rPr lang="en-US"/>
              <a:t> AT*A.  </a:t>
            </a:r>
            <a:r>
              <a:rPr lang="en-US" err="1"/>
              <a:t>Như</a:t>
            </a:r>
            <a:r>
              <a:rPr lang="en-US"/>
              <a:t> </a:t>
            </a:r>
            <a:r>
              <a:rPr lang="en-US" err="1"/>
              <a:t>vậy</a:t>
            </a:r>
            <a:r>
              <a:rPr lang="en-US"/>
              <a:t> </a:t>
            </a:r>
            <a:r>
              <a:rPr lang="en-US" err="1"/>
              <a:t>để</a:t>
            </a:r>
            <a:r>
              <a:rPr lang="en-US"/>
              <a:t> </a:t>
            </a:r>
            <a:r>
              <a:rPr lang="en-US" err="1"/>
              <a:t>tìm</a:t>
            </a:r>
            <a:r>
              <a:rPr lang="en-US"/>
              <a:t> K </a:t>
            </a:r>
            <a:r>
              <a:rPr lang="en-US" err="1"/>
              <a:t>hướng</a:t>
            </a:r>
            <a:r>
              <a:rPr lang="en-US"/>
              <a:t> ý </a:t>
            </a:r>
            <a:r>
              <a:rPr lang="en-US" err="1"/>
              <a:t>nghĩa</a:t>
            </a:r>
            <a:r>
              <a:rPr lang="en-US"/>
              <a:t> </a:t>
            </a:r>
            <a:r>
              <a:rPr lang="en-US" err="1"/>
              <a:t>nhất</a:t>
            </a:r>
            <a:r>
              <a:rPr lang="en-US"/>
              <a:t> ta </a:t>
            </a:r>
            <a:r>
              <a:rPr lang="en-US" err="1"/>
              <a:t>tìm</a:t>
            </a:r>
            <a:r>
              <a:rPr lang="en-US"/>
              <a:t> k vector </a:t>
            </a:r>
            <a:r>
              <a:rPr lang="en-US" err="1"/>
              <a:t>riêng</a:t>
            </a:r>
            <a:r>
              <a:rPr lang="en-US"/>
              <a:t> </a:t>
            </a:r>
            <a:r>
              <a:rPr lang="en-US" err="1"/>
              <a:t>của</a:t>
            </a:r>
            <a:r>
              <a:rPr lang="en-US"/>
              <a:t> ma </a:t>
            </a:r>
            <a:r>
              <a:rPr lang="en-US" err="1"/>
              <a:t>trận</a:t>
            </a:r>
            <a:r>
              <a:rPr lang="en-US"/>
              <a:t> AT*A </a:t>
            </a:r>
            <a:r>
              <a:rPr lang="en-US" err="1"/>
              <a:t>có</a:t>
            </a:r>
            <a:r>
              <a:rPr lang="en-US"/>
              <a:t> k </a:t>
            </a:r>
            <a:r>
              <a:rPr lang="en-US" err="1"/>
              <a:t>trị</a:t>
            </a:r>
            <a:r>
              <a:rPr lang="en-US"/>
              <a:t> </a:t>
            </a:r>
            <a:r>
              <a:rPr lang="en-US" err="1"/>
              <a:t>riêng</a:t>
            </a:r>
            <a:r>
              <a:rPr lang="en-US"/>
              <a:t> </a:t>
            </a:r>
            <a:r>
              <a:rPr lang="en-US" err="1"/>
              <a:t>lớn</a:t>
            </a:r>
            <a:r>
              <a:rPr lang="en-US"/>
              <a:t> </a:t>
            </a:r>
            <a:r>
              <a:rPr lang="en-US" err="1"/>
              <a:t>nhất</a:t>
            </a:r>
            <a:r>
              <a:rPr lang="en-US"/>
              <a:t>.</a:t>
            </a:r>
          </a:p>
          <a:p>
            <a:pPr marL="158750" indent="0">
              <a:buNone/>
            </a:pPr>
            <a:r>
              <a:rPr lang="en-US" err="1"/>
              <a:t>Hạn</a:t>
            </a:r>
            <a:r>
              <a:rPr lang="en-US"/>
              <a:t> </a:t>
            </a:r>
            <a:r>
              <a:rPr lang="en-US" err="1"/>
              <a:t>ché</a:t>
            </a:r>
            <a:r>
              <a:rPr lang="en-US"/>
              <a:t> </a:t>
            </a:r>
            <a:r>
              <a:rPr lang="en-US" err="1"/>
              <a:t>của</a:t>
            </a:r>
            <a:r>
              <a:rPr lang="en-US"/>
              <a:t> </a:t>
            </a:r>
            <a:r>
              <a:rPr lang="en-US" err="1"/>
              <a:t>SeFa</a:t>
            </a:r>
            <a:r>
              <a:rPr lang="en-US"/>
              <a:t> </a:t>
            </a:r>
            <a:r>
              <a:rPr lang="en-US" err="1"/>
              <a:t>là</a:t>
            </a:r>
            <a:r>
              <a:rPr lang="en-US"/>
              <a:t> </a:t>
            </a:r>
            <a:r>
              <a:rPr lang="en-US" err="1"/>
              <a:t>việc</a:t>
            </a:r>
            <a:r>
              <a:rPr lang="en-US"/>
              <a:t> </a:t>
            </a:r>
            <a:r>
              <a:rPr lang="en-US" err="1"/>
              <a:t>đây</a:t>
            </a:r>
            <a:r>
              <a:rPr lang="en-US"/>
              <a:t> </a:t>
            </a:r>
            <a:r>
              <a:rPr lang="en-US" err="1"/>
              <a:t>là</a:t>
            </a:r>
            <a:r>
              <a:rPr lang="en-US"/>
              <a:t> </a:t>
            </a:r>
            <a:r>
              <a:rPr lang="en-US" err="1"/>
              <a:t>một</a:t>
            </a:r>
            <a:r>
              <a:rPr lang="en-US"/>
              <a:t> </a:t>
            </a:r>
            <a:r>
              <a:rPr lang="en-US" err="1"/>
              <a:t>phương</a:t>
            </a:r>
            <a:r>
              <a:rPr lang="en-US"/>
              <a:t> </a:t>
            </a:r>
            <a:r>
              <a:rPr lang="en-US" err="1"/>
              <a:t>pháp</a:t>
            </a:r>
            <a:r>
              <a:rPr lang="en-US"/>
              <a:t> </a:t>
            </a:r>
            <a:r>
              <a:rPr lang="en-US" err="1"/>
              <a:t>không</a:t>
            </a:r>
            <a:r>
              <a:rPr lang="en-US"/>
              <a:t> </a:t>
            </a:r>
            <a:r>
              <a:rPr lang="en-US" err="1"/>
              <a:t>giám</a:t>
            </a:r>
            <a:r>
              <a:rPr lang="en-US"/>
              <a:t> </a:t>
            </a:r>
            <a:r>
              <a:rPr lang="en-US" err="1"/>
              <a:t>sát</a:t>
            </a:r>
            <a:r>
              <a:rPr lang="en-US"/>
              <a:t> </a:t>
            </a:r>
            <a:r>
              <a:rPr lang="en-US" err="1"/>
              <a:t>vì</a:t>
            </a:r>
            <a:r>
              <a:rPr lang="en-US"/>
              <a:t> </a:t>
            </a:r>
            <a:r>
              <a:rPr lang="en-US" err="1"/>
              <a:t>thế</a:t>
            </a:r>
            <a:r>
              <a:rPr lang="en-US"/>
              <a:t> </a:t>
            </a:r>
            <a:r>
              <a:rPr lang="en-US" err="1"/>
              <a:t>không</a:t>
            </a:r>
            <a:r>
              <a:rPr lang="en-US"/>
              <a:t> </a:t>
            </a:r>
            <a:r>
              <a:rPr lang="en-US" err="1"/>
              <a:t>đảm</a:t>
            </a:r>
            <a:r>
              <a:rPr lang="en-US"/>
              <a:t> </a:t>
            </a:r>
            <a:r>
              <a:rPr lang="en-US" err="1"/>
              <a:t>bảo</a:t>
            </a:r>
            <a:r>
              <a:rPr lang="en-US"/>
              <a:t> </a:t>
            </a:r>
            <a:r>
              <a:rPr lang="en-US" err="1"/>
              <a:t>rằng</a:t>
            </a:r>
            <a:r>
              <a:rPr lang="en-US"/>
              <a:t> vector n </a:t>
            </a:r>
            <a:r>
              <a:rPr lang="en-US" err="1"/>
              <a:t>mà</a:t>
            </a:r>
            <a:r>
              <a:rPr lang="en-US"/>
              <a:t> </a:t>
            </a:r>
            <a:r>
              <a:rPr lang="en-US" err="1"/>
              <a:t>thu</a:t>
            </a:r>
            <a:r>
              <a:rPr lang="en-US"/>
              <a:t> </a:t>
            </a:r>
            <a:r>
              <a:rPr lang="en-US" err="1"/>
              <a:t>được</a:t>
            </a:r>
            <a:r>
              <a:rPr lang="en-US"/>
              <a:t> </a:t>
            </a:r>
            <a:r>
              <a:rPr lang="en-US" err="1"/>
              <a:t>từ</a:t>
            </a:r>
            <a:r>
              <a:rPr lang="en-US"/>
              <a:t> </a:t>
            </a:r>
            <a:r>
              <a:rPr lang="en-US" err="1"/>
              <a:t>quá</a:t>
            </a:r>
            <a:r>
              <a:rPr lang="en-US"/>
              <a:t> </a:t>
            </a:r>
            <a:r>
              <a:rPr lang="en-US" err="1"/>
              <a:t>trình</a:t>
            </a:r>
            <a:r>
              <a:rPr lang="en-US"/>
              <a:t> </a:t>
            </a:r>
            <a:r>
              <a:rPr lang="en-US" err="1"/>
              <a:t>phân</a:t>
            </a:r>
            <a:r>
              <a:rPr lang="en-US"/>
              <a:t> </a:t>
            </a:r>
            <a:r>
              <a:rPr lang="en-US" err="1"/>
              <a:t>rã</a:t>
            </a:r>
            <a:r>
              <a:rPr lang="en-US"/>
              <a:t> ma </a:t>
            </a:r>
            <a:r>
              <a:rPr lang="en-US" err="1"/>
              <a:t>trận</a:t>
            </a:r>
            <a:r>
              <a:rPr lang="en-US"/>
              <a:t> </a:t>
            </a:r>
            <a:r>
              <a:rPr lang="en-US" err="1"/>
              <a:t>có</a:t>
            </a:r>
            <a:r>
              <a:rPr lang="en-US"/>
              <a:t> </a:t>
            </a:r>
            <a:r>
              <a:rPr lang="en-US" err="1"/>
              <a:t>thể</a:t>
            </a:r>
            <a:r>
              <a:rPr lang="en-US"/>
              <a:t> </a:t>
            </a:r>
            <a:r>
              <a:rPr lang="en-US" err="1"/>
              <a:t>quy</a:t>
            </a:r>
            <a:r>
              <a:rPr lang="en-US"/>
              <a:t> </a:t>
            </a:r>
            <a:r>
              <a:rPr lang="en-US" err="1"/>
              <a:t>định</a:t>
            </a:r>
            <a:r>
              <a:rPr lang="en-US"/>
              <a:t> chi </a:t>
            </a:r>
            <a:r>
              <a:rPr lang="en-US" err="1"/>
              <a:t>tiết</a:t>
            </a:r>
            <a:r>
              <a:rPr lang="en-US"/>
              <a:t> </a:t>
            </a:r>
            <a:r>
              <a:rPr lang="en-US" err="1"/>
              <a:t>ảnh</a:t>
            </a:r>
            <a:r>
              <a:rPr lang="en-US"/>
              <a:t> ta </a:t>
            </a:r>
            <a:r>
              <a:rPr lang="en-US" err="1"/>
              <a:t>mong</a:t>
            </a:r>
            <a:r>
              <a:rPr lang="en-US"/>
              <a:t> </a:t>
            </a:r>
            <a:r>
              <a:rPr lang="en-US" err="1"/>
              <a:t>muốn</a:t>
            </a:r>
            <a:r>
              <a:rPr lang="en-US"/>
              <a:t>.</a:t>
            </a:r>
          </a:p>
        </p:txBody>
      </p:sp>
    </p:spTree>
    <p:extLst>
      <p:ext uri="{BB962C8B-B14F-4D97-AF65-F5344CB8AC3E}">
        <p14:creationId xmlns:p14="http://schemas.microsoft.com/office/powerpoint/2010/main" val="526835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err="1"/>
              <a:t>InterFaceGAN</a:t>
            </a:r>
            <a:r>
              <a:rPr lang="en-US"/>
              <a:t> </a:t>
            </a:r>
            <a:r>
              <a:rPr lang="en-US" err="1"/>
              <a:t>là</a:t>
            </a:r>
            <a:r>
              <a:rPr lang="en-US"/>
              <a:t> </a:t>
            </a:r>
            <a:r>
              <a:rPr lang="en-US" err="1"/>
              <a:t>một</a:t>
            </a:r>
            <a:r>
              <a:rPr lang="en-US"/>
              <a:t> </a:t>
            </a:r>
            <a:r>
              <a:rPr lang="en-US" err="1"/>
              <a:t>phương</a:t>
            </a:r>
            <a:r>
              <a:rPr lang="en-US"/>
              <a:t> </a:t>
            </a:r>
            <a:r>
              <a:rPr lang="en-US" err="1"/>
              <a:t>pháp</a:t>
            </a:r>
            <a:r>
              <a:rPr lang="en-US"/>
              <a:t> </a:t>
            </a:r>
            <a:r>
              <a:rPr lang="en-US" err="1"/>
              <a:t>thao</a:t>
            </a:r>
            <a:r>
              <a:rPr lang="en-US"/>
              <a:t> </a:t>
            </a:r>
            <a:r>
              <a:rPr lang="en-US" err="1"/>
              <a:t>túng</a:t>
            </a:r>
            <a:r>
              <a:rPr lang="en-US"/>
              <a:t> </a:t>
            </a:r>
            <a:r>
              <a:rPr lang="en-US" err="1"/>
              <a:t>miền</a:t>
            </a:r>
            <a:r>
              <a:rPr lang="en-US"/>
              <a:t> </a:t>
            </a:r>
            <a:r>
              <a:rPr lang="en-US" err="1"/>
              <a:t>không</a:t>
            </a:r>
            <a:r>
              <a:rPr lang="en-US"/>
              <a:t> </a:t>
            </a:r>
            <a:r>
              <a:rPr lang="en-US" err="1"/>
              <a:t>giam</a:t>
            </a:r>
            <a:r>
              <a:rPr lang="en-US"/>
              <a:t> </a:t>
            </a:r>
            <a:r>
              <a:rPr lang="en-US" err="1"/>
              <a:t>tiềm</a:t>
            </a:r>
            <a:r>
              <a:rPr lang="en-US"/>
              <a:t> </a:t>
            </a:r>
            <a:r>
              <a:rPr lang="en-US" err="1"/>
              <a:t>ẩn</a:t>
            </a:r>
            <a:r>
              <a:rPr lang="en-US"/>
              <a:t> </a:t>
            </a:r>
            <a:r>
              <a:rPr lang="en-US" err="1"/>
              <a:t>có</a:t>
            </a:r>
            <a:r>
              <a:rPr lang="en-US"/>
              <a:t> </a:t>
            </a:r>
            <a:r>
              <a:rPr lang="en-US" err="1"/>
              <a:t>giám</a:t>
            </a:r>
            <a:r>
              <a:rPr lang="en-US"/>
              <a:t> </a:t>
            </a:r>
            <a:r>
              <a:rPr lang="en-US" err="1"/>
              <a:t>sát</a:t>
            </a:r>
            <a:r>
              <a:rPr lang="en-US"/>
              <a:t>.</a:t>
            </a:r>
          </a:p>
          <a:p>
            <a:pPr marL="158750" indent="0">
              <a:buNone/>
            </a:pPr>
            <a:r>
              <a:rPr lang="en-US" err="1"/>
              <a:t>Xét</a:t>
            </a:r>
            <a:r>
              <a:rPr lang="en-US"/>
              <a:t> </a:t>
            </a:r>
            <a:r>
              <a:rPr lang="en-US" err="1"/>
              <a:t>mỗi</a:t>
            </a:r>
            <a:r>
              <a:rPr lang="en-US"/>
              <a:t> vector </a:t>
            </a:r>
            <a:r>
              <a:rPr lang="en-US" err="1"/>
              <a:t>phong</a:t>
            </a:r>
            <a:r>
              <a:rPr lang="en-US"/>
              <a:t> </a:t>
            </a:r>
            <a:r>
              <a:rPr lang="en-US" err="1"/>
              <a:t>cách</a:t>
            </a:r>
            <a:r>
              <a:rPr lang="en-US"/>
              <a:t> w, vector </a:t>
            </a:r>
            <a:r>
              <a:rPr lang="en-US" err="1"/>
              <a:t>này</a:t>
            </a:r>
            <a:r>
              <a:rPr lang="en-US"/>
              <a:t> </a:t>
            </a:r>
            <a:r>
              <a:rPr lang="en-US" err="1"/>
              <a:t>sẽ</a:t>
            </a:r>
            <a:r>
              <a:rPr lang="en-US"/>
              <a:t> </a:t>
            </a:r>
            <a:r>
              <a:rPr lang="en-US" err="1"/>
              <a:t>quy</a:t>
            </a:r>
            <a:r>
              <a:rPr lang="en-US"/>
              <a:t> </a:t>
            </a:r>
            <a:r>
              <a:rPr lang="en-US" err="1"/>
              <a:t>định</a:t>
            </a:r>
            <a:r>
              <a:rPr lang="en-US"/>
              <a:t> </a:t>
            </a:r>
            <a:r>
              <a:rPr lang="en-US" err="1"/>
              <a:t>các</a:t>
            </a:r>
            <a:r>
              <a:rPr lang="en-US"/>
              <a:t> </a:t>
            </a:r>
            <a:r>
              <a:rPr lang="en-US" err="1"/>
              <a:t>thuộc</a:t>
            </a:r>
            <a:r>
              <a:rPr lang="en-US"/>
              <a:t> </a:t>
            </a:r>
            <a:r>
              <a:rPr lang="en-US" err="1"/>
              <a:t>tính</a:t>
            </a:r>
            <a:r>
              <a:rPr lang="en-US"/>
              <a:t> </a:t>
            </a:r>
            <a:r>
              <a:rPr lang="en-US" err="1"/>
              <a:t>của</a:t>
            </a:r>
            <a:r>
              <a:rPr lang="en-US"/>
              <a:t> </a:t>
            </a:r>
            <a:r>
              <a:rPr lang="en-US" err="1"/>
              <a:t>ảnh</a:t>
            </a:r>
            <a:r>
              <a:rPr lang="en-US"/>
              <a:t>.</a:t>
            </a:r>
          </a:p>
          <a:p>
            <a:pPr marL="158750" indent="0">
              <a:buNone/>
            </a:pPr>
            <a:r>
              <a:rPr lang="en-US" err="1"/>
              <a:t>Xét</a:t>
            </a:r>
            <a:r>
              <a:rPr lang="en-US"/>
              <a:t> </a:t>
            </a:r>
            <a:r>
              <a:rPr lang="en-US" err="1"/>
              <a:t>một</a:t>
            </a:r>
            <a:r>
              <a:rPr lang="en-US"/>
              <a:t> </a:t>
            </a:r>
            <a:r>
              <a:rPr lang="en-US" err="1"/>
              <a:t>thuộc</a:t>
            </a:r>
            <a:r>
              <a:rPr lang="en-US"/>
              <a:t> </a:t>
            </a:r>
            <a:r>
              <a:rPr lang="en-US" err="1"/>
              <a:t>tính</a:t>
            </a:r>
            <a:r>
              <a:rPr lang="en-US"/>
              <a:t> </a:t>
            </a:r>
            <a:r>
              <a:rPr lang="en-US" err="1"/>
              <a:t>nhất</a:t>
            </a:r>
            <a:r>
              <a:rPr lang="en-US"/>
              <a:t> </a:t>
            </a:r>
            <a:r>
              <a:rPr lang="en-US" err="1"/>
              <a:t>định</a:t>
            </a:r>
            <a:r>
              <a:rPr lang="en-US"/>
              <a:t> </a:t>
            </a:r>
            <a:r>
              <a:rPr lang="en-US" err="1"/>
              <a:t>là</a:t>
            </a:r>
            <a:r>
              <a:rPr lang="en-US"/>
              <a:t> n</a:t>
            </a:r>
          </a:p>
          <a:p>
            <a:pPr marL="158750" indent="0">
              <a:buNone/>
            </a:pPr>
            <a:r>
              <a:rPr lang="en-US" err="1"/>
              <a:t>Những</a:t>
            </a:r>
            <a:r>
              <a:rPr lang="en-US"/>
              <a:t> vector w </a:t>
            </a:r>
            <a:r>
              <a:rPr lang="en-US" err="1"/>
              <a:t>tạo</a:t>
            </a:r>
            <a:r>
              <a:rPr lang="en-US"/>
              <a:t> </a:t>
            </a:r>
            <a:r>
              <a:rPr lang="en-US" err="1"/>
              <a:t>ra</a:t>
            </a:r>
            <a:r>
              <a:rPr lang="en-US"/>
              <a:t> </a:t>
            </a:r>
            <a:r>
              <a:rPr lang="en-US" err="1"/>
              <a:t>ảnh</a:t>
            </a:r>
            <a:r>
              <a:rPr lang="en-US"/>
              <a:t> </a:t>
            </a:r>
            <a:r>
              <a:rPr lang="en-US" err="1"/>
              <a:t>có</a:t>
            </a:r>
            <a:r>
              <a:rPr lang="en-US"/>
              <a:t> </a:t>
            </a:r>
            <a:r>
              <a:rPr lang="en-US" err="1"/>
              <a:t>thuộc</a:t>
            </a:r>
            <a:r>
              <a:rPr lang="en-US"/>
              <a:t> </a:t>
            </a:r>
            <a:r>
              <a:rPr lang="en-US" err="1"/>
              <a:t>tính</a:t>
            </a:r>
            <a:r>
              <a:rPr lang="en-US"/>
              <a:t> </a:t>
            </a:r>
            <a:r>
              <a:rPr lang="en-US" err="1"/>
              <a:t>này</a:t>
            </a:r>
            <a:r>
              <a:rPr lang="en-US"/>
              <a:t> ta </a:t>
            </a:r>
            <a:r>
              <a:rPr lang="en-US" err="1"/>
              <a:t>ký</a:t>
            </a:r>
            <a:r>
              <a:rPr lang="en-US"/>
              <a:t> </a:t>
            </a:r>
            <a:r>
              <a:rPr lang="en-US" err="1"/>
              <a:t>hiệu</a:t>
            </a:r>
            <a:r>
              <a:rPr lang="en-US"/>
              <a:t> </a:t>
            </a:r>
            <a:r>
              <a:rPr lang="en-US" err="1"/>
              <a:t>là</a:t>
            </a:r>
            <a:r>
              <a:rPr lang="en-US"/>
              <a:t> </a:t>
            </a:r>
            <a:r>
              <a:rPr lang="en-US" err="1"/>
              <a:t>wi</a:t>
            </a:r>
            <a:endParaRPr lang="en-US"/>
          </a:p>
          <a:p>
            <a:pPr marL="158750" indent="0">
              <a:buNone/>
            </a:pPr>
            <a:r>
              <a:rPr lang="en-US" err="1"/>
              <a:t>Những</a:t>
            </a:r>
            <a:r>
              <a:rPr lang="en-US"/>
              <a:t> vector w </a:t>
            </a:r>
            <a:r>
              <a:rPr lang="en-US" err="1"/>
              <a:t>tạo</a:t>
            </a:r>
            <a:r>
              <a:rPr lang="en-US"/>
              <a:t> </a:t>
            </a:r>
            <a:r>
              <a:rPr lang="en-US" err="1"/>
              <a:t>ra</a:t>
            </a:r>
            <a:r>
              <a:rPr lang="en-US"/>
              <a:t> </a:t>
            </a:r>
            <a:r>
              <a:rPr lang="en-US" err="1"/>
              <a:t>ảnh</a:t>
            </a:r>
            <a:r>
              <a:rPr lang="en-US"/>
              <a:t> </a:t>
            </a:r>
            <a:r>
              <a:rPr lang="en-US" err="1"/>
              <a:t>không</a:t>
            </a:r>
            <a:r>
              <a:rPr lang="en-US"/>
              <a:t> </a:t>
            </a:r>
            <a:r>
              <a:rPr lang="en-US" err="1"/>
              <a:t>có</a:t>
            </a:r>
            <a:r>
              <a:rPr lang="en-US"/>
              <a:t> </a:t>
            </a:r>
            <a:r>
              <a:rPr lang="en-US" err="1"/>
              <a:t>thuộc</a:t>
            </a:r>
            <a:r>
              <a:rPr lang="en-US"/>
              <a:t> </a:t>
            </a:r>
            <a:r>
              <a:rPr lang="en-US" err="1"/>
              <a:t>tính</a:t>
            </a:r>
            <a:r>
              <a:rPr lang="en-US"/>
              <a:t> </a:t>
            </a:r>
            <a:r>
              <a:rPr lang="en-US" err="1"/>
              <a:t>này</a:t>
            </a:r>
            <a:r>
              <a:rPr lang="en-US"/>
              <a:t> </a:t>
            </a:r>
            <a:r>
              <a:rPr lang="en-US" err="1"/>
              <a:t>được</a:t>
            </a:r>
            <a:r>
              <a:rPr lang="en-US"/>
              <a:t> </a:t>
            </a:r>
            <a:r>
              <a:rPr lang="en-US" err="1"/>
              <a:t>ký</a:t>
            </a:r>
            <a:r>
              <a:rPr lang="en-US"/>
              <a:t> </a:t>
            </a:r>
            <a:r>
              <a:rPr lang="en-US" err="1"/>
              <a:t>hiệu</a:t>
            </a:r>
            <a:r>
              <a:rPr lang="en-US"/>
              <a:t> </a:t>
            </a:r>
            <a:r>
              <a:rPr lang="en-US" err="1"/>
              <a:t>là</a:t>
            </a:r>
            <a:r>
              <a:rPr lang="en-US"/>
              <a:t> </a:t>
            </a:r>
            <a:r>
              <a:rPr lang="en-US" err="1"/>
              <a:t>wj</a:t>
            </a:r>
            <a:r>
              <a:rPr lang="en-US"/>
              <a:t>.</a:t>
            </a:r>
          </a:p>
        </p:txBody>
      </p:sp>
    </p:spTree>
    <p:extLst>
      <p:ext uri="{BB962C8B-B14F-4D97-AF65-F5344CB8AC3E}">
        <p14:creationId xmlns:p14="http://schemas.microsoft.com/office/powerpoint/2010/main" val="308871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InterFaceGAN</a:t>
            </a:r>
            <a:r>
              <a:rPr lang="en-US" dirty="0"/>
              <a:t> </a:t>
            </a:r>
            <a:r>
              <a:rPr lang="en-US" dirty="0" err="1"/>
              <a:t>sử</a:t>
            </a:r>
            <a:r>
              <a:rPr lang="en-US" dirty="0"/>
              <a:t> </a:t>
            </a:r>
            <a:r>
              <a:rPr lang="en-US" dirty="0" err="1"/>
              <a:t>dụng</a:t>
            </a:r>
            <a:r>
              <a:rPr lang="en-US" dirty="0"/>
              <a:t> Support Vector machine  </a:t>
            </a:r>
            <a:r>
              <a:rPr lang="en-US" dirty="0" err="1"/>
              <a:t>để</a:t>
            </a:r>
            <a:r>
              <a:rPr lang="en-US" dirty="0"/>
              <a:t> </a:t>
            </a:r>
            <a:r>
              <a:rPr lang="en-US" dirty="0" err="1"/>
              <a:t>tìm</a:t>
            </a:r>
            <a:r>
              <a:rPr lang="en-US" dirty="0"/>
              <a:t> </a:t>
            </a:r>
            <a:r>
              <a:rPr lang="en-US" dirty="0" err="1"/>
              <a:t>một</a:t>
            </a:r>
            <a:r>
              <a:rPr lang="en-US" dirty="0"/>
              <a:t> </a:t>
            </a:r>
            <a:r>
              <a:rPr lang="en-US" dirty="0" err="1"/>
              <a:t>mặt</a:t>
            </a:r>
            <a:r>
              <a:rPr lang="en-US" dirty="0"/>
              <a:t> </a:t>
            </a:r>
            <a:r>
              <a:rPr lang="en-US" dirty="0" err="1"/>
              <a:t>phân</a:t>
            </a:r>
            <a:r>
              <a:rPr lang="en-US" dirty="0"/>
              <a:t> </a:t>
            </a:r>
            <a:r>
              <a:rPr lang="en-US" dirty="0" err="1"/>
              <a:t>cách</a:t>
            </a:r>
            <a:r>
              <a:rPr lang="en-US" dirty="0"/>
              <a:t> </a:t>
            </a:r>
            <a:r>
              <a:rPr lang="en-US" dirty="0" err="1"/>
              <a:t>giữa</a:t>
            </a:r>
            <a:r>
              <a:rPr lang="en-US" dirty="0"/>
              <a:t> </a:t>
            </a:r>
            <a:r>
              <a:rPr lang="en-US" dirty="0" err="1"/>
              <a:t>các</a:t>
            </a:r>
            <a:r>
              <a:rPr lang="en-US" dirty="0"/>
              <a:t> vector </a:t>
            </a:r>
            <a:r>
              <a:rPr lang="en-US" dirty="0" err="1"/>
              <a:t>này</a:t>
            </a:r>
            <a:r>
              <a:rPr lang="en-US" dirty="0"/>
              <a:t>, </a:t>
            </a:r>
          </a:p>
          <a:p>
            <a:pPr marL="158750" indent="0">
              <a:buNone/>
            </a:pPr>
            <a:r>
              <a:rPr lang="en-US" dirty="0"/>
              <a:t>Sau </a:t>
            </a:r>
            <a:r>
              <a:rPr lang="en-US" dirty="0" err="1"/>
              <a:t>đó</a:t>
            </a:r>
            <a:r>
              <a:rPr lang="en-US" dirty="0"/>
              <a:t> </a:t>
            </a:r>
            <a:r>
              <a:rPr lang="en-US" dirty="0" err="1"/>
              <a:t>sử</a:t>
            </a:r>
            <a:r>
              <a:rPr lang="en-US" dirty="0"/>
              <a:t> </a:t>
            </a:r>
            <a:r>
              <a:rPr lang="en-US" dirty="0" err="1"/>
              <a:t>dụng</a:t>
            </a:r>
            <a:r>
              <a:rPr lang="en-US" dirty="0"/>
              <a:t> </a:t>
            </a:r>
            <a:r>
              <a:rPr lang="en-US" dirty="0" err="1"/>
              <a:t>hệ</a:t>
            </a:r>
            <a:r>
              <a:rPr lang="en-US" dirty="0"/>
              <a:t> </a:t>
            </a:r>
            <a:r>
              <a:rPr lang="en-US" dirty="0" err="1"/>
              <a:t>số</a:t>
            </a:r>
            <a:r>
              <a:rPr lang="en-US" dirty="0"/>
              <a:t> </a:t>
            </a:r>
            <a:r>
              <a:rPr lang="en-US" dirty="0" err="1"/>
              <a:t>của</a:t>
            </a:r>
            <a:r>
              <a:rPr lang="en-US" dirty="0"/>
              <a:t> </a:t>
            </a:r>
            <a:r>
              <a:rPr lang="en-US" dirty="0" err="1"/>
              <a:t>mặt</a:t>
            </a:r>
            <a:r>
              <a:rPr lang="en-US" dirty="0"/>
              <a:t> </a:t>
            </a:r>
            <a:r>
              <a:rPr lang="en-US" dirty="0" err="1"/>
              <a:t>phân</a:t>
            </a:r>
            <a:r>
              <a:rPr lang="en-US" dirty="0"/>
              <a:t> </a:t>
            </a:r>
            <a:r>
              <a:rPr lang="en-US" dirty="0" err="1"/>
              <a:t>cách</a:t>
            </a:r>
            <a:r>
              <a:rPr lang="en-US" dirty="0"/>
              <a:t> </a:t>
            </a:r>
            <a:r>
              <a:rPr lang="en-US" dirty="0" err="1"/>
              <a:t>này</a:t>
            </a:r>
            <a:r>
              <a:rPr lang="en-US" dirty="0"/>
              <a:t> </a:t>
            </a:r>
            <a:r>
              <a:rPr lang="en-US" dirty="0" err="1"/>
              <a:t>dùng</a:t>
            </a:r>
            <a:r>
              <a:rPr lang="en-US" dirty="0"/>
              <a:t> </a:t>
            </a:r>
            <a:r>
              <a:rPr lang="en-US" dirty="0" err="1"/>
              <a:t>để</a:t>
            </a:r>
            <a:r>
              <a:rPr lang="en-US" dirty="0"/>
              <a:t> </a:t>
            </a:r>
            <a:r>
              <a:rPr lang="en-US" dirty="0" err="1"/>
              <a:t>thao</a:t>
            </a:r>
            <a:r>
              <a:rPr lang="en-US" dirty="0"/>
              <a:t> </a:t>
            </a:r>
            <a:r>
              <a:rPr lang="en-US" dirty="0" err="1"/>
              <a:t>túng</a:t>
            </a:r>
            <a:r>
              <a:rPr lang="en-US" dirty="0"/>
              <a:t> </a:t>
            </a:r>
            <a:r>
              <a:rPr lang="en-US" dirty="0" err="1"/>
              <a:t>miền</a:t>
            </a:r>
            <a:r>
              <a:rPr lang="en-US" dirty="0"/>
              <a:t> </a:t>
            </a:r>
            <a:r>
              <a:rPr lang="en-US" dirty="0" err="1"/>
              <a:t>không</a:t>
            </a:r>
            <a:r>
              <a:rPr lang="en-US" dirty="0"/>
              <a:t> </a:t>
            </a:r>
            <a:r>
              <a:rPr lang="en-US" dirty="0" err="1"/>
              <a:t>giam</a:t>
            </a:r>
            <a:r>
              <a:rPr lang="en-US" dirty="0"/>
              <a:t> </a:t>
            </a:r>
            <a:r>
              <a:rPr lang="en-US" dirty="0" err="1"/>
              <a:t>tiềm</a:t>
            </a:r>
            <a:r>
              <a:rPr lang="en-US" dirty="0"/>
              <a:t> </a:t>
            </a:r>
            <a:r>
              <a:rPr lang="en-US" dirty="0" err="1"/>
              <a:t>ẩn</a:t>
            </a:r>
            <a:r>
              <a:rPr lang="en-US" dirty="0"/>
              <a:t>.</a:t>
            </a:r>
          </a:p>
        </p:txBody>
      </p:sp>
    </p:spTree>
    <p:extLst>
      <p:ext uri="{BB962C8B-B14F-4D97-AF65-F5344CB8AC3E}">
        <p14:creationId xmlns:p14="http://schemas.microsoft.com/office/powerpoint/2010/main" val="1423554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76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Sau đây</a:t>
            </a:r>
            <a:r>
              <a:rPr lang="en-US" sz="1800" baseline="0">
                <a:effectLst/>
                <a:latin typeface="Times New Roman" panose="02020603050405020304" pitchFamily="18" charset="0"/>
                <a:ea typeface="Calibri" panose="020F0502020204030204" pitchFamily="34" charset="0"/>
                <a:cs typeface="Arial" panose="020B0604020202020204" pitchFamily="34" charset="0"/>
              </a:rPr>
              <a:t> là </a:t>
            </a:r>
            <a:r>
              <a:rPr lang="en-US" sz="1800"/>
              <a:t>Quy trình thao túng miền không gian tiềm ẩn có giám sát.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Sử dụng Decoder – Generator để sinh ảnh hoạt họa ngẫu nhiên và lưu lại style code cho mỗi lần sinh ảnh. </a:t>
            </a:r>
            <a:r>
              <a:rPr lang="en-US" sz="1800" err="1">
                <a:effectLst/>
                <a:latin typeface="Times New Roman" panose="02020603050405020304" pitchFamily="18" charset="0"/>
                <a:ea typeface="Calibri" panose="020F0502020204030204" pitchFamily="34" charset="0"/>
                <a:cs typeface="Arial" panose="020B0604020202020204" pitchFamily="34" charset="0"/>
              </a:rPr>
              <a:t>Đây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coi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bước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lấy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mẫu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tiềm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ẩn</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những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sinh</a:t>
            </a:r>
            <a:r>
              <a:rPr lang="en-US" sz="1800">
                <a:effectLst/>
                <a:latin typeface="Times New Roman" panose="02020603050405020304" pitchFamily="18" charset="0"/>
                <a:ea typeface="Calibri" panose="020F0502020204030204" pitchFamily="34" charset="0"/>
                <a:cs typeface="Arial" panose="020B0604020202020204" pitchFamily="34" charset="0"/>
              </a:rPr>
              <a:t> ra ở </a:t>
            </a:r>
            <a:r>
              <a:rPr lang="en-US" sz="1800" err="1">
                <a:effectLst/>
                <a:latin typeface="Times New Roman" panose="02020603050405020304" pitchFamily="18" charset="0"/>
                <a:ea typeface="Calibri" panose="020F0502020204030204" pitchFamily="34" charset="0"/>
                <a:cs typeface="Arial" panose="020B0604020202020204" pitchFamily="34" charset="0"/>
              </a:rPr>
              <a:t>mục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trước</a:t>
            </a:r>
            <a:r>
              <a:rPr lang="en-US" sz="1800">
                <a:effectLst/>
                <a:latin typeface="Times New Roman" panose="02020603050405020304" pitchFamily="18" charset="0"/>
                <a:ea typeface="Calibri" panose="020F0502020204030204" pitchFamily="34" charset="0"/>
                <a:cs typeface="Arial" panose="020B0604020202020204" pitchFamily="34" charset="0"/>
              </a:rPr>
              <a:t>, ta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tuệ</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sẵn</a:t>
            </a:r>
            <a:r>
              <a:rPr lang="en-US" sz="1800">
                <a:effectLst/>
                <a:latin typeface="Times New Roman" panose="02020603050405020304" pitchFamily="18" charset="0"/>
                <a:ea typeface="Calibri" panose="020F0502020204030204" pitchFamily="34" charset="0"/>
                <a:cs typeface="Arial" panose="020B0604020202020204" pitchFamily="34" charset="0"/>
              </a:rPr>
              <a:t> pre-train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Mỗi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sinh</a:t>
            </a:r>
            <a:r>
              <a:rPr lang="en-US" sz="1800">
                <a:effectLst/>
                <a:latin typeface="Times New Roman" panose="02020603050405020304" pitchFamily="18" charset="0"/>
                <a:ea typeface="Calibri" panose="020F0502020204030204" pitchFamily="34" charset="0"/>
                <a:cs typeface="Arial" panose="020B0604020202020204" pitchFamily="34" charset="0"/>
              </a:rPr>
              <a:t> ra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tương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nó</a:t>
            </a:r>
            <a:r>
              <a:rPr lang="en-US" sz="1800">
                <a:effectLst/>
                <a:latin typeface="Times New Roman" panose="02020603050405020304" pitchFamily="18" charset="0"/>
                <a:ea typeface="Calibri" panose="020F0502020204030204" pitchFamily="34" charset="0"/>
                <a:cs typeface="Arial" panose="020B0604020202020204" pitchFamily="34" charset="0"/>
              </a:rPr>
              <a:t> hay </a:t>
            </a:r>
            <a:r>
              <a:rPr lang="en-US" sz="1800" err="1">
                <a:effectLst/>
                <a:latin typeface="Times New Roman" panose="02020603050405020304" pitchFamily="18" charset="0"/>
                <a:ea typeface="Calibri" panose="020F0502020204030204" pitchFamily="34" charset="0"/>
                <a:cs typeface="Arial" panose="020B0604020202020204" pitchFamily="34" charset="0"/>
              </a:rPr>
              <a:t>nói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mỗi</a:t>
            </a:r>
            <a:r>
              <a:rPr lang="en-US" sz="1800">
                <a:effectLst/>
                <a:latin typeface="Times New Roman" panose="02020603050405020304" pitchFamily="18" charset="0"/>
                <a:ea typeface="Calibri" panose="020F0502020204030204" pitchFamily="34" charset="0"/>
                <a:cs typeface="Arial" panose="020B0604020202020204" pitchFamily="34" charset="0"/>
              </a:rPr>
              <a:t> style code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tương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ứng</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endParaRPr lang="en-US"/>
          </a:p>
        </p:txBody>
      </p:sp>
    </p:spTree>
    <p:extLst>
      <p:ext uri="{BB962C8B-B14F-4D97-AF65-F5344CB8AC3E}">
        <p14:creationId xmlns:p14="http://schemas.microsoft.com/office/powerpoint/2010/main" val="2799001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err="1"/>
                  <a:t>Các</a:t>
                </a:r>
                <a:r>
                  <a:rPr lang="en-US" sz="1800"/>
                  <a:t> </a:t>
                </a:r>
                <a:r>
                  <a:rPr lang="en-US" sz="1800" err="1"/>
                  <a:t>phương</a:t>
                </a:r>
                <a:r>
                  <a:rPr lang="en-US" sz="1800"/>
                  <a:t> </a:t>
                </a:r>
                <a:r>
                  <a:rPr lang="en-US" sz="1800" err="1"/>
                  <a:t>pháp</a:t>
                </a:r>
                <a:r>
                  <a:rPr lang="en-US" sz="1800"/>
                  <a:t> </a:t>
                </a:r>
                <a:r>
                  <a:rPr lang="en-US" sz="1800" err="1"/>
                  <a:t>tìm</a:t>
                </a:r>
                <a:r>
                  <a:rPr lang="en-US" sz="1800"/>
                  <a:t> vector </a:t>
                </a:r>
                <a:r>
                  <a:rPr lang="en-US" sz="1800" err="1"/>
                  <a:t>nhãn</a:t>
                </a:r>
                <a:r>
                  <a:rPr lang="en-US" sz="1800"/>
                  <a:t> </a:t>
                </a:r>
                <a:r>
                  <a:rPr lang="en-US" sz="1800" err="1"/>
                  <a:t>được</a:t>
                </a:r>
                <a:r>
                  <a:rPr lang="en-US" sz="1800"/>
                  <a:t> </a:t>
                </a:r>
                <a:r>
                  <a:rPr lang="en-US" sz="1800" err="1"/>
                  <a:t>đề</a:t>
                </a:r>
                <a:r>
                  <a:rPr lang="en-US" sz="1800"/>
                  <a:t> </a:t>
                </a:r>
                <a:r>
                  <a:rPr lang="en-US" sz="1800" err="1"/>
                  <a:t>xuất</a:t>
                </a:r>
                <a:r>
                  <a:rPr lang="en-US" sz="1800"/>
                  <a:t>: </a:t>
                </a:r>
                <a:r>
                  <a:rPr lang="en-US" sz="1800" err="1"/>
                  <a:t>Có</a:t>
                </a:r>
                <a:r>
                  <a:rPr lang="en-US" sz="1800" baseline="0"/>
                  <a:t> 2 </a:t>
                </a:r>
                <a:r>
                  <a:rPr lang="en-US" sz="1800" baseline="0" err="1"/>
                  <a:t>phương</a:t>
                </a:r>
                <a:r>
                  <a:rPr lang="en-US" sz="1800" baseline="0"/>
                  <a:t> </a:t>
                </a:r>
                <a:r>
                  <a:rPr lang="en-US" sz="1800" baseline="0" err="1"/>
                  <a:t>pháp</a:t>
                </a:r>
                <a:r>
                  <a:rPr lang="en-US" sz="1800" baseline="0"/>
                  <a:t> </a:t>
                </a:r>
                <a:r>
                  <a:rPr lang="en-US" sz="1800" baseline="0" err="1"/>
                  <a:t>đề</a:t>
                </a:r>
                <a:r>
                  <a:rPr lang="en-US" sz="1800" baseline="0"/>
                  <a:t> </a:t>
                </a:r>
                <a:r>
                  <a:rPr lang="en-US" sz="1800" baseline="0" err="1"/>
                  <a:t>xuất</a:t>
                </a:r>
                <a:r>
                  <a:rPr lang="en-US" sz="1800" baseline="0"/>
                  <a:t> </a:t>
                </a:r>
                <a:r>
                  <a:rPr lang="en-US" sz="1800" baseline="0" err="1"/>
                  <a:t>là</a:t>
                </a:r>
                <a:r>
                  <a:rPr lang="en-US" sz="1800" baseline="0"/>
                  <a:t> </a:t>
                </a:r>
                <a:r>
                  <a:rPr lang="en-US" sz="1800" baseline="0" err="1"/>
                  <a:t>hồi</a:t>
                </a:r>
                <a:r>
                  <a:rPr lang="en-US" sz="1800" baseline="0"/>
                  <a:t> </a:t>
                </a:r>
                <a:r>
                  <a:rPr lang="en-US" sz="1800" baseline="0" err="1"/>
                  <a:t>quy</a:t>
                </a:r>
                <a:r>
                  <a:rPr lang="en-US" sz="1800" baseline="0"/>
                  <a:t> </a:t>
                </a:r>
                <a:r>
                  <a:rPr lang="en-US" sz="1800" baseline="0" err="1"/>
                  <a:t>và</a:t>
                </a:r>
                <a:r>
                  <a:rPr lang="en-US" sz="1800" baseline="0"/>
                  <a:t> </a:t>
                </a:r>
                <a:r>
                  <a:rPr lang="en-US" sz="1800" baseline="0" err="1"/>
                  <a:t>phân</a:t>
                </a:r>
                <a:r>
                  <a:rPr lang="en-US" sz="1800" baseline="0"/>
                  <a:t> </a:t>
                </a:r>
                <a:r>
                  <a:rPr lang="en-US" sz="1800" baseline="0" err="1"/>
                  <a:t>rã</a:t>
                </a:r>
                <a:r>
                  <a:rPr lang="en-US" sz="1800" baseline="0"/>
                  <a:t> ma </a:t>
                </a:r>
                <a:r>
                  <a:rPr lang="en-US" sz="1800" baseline="0" err="1"/>
                  <a:t>trận</a:t>
                </a:r>
                <a:r>
                  <a:rPr lang="en-US" sz="1800" baseline="0"/>
                  <a:t>.</a:t>
                </a:r>
                <a:endParaRPr lang="en-US" sz="1800" i="1">
                  <a:effectLst/>
                  <a:latin typeface="Cambria Math" panose="020405030504060302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14:m>
                  <m:oMath xmlns:m="http://schemas.openxmlformats.org/officeDocument/2006/math">
                    <m:sSub>
                      <m:sSubPr>
                        <m:ctrlPr>
                          <a:rPr lang="en-US" sz="1800" i="1" smtClean="0">
                            <a:effectLst/>
                            <a:latin typeface="Cambria Math" panose="02040503050406030204" pitchFamily="18" charset="0"/>
                          </a:rPr>
                        </m:ctrlPr>
                      </m:sSubPr>
                      <m:e>
                        <m:r>
                          <a:rPr lang="en-US" sz="1800" b="1" i="1" smtClean="0">
                            <a:effectLst/>
                            <a:latin typeface="Cambria Math" panose="02040503050406030204" pitchFamily="18" charset="0"/>
                          </a:rPr>
                          <m:t>Ở đâ</m:t>
                        </m:r>
                        <m:r>
                          <a:rPr lang="en-US" sz="1800" b="1" i="1" smtClean="0">
                            <a:effectLst/>
                            <a:latin typeface="Cambria Math" panose="02040503050406030204" pitchFamily="18" charset="0"/>
                          </a:rPr>
                          <m:t>𝒚</m:t>
                        </m:r>
                        <m:r>
                          <a:rPr lang="en-US" sz="1800" b="1" i="1" smtClean="0">
                            <a:effectLst/>
                            <a:latin typeface="Cambria Math" panose="02040503050406030204" pitchFamily="18" charset="0"/>
                          </a:rPr>
                          <m:t> </m:t>
                        </m:r>
                        <m:r>
                          <a:rPr lang="en-US" sz="2400" b="1" i="1">
                            <a:effectLst/>
                            <a:latin typeface="Cambria Math" panose="02040503050406030204" pitchFamily="18" charset="0"/>
                            <a:ea typeface="Calibri" panose="020F0502020204030204" pitchFamily="34" charset="0"/>
                            <a:cs typeface="Arial" panose="020B0604020202020204" pitchFamily="34" charset="0"/>
                          </a:rPr>
                          <m:t>𝑿</m:t>
                        </m:r>
                      </m:e>
                      <m:sub>
                        <m:r>
                          <a:rPr lang="en-US" sz="2400" b="0" i="1" smtClean="0">
                            <a:effectLst/>
                            <a:latin typeface="Cambria Math" panose="02040503050406030204" pitchFamily="18" charset="0"/>
                            <a:ea typeface="Calibri" panose="020F0502020204030204" pitchFamily="34" charset="0"/>
                            <a:cs typeface="Arial" panose="020B0604020202020204" pitchFamily="34" charset="0"/>
                          </a:rPr>
                          <m:t>𝑀</m:t>
                        </m:r>
                        <m:r>
                          <a:rPr lang="en-US" sz="2400" i="1">
                            <a:effectLst/>
                            <a:latin typeface="Cambria Math" panose="02040503050406030204" pitchFamily="18" charset="0"/>
                            <a:ea typeface="Calibri" panose="020F0502020204030204" pitchFamily="34" charset="0"/>
                            <a:cs typeface="Arial" panose="020B0604020202020204" pitchFamily="34" charset="0"/>
                          </a:rPr>
                          <m:t>,</m:t>
                        </m:r>
                        <m:r>
                          <a:rPr lang="en-US" sz="2400" b="0" i="1" smtClean="0">
                            <a:effectLst/>
                            <a:latin typeface="Cambria Math" panose="02040503050406030204" pitchFamily="18" charset="0"/>
                            <a:ea typeface="Calibri" panose="020F0502020204030204" pitchFamily="34" charset="0"/>
                            <a:cs typeface="Arial" panose="020B0604020202020204" pitchFamily="34" charset="0"/>
                          </a:rPr>
                          <m:t>𝑑</m:t>
                        </m:r>
                      </m:sub>
                    </m:sSub>
                  </m:oMath>
                </a14:m>
                <a:r>
                  <a:rPr lang="en-US" sz="1800"/>
                  <a:t>: ma </a:t>
                </a:r>
                <a:r>
                  <a:rPr lang="en-US" sz="1800" err="1"/>
                  <a:t>trận</a:t>
                </a:r>
                <a:r>
                  <a:rPr lang="en-US" sz="1800"/>
                  <a:t> </a:t>
                </a:r>
                <a:r>
                  <a:rPr lang="en-US" sz="1800" err="1"/>
                  <a:t>chứa</a:t>
                </a:r>
                <a:r>
                  <a:rPr lang="en-US" sz="1800"/>
                  <a:t> vector </a:t>
                </a:r>
                <a:r>
                  <a:rPr lang="en-US" sz="1800" err="1"/>
                  <a:t>phong</a:t>
                </a:r>
                <a:r>
                  <a:rPr lang="en-US" sz="1800"/>
                  <a:t> </a:t>
                </a:r>
                <a:r>
                  <a:rPr lang="en-US" sz="1800" err="1"/>
                  <a:t>cách</a:t>
                </a:r>
                <a:endParaRPr lang="en-US" sz="1800">
                  <a:effectLst/>
                  <a:latin typeface="Calibri" panose="020F0502020204030204" pitchFamily="34" charset="0"/>
                  <a:ea typeface="Calibri" panose="020F0502020204030204" pitchFamily="34" charset="0"/>
                  <a:cs typeface="Arial" panose="020B0604020202020204" pitchFamily="34" charset="0"/>
                </a:endParaRPr>
              </a:p>
              <a:p>
                <a:r>
                  <a:rPr lang="en-US" sz="1800" err="1">
                    <a:effectLst/>
                    <a:latin typeface="Calibri" panose="020F0502020204030204" pitchFamily="34" charset="0"/>
                    <a:ea typeface="Calibri" panose="020F0502020204030204" pitchFamily="34" charset="0"/>
                    <a:cs typeface="Arial" panose="020B0604020202020204" pitchFamily="34" charset="0"/>
                  </a:rPr>
                  <a:t>Đối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hồi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quy</a:t>
                </a:r>
                <a:r>
                  <a:rPr lang="en-US" sz="1800">
                    <a:effectLst/>
                    <a:latin typeface="Calibri" panose="020F0502020204030204" pitchFamily="34" charset="0"/>
                    <a:ea typeface="Calibri" panose="020F0502020204030204" pitchFamily="34" charset="0"/>
                    <a:cs typeface="Arial" panose="020B0604020202020204" pitchFamily="34" charset="0"/>
                  </a:rPr>
                  <a:t>, ta </a:t>
                </a:r>
                <a:r>
                  <a:rPr lang="en-US" sz="1800" err="1">
                    <a:effectLst/>
                    <a:latin typeface="Calibri" panose="020F0502020204030204" pitchFamily="34" charset="0"/>
                    <a:ea typeface="Calibri" panose="020F0502020204030204" pitchFamily="34" charset="0"/>
                    <a:cs typeface="Arial" panose="020B0604020202020204" pitchFamily="34" charset="0"/>
                  </a:rPr>
                  <a:t>xây</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dựng</a:t>
                </a:r>
                <a:r>
                  <a:rPr lang="en-US" sz="1800">
                    <a:effectLst/>
                    <a:latin typeface="Calibri" panose="020F0502020204030204" pitchFamily="34" charset="0"/>
                    <a:ea typeface="Calibri" panose="020F0502020204030204" pitchFamily="34" charset="0"/>
                    <a:cs typeface="Arial" panose="020B0604020202020204" pitchFamily="34" charset="0"/>
                  </a:rPr>
                  <a:t> vector </a:t>
                </a:r>
                <a:r>
                  <a:rPr lang="en-US" sz="1800" err="1">
                    <a:effectLst/>
                    <a:latin typeface="Calibri" panose="020F0502020204030204" pitchFamily="34" charset="0"/>
                    <a:ea typeface="Calibri" panose="020F0502020204030204" pitchFamily="34" charset="0"/>
                    <a:cs typeface="Arial" panose="020B0604020202020204" pitchFamily="34" charset="0"/>
                  </a:rPr>
                  <a:t>dòng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mục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tiêu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bằng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lấy</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từng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nhãn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bộ</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nhãn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rồi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đếm</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xem</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thử</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xuất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hiện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trong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những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nào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nếu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thì</a:t>
                </a:r>
                <a:r>
                  <a:rPr lang="en-US" sz="1800">
                    <a:effectLst/>
                    <a:latin typeface="Calibri" panose="020F0502020204030204" pitchFamily="34" charset="0"/>
                    <a:ea typeface="Calibri" panose="020F0502020204030204" pitchFamily="34" charset="0"/>
                    <a:cs typeface="Arial" panose="020B0604020202020204" pitchFamily="34" charset="0"/>
                  </a:rPr>
                  <a:t> ở </a:t>
                </a:r>
                <a:r>
                  <a:rPr lang="en-US" sz="1800" err="1">
                    <a:effectLst/>
                    <a:latin typeface="Calibri" panose="020F0502020204030204" pitchFamily="34" charset="0"/>
                    <a:ea typeface="Calibri" panose="020F0502020204030204" pitchFamily="34" charset="0"/>
                    <a:cs typeface="Arial" panose="020B0604020202020204" pitchFamily="34" charset="0"/>
                  </a:rPr>
                  <a:t>vị</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trí</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gán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giá</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trị</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bằng</a:t>
                </a:r>
                <a:r>
                  <a:rPr lang="en-US" sz="1800">
                    <a:effectLst/>
                    <a:latin typeface="Calibri" panose="020F0502020204030204" pitchFamily="34" charset="0"/>
                    <a:ea typeface="Calibri" panose="020F0502020204030204" pitchFamily="34" charset="0"/>
                    <a:cs typeface="Arial" panose="020B0604020202020204" pitchFamily="34" charset="0"/>
                  </a:rPr>
                  <a:t> 1, </a:t>
                </a:r>
                <a:r>
                  <a:rPr lang="en-US" sz="1800" err="1">
                    <a:effectLst/>
                    <a:latin typeface="Calibri" panose="020F0502020204030204" pitchFamily="34" charset="0"/>
                    <a:ea typeface="Calibri" panose="020F0502020204030204" pitchFamily="34" charset="0"/>
                    <a:cs typeface="Arial" panose="020B0604020202020204" pitchFamily="34" charset="0"/>
                  </a:rPr>
                  <a:t>các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vị</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trí</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còn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lại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gán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bằng</a:t>
                </a:r>
                <a:r>
                  <a:rPr lang="en-US" sz="1800">
                    <a:effectLst/>
                    <a:latin typeface="Calibri" panose="020F0502020204030204" pitchFamily="34" charset="0"/>
                    <a:ea typeface="Calibri" panose="020F0502020204030204" pitchFamily="34" charset="0"/>
                    <a:cs typeface="Arial" panose="020B0604020202020204" pitchFamily="34" charset="0"/>
                  </a:rPr>
                  <a:t> 0. </a:t>
                </a:r>
                <a:r>
                  <a:rPr lang="en-US" sz="1800" err="1">
                    <a:effectLst/>
                    <a:latin typeface="Calibri" panose="020F0502020204030204" pitchFamily="34" charset="0"/>
                    <a:ea typeface="Calibri" panose="020F0502020204030204" pitchFamily="34" charset="0"/>
                    <a:cs typeface="Arial" panose="020B0604020202020204" pitchFamily="34" charset="0"/>
                  </a:rPr>
                  <a:t>Tức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vector </a:t>
                </a:r>
                <a:r>
                  <a:rPr lang="en-US" sz="1800" err="1">
                    <a:effectLst/>
                    <a:latin typeface="Calibri" panose="020F0502020204030204" pitchFamily="34" charset="0"/>
                    <a:ea typeface="Calibri" panose="020F0502020204030204" pitchFamily="34" charset="0"/>
                    <a:cs typeface="Arial" panose="020B0604020202020204" pitchFamily="34" charset="0"/>
                  </a:rPr>
                  <a:t>dòng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sẽ</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kích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thước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bằng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số</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sinh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ra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đặt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a:t>
                </a:r>
                <a14:m>
                  <m:oMath xmlns:m="http://schemas.openxmlformats.org/officeDocument/2006/math">
                    <m:r>
                      <a:rPr lang="en-US" sz="1800" b="1" i="1">
                        <a:effectLst/>
                        <a:latin typeface="Cambria Math" panose="02040503050406030204" pitchFamily="18" charset="0"/>
                        <a:ea typeface="Calibri" panose="020F0502020204030204" pitchFamily="34" charset="0"/>
                        <a:cs typeface="Arial" panose="020B0604020202020204" pitchFamily="34" charset="0"/>
                      </a:rPr>
                      <m:t>𝑴</m:t>
                    </m:r>
                  </m:oMath>
                </a14:m>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giá</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trị</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phần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tử</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0 </a:t>
                </a:r>
                <a:r>
                  <a:rPr lang="en-US" sz="1800" err="1">
                    <a:effectLst/>
                    <a:latin typeface="Calibri" panose="020F0502020204030204" pitchFamily="34" charset="0"/>
                    <a:ea typeface="Calibri" panose="020F0502020204030204" pitchFamily="34" charset="0"/>
                    <a:cs typeface="Arial" panose="020B0604020202020204" pitchFamily="34" charset="0"/>
                  </a:rPr>
                  <a:t>hoặc</a:t>
                </a:r>
                <a:r>
                  <a:rPr lang="en-US" sz="1800">
                    <a:effectLst/>
                    <a:latin typeface="Calibri" panose="020F0502020204030204" pitchFamily="34" charset="0"/>
                    <a:ea typeface="Calibri" panose="020F0502020204030204" pitchFamily="34" charset="0"/>
                    <a:cs typeface="Arial" panose="020B0604020202020204" pitchFamily="34" charset="0"/>
                  </a:rPr>
                  <a:t> 1. </a:t>
                </a:r>
              </a:p>
              <a:p>
                <a:pPr marL="0" marR="0" indent="228600" algn="just">
                  <a:lnSpc>
                    <a:spcPct val="150000"/>
                  </a:lnSpc>
                  <a:spcBef>
                    <a:spcPts val="0"/>
                  </a:spcBef>
                  <a:spcAft>
                    <a:spcPts val="400"/>
                  </a:spcAft>
                </a:pP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𝑁</m:t>
                    </m:r>
                  </m:oMath>
                </a14:m>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là</a:t>
                </a:r>
                <a:r>
                  <a:rPr lang="en-US" sz="1800">
                    <a:effectLst/>
                    <a:latin typeface="Times New Roman" panose="02020603050405020304" pitchFamily="18" charset="0"/>
                    <a:ea typeface="Yu Mincho" panose="02020400000000000000" pitchFamily="18" charset="-128"/>
                    <a:cs typeface="Arial" panose="020B0604020202020204" pitchFamily="34" charset="0"/>
                  </a:rPr>
                  <a:t> vector </a:t>
                </a:r>
                <a:r>
                  <a:rPr lang="en-US" sz="1800" err="1">
                    <a:effectLst/>
                    <a:latin typeface="Times New Roman" panose="02020603050405020304" pitchFamily="18" charset="0"/>
                    <a:ea typeface="Yu Mincho" panose="02020400000000000000" pitchFamily="18" charset="-128"/>
                    <a:cs typeface="Arial" panose="020B0604020202020204" pitchFamily="34" charset="0"/>
                  </a:rPr>
                  <a:t>mục</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tiêu</a:t>
                </a:r>
                <a:r>
                  <a:rPr lang="en-US" sz="1800" baseline="0">
                    <a:effectLst/>
                    <a:latin typeface="Times New Roman" panose="02020603050405020304" pitchFamily="18" charset="0"/>
                    <a:ea typeface="Yu Mincho" panose="02020400000000000000" pitchFamily="18" charset="-128"/>
                    <a:cs typeface="Arial" panose="020B0604020202020204" pitchFamily="34" charset="0"/>
                  </a:rPr>
                  <a:t>.</a:t>
                </a:r>
              </a:p>
              <a:p>
                <a:pPr marL="0" marR="0" indent="228600" algn="just">
                  <a:lnSpc>
                    <a:spcPct val="150000"/>
                  </a:lnSpc>
                  <a:spcBef>
                    <a:spcPts val="0"/>
                  </a:spcBef>
                  <a:spcAft>
                    <a:spcPts val="400"/>
                  </a:spcAft>
                </a:pPr>
                <a:r>
                  <a:rPr lang="en-US" sz="1800">
                    <a:effectLst/>
                    <a:latin typeface="Times New Roman" panose="02020603050405020304" pitchFamily="18" charset="0"/>
                    <a:ea typeface="Yu Mincho" panose="02020400000000000000" pitchFamily="18" charset="-128"/>
                    <a:cs typeface="Arial" panose="020B0604020202020204" pitchFamily="34" charset="0"/>
                  </a:rPr>
                  <a:t>Vector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𝐴</m:t>
                    </m:r>
                  </m:oMath>
                </a14:m>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chính</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là</a:t>
                </a:r>
                <a:r>
                  <a:rPr lang="en-US" sz="1800">
                    <a:effectLst/>
                    <a:latin typeface="Times New Roman" panose="02020603050405020304" pitchFamily="18" charset="0"/>
                    <a:ea typeface="Yu Mincho" panose="02020400000000000000" pitchFamily="18" charset="-128"/>
                    <a:cs typeface="Arial" panose="020B0604020202020204" pitchFamily="34" charset="0"/>
                  </a:rPr>
                  <a:t> vector </a:t>
                </a:r>
                <a:r>
                  <a:rPr lang="en-US" sz="1800" err="1">
                    <a:effectLst/>
                    <a:latin typeface="Times New Roman" panose="02020603050405020304" pitchFamily="18" charset="0"/>
                    <a:ea typeface="Yu Mincho" panose="02020400000000000000" pitchFamily="18" charset="-128"/>
                    <a:cs typeface="Arial" panose="020B0604020202020204" pitchFamily="34" charset="0"/>
                  </a:rPr>
                  <a:t>tượng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trưng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cho</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nhãn</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được</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hồi</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quy</a:t>
                </a:r>
                <a:r>
                  <a:rPr lang="en-US" sz="1800">
                    <a:effectLst/>
                    <a:latin typeface="Times New Roman" panose="02020603050405020304" pitchFamily="18" charset="0"/>
                    <a:ea typeface="Yu Mincho" panose="02020400000000000000" pitchFamily="18" charset="-128"/>
                    <a:cs typeface="Arial" panose="020B0604020202020204" pitchFamily="34" charset="0"/>
                  </a:rPr>
                  <a:t>. </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r>
                  <a:rPr lang="en-US" sz="1800" err="1">
                    <a:effectLst/>
                    <a:latin typeface="Calibri" panose="020F0502020204030204" pitchFamily="34" charset="0"/>
                    <a:ea typeface="Yu Mincho" panose="02020400000000000000" pitchFamily="18" charset="-128"/>
                    <a:cs typeface="Arial" panose="020B0604020202020204" pitchFamily="34" charset="0"/>
                  </a:rPr>
                  <a:t>Tiến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hành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hồi</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quy</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lần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lượt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như</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vậy</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tất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cả</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nhãn</a:t>
                </a:r>
                <a:r>
                  <a:rPr lang="en-US" sz="1800">
                    <a:effectLst/>
                    <a:latin typeface="Calibri" panose="020F0502020204030204" pitchFamily="34" charset="0"/>
                    <a:ea typeface="Yu Mincho" panose="02020400000000000000" pitchFamily="18" charset="-128"/>
                    <a:cs typeface="Arial" panose="020B0604020202020204" pitchFamily="34" charset="0"/>
                  </a:rPr>
                  <a:t> ta </a:t>
                </a:r>
                <a:r>
                  <a:rPr lang="en-US" sz="1800" err="1">
                    <a:effectLst/>
                    <a:latin typeface="Calibri" panose="020F0502020204030204" pitchFamily="34" charset="0"/>
                    <a:ea typeface="Yu Mincho" panose="02020400000000000000" pitchFamily="18" charset="-128"/>
                    <a:cs typeface="Arial" panose="020B0604020202020204" pitchFamily="34" charset="0"/>
                  </a:rPr>
                  <a:t>sẽ</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hoàn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thành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quá</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trình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hồi</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quy</a:t>
                </a:r>
                <a:r>
                  <a:rPr lang="en-US" sz="1800">
                    <a:effectLst/>
                    <a:latin typeface="Calibri" panose="020F0502020204030204" pitchFamily="34" charset="0"/>
                    <a:ea typeface="Yu Mincho" panose="02020400000000000000" pitchFamily="18" charset="-128"/>
                    <a:cs typeface="Arial" panose="020B0604020202020204" pitchFamily="34" charset="0"/>
                  </a:rPr>
                  <a:t>.</a:t>
                </a:r>
              </a:p>
              <a:p>
                <a:endParaRPr lang="en-US" sz="1800">
                  <a:effectLst/>
                  <a:latin typeface="Calibri" panose="020F0502020204030204" pitchFamily="34" charset="0"/>
                  <a:ea typeface="Yu Mincho" panose="02020400000000000000" pitchFamily="18" charset="-128"/>
                  <a:cs typeface="Arial" panose="020B0604020202020204" pitchFamily="34" charset="0"/>
                </a:endParaRPr>
              </a:p>
              <a:p>
                <a:r>
                  <a:rPr lang="en-US" sz="1800" err="1">
                    <a:effectLst/>
                    <a:latin typeface="Calibri" panose="020F0502020204030204" pitchFamily="34" charset="0"/>
                    <a:ea typeface="Yu Mincho" panose="02020400000000000000" pitchFamily="18" charset="-128"/>
                    <a:cs typeface="Arial" panose="020B0604020202020204" pitchFamily="34" charset="0"/>
                  </a:rPr>
                  <a:t>Đối</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với</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quá</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trình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phân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rã</a:t>
                </a:r>
                <a:r>
                  <a:rPr lang="en-US" sz="1800">
                    <a:effectLst/>
                    <a:latin typeface="Calibri" panose="020F0502020204030204" pitchFamily="34" charset="0"/>
                    <a:ea typeface="Yu Mincho" panose="02020400000000000000" pitchFamily="18" charset="-128"/>
                    <a:cs typeface="Arial" panose="020B0604020202020204" pitchFamily="34" charset="0"/>
                  </a:rPr>
                  <a:t> ma </a:t>
                </a:r>
                <a:r>
                  <a:rPr lang="en-US" sz="1800" err="1">
                    <a:effectLst/>
                    <a:latin typeface="Calibri" panose="020F0502020204030204" pitchFamily="34" charset="0"/>
                    <a:ea typeface="Yu Mincho" panose="02020400000000000000" pitchFamily="18" charset="-128"/>
                    <a:cs typeface="Arial" panose="020B0604020202020204" pitchFamily="34" charset="0"/>
                  </a:rPr>
                  <a:t>trận</a:t>
                </a:r>
                <a:endParaRPr lang="en-US" sz="1800">
                  <a:effectLst/>
                  <a:latin typeface="Calibri" panose="020F0502020204030204" pitchFamily="34" charset="0"/>
                  <a:ea typeface="Yu Mincho" panose="02020400000000000000" pitchFamily="18" charset="-128"/>
                  <a:cs typeface="Arial" panose="020B0604020202020204" pitchFamily="34" charset="0"/>
                </a:endParaRPr>
              </a:p>
              <a:p>
                <a:r>
                  <a:rPr lang="en-US" sz="1800" err="1">
                    <a:effectLst/>
                    <a:latin typeface="Calibri" panose="020F0502020204030204" pitchFamily="34" charset="0"/>
                    <a:ea typeface="Yu Mincho" panose="02020400000000000000" pitchFamily="18" charset="-128"/>
                    <a:cs typeface="Arial" panose="020B0604020202020204" pitchFamily="34" charset="0"/>
                  </a:rPr>
                  <a:t>Xét</a:t>
                </a:r>
                <a:r>
                  <a:rPr lang="en-US" sz="1800" baseline="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từng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bộ</a:t>
                </a:r>
                <a:r>
                  <a:rPr lang="en-US" sz="1800">
                    <a:effectLst/>
                    <a:latin typeface="Calibri" panose="020F0502020204030204" pitchFamily="34" charset="0"/>
                    <a:ea typeface="Yu Mincho" panose="02020400000000000000" pitchFamily="18" charset="-128"/>
                    <a:cs typeface="Arial" panose="020B0604020202020204" pitchFamily="34" charset="0"/>
                  </a:rPr>
                  <a:t> tag, </a:t>
                </a:r>
                <a:r>
                  <a:rPr lang="en-US" sz="1800" err="1">
                    <a:effectLst/>
                    <a:latin typeface="Calibri" panose="020F0502020204030204" pitchFamily="34" charset="0"/>
                    <a:ea typeface="Yu Mincho" panose="02020400000000000000" pitchFamily="18" charset="-128"/>
                    <a:cs typeface="Arial" panose="020B0604020202020204" pitchFamily="34" charset="0"/>
                  </a:rPr>
                  <a:t>nếu</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trong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bộ</a:t>
                </a:r>
                <a:r>
                  <a:rPr lang="en-US" sz="1800">
                    <a:effectLst/>
                    <a:latin typeface="Calibri" panose="020F0502020204030204" pitchFamily="34" charset="0"/>
                    <a:ea typeface="Yu Mincho" panose="02020400000000000000" pitchFamily="18" charset="-128"/>
                    <a:cs typeface="Arial" panose="020B0604020202020204" pitchFamily="34" charset="0"/>
                  </a:rPr>
                  <a:t> tag </a:t>
                </a:r>
                <a:r>
                  <a:rPr lang="en-US" sz="1800" err="1">
                    <a:effectLst/>
                    <a:latin typeface="Calibri" panose="020F0502020204030204" pitchFamily="34" charset="0"/>
                    <a:ea typeface="Yu Mincho" panose="02020400000000000000" pitchFamily="18" charset="-128"/>
                    <a:cs typeface="Arial" panose="020B0604020202020204" pitchFamily="34" charset="0"/>
                  </a:rPr>
                  <a:t>đó</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có</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nhãn</a:t>
                </a:r>
                <a:r>
                  <a:rPr lang="en-US" sz="1800">
                    <a:effectLst/>
                    <a:latin typeface="Calibri" panose="020F0502020204030204" pitchFamily="34" charset="0"/>
                    <a:ea typeface="Yu Mincho" panose="02020400000000000000" pitchFamily="18" charset="-128"/>
                    <a:cs typeface="Arial" panose="020B0604020202020204" pitchFamily="34" charset="0"/>
                  </a:rPr>
                  <a:t> ta </a:t>
                </a:r>
                <a:r>
                  <a:rPr lang="en-US" sz="1800" err="1">
                    <a:effectLst/>
                    <a:latin typeface="Calibri" panose="020F0502020204030204" pitchFamily="34" charset="0"/>
                    <a:ea typeface="Yu Mincho" panose="02020400000000000000" pitchFamily="18" charset="-128"/>
                    <a:cs typeface="Arial" panose="020B0604020202020204" pitchFamily="34" charset="0"/>
                  </a:rPr>
                  <a:t>đang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xét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thì</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thêm</a:t>
                </a:r>
                <a:r>
                  <a:rPr lang="en-US" sz="1800">
                    <a:effectLst/>
                    <a:latin typeface="Calibri" panose="020F0502020204030204" pitchFamily="34" charset="0"/>
                    <a:ea typeface="Yu Mincho" panose="02020400000000000000" pitchFamily="18" charset="-128"/>
                    <a:cs typeface="Arial" panose="020B0604020202020204" pitchFamily="34" charset="0"/>
                  </a:rPr>
                  <a:t> vector </a:t>
                </a:r>
                <a:r>
                  <a:rPr lang="en-US" sz="1800" err="1">
                    <a:effectLst/>
                    <a:latin typeface="Calibri" panose="020F0502020204030204" pitchFamily="34" charset="0"/>
                    <a:ea typeface="Yu Mincho" panose="02020400000000000000" pitchFamily="18" charset="-128"/>
                    <a:cs typeface="Arial" panose="020B0604020202020204" pitchFamily="34" charset="0"/>
                  </a:rPr>
                  <a:t>phong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của</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bộ</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nhãn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đó</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vào</a:t>
                </a:r>
                <a:r>
                  <a:rPr lang="en-US" sz="1800">
                    <a:effectLst/>
                    <a:latin typeface="Calibri" panose="020F0502020204030204" pitchFamily="34" charset="0"/>
                    <a:ea typeface="Yu Mincho" panose="02020400000000000000" pitchFamily="18" charset="-128"/>
                    <a:cs typeface="Arial" panose="020B0604020202020204" pitchFamily="34" charset="0"/>
                  </a:rPr>
                  <a:t> ma </a:t>
                </a:r>
                <a:r>
                  <a:rPr lang="en-US" sz="1800" err="1">
                    <a:effectLst/>
                    <a:latin typeface="Calibri" panose="020F0502020204030204" pitchFamily="34" charset="0"/>
                    <a:ea typeface="Yu Mincho" panose="02020400000000000000" pitchFamily="18" charset="-128"/>
                    <a:cs typeface="Arial" panose="020B0604020202020204" pitchFamily="34" charset="0"/>
                  </a:rPr>
                  <a:t>trận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của</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nhãn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đang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xét</a:t>
                </a:r>
                <a:r>
                  <a:rPr lang="en-US" sz="1800">
                    <a:effectLst/>
                    <a:latin typeface="Calibri" panose="020F0502020204030204" pitchFamily="34" charset="0"/>
                    <a:ea typeface="Yu Mincho" panose="02020400000000000000" pitchFamily="18" charset="-128"/>
                    <a:cs typeface="Arial" panose="020B0604020202020204" pitchFamily="34" charset="0"/>
                  </a:rPr>
                  <a:t>.</a:t>
                </a:r>
              </a:p>
              <a:p>
                <a:r>
                  <a:rPr lang="en-US" sz="1800" err="1">
                    <a:effectLst/>
                    <a:latin typeface="Calibri" panose="020F0502020204030204" pitchFamily="34" charset="0"/>
                    <a:ea typeface="Yu Mincho" panose="02020400000000000000" pitchFamily="18" charset="-128"/>
                    <a:cs typeface="Arial" panose="020B0604020202020204" pitchFamily="34" charset="0"/>
                  </a:rPr>
                  <a:t>Tìm</a:t>
                </a:r>
                <a:r>
                  <a:rPr lang="en-US" sz="1800">
                    <a:effectLst/>
                    <a:latin typeface="Calibri" panose="020F0502020204030204" pitchFamily="34" charset="0"/>
                    <a:ea typeface="Yu Mincho" panose="02020400000000000000" pitchFamily="18" charset="-128"/>
                    <a:cs typeface="Arial" panose="020B0604020202020204" pitchFamily="34" charset="0"/>
                  </a:rPr>
                  <a:t> vector </a:t>
                </a:r>
                <a:r>
                  <a:rPr lang="en-US" sz="1800" err="1">
                    <a:effectLst/>
                    <a:latin typeface="Calibri" panose="020F0502020204030204" pitchFamily="34" charset="0"/>
                    <a:ea typeface="Yu Mincho" panose="02020400000000000000" pitchFamily="18" charset="-128"/>
                    <a:cs typeface="Arial" panose="020B0604020202020204" pitchFamily="34" charset="0"/>
                  </a:rPr>
                  <a:t>riêng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của</a:t>
                </a:r>
                <a:r>
                  <a:rPr lang="en-US" sz="1800">
                    <a:effectLst/>
                    <a:latin typeface="Calibri" panose="020F0502020204030204" pitchFamily="34" charset="0"/>
                    <a:ea typeface="Yu Mincho" panose="02020400000000000000" pitchFamily="18" charset="-128"/>
                    <a:cs typeface="Arial" panose="020B0604020202020204" pitchFamily="34" charset="0"/>
                  </a:rPr>
                  <a:t> ma </a:t>
                </a:r>
                <a:r>
                  <a:rPr lang="en-US" sz="1800" err="1">
                    <a:effectLst/>
                    <a:latin typeface="Calibri" panose="020F0502020204030204" pitchFamily="34" charset="0"/>
                    <a:ea typeface="Yu Mincho" panose="02020400000000000000" pitchFamily="18" charset="-128"/>
                    <a:cs typeface="Arial" panose="020B0604020202020204" pitchFamily="34" charset="0"/>
                  </a:rPr>
                  <a:t>trận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này</a:t>
                </a:r>
                <a:endParaRPr lang="en-US" sz="1800">
                  <a:effectLst/>
                  <a:latin typeface="Calibri" panose="020F0502020204030204" pitchFamily="34" charset="0"/>
                  <a:ea typeface="Yu Mincho" panose="02020400000000000000" pitchFamily="18" charset="-128"/>
                  <a:cs typeface="Arial" panose="020B0604020202020204" pitchFamily="34" charset="0"/>
                </a:endParaRPr>
              </a:p>
              <a:p>
                <a:r>
                  <a:rPr lang="en-US" sz="1800" err="1">
                    <a:effectLst/>
                    <a:latin typeface="Calibri" panose="020F0502020204030204" pitchFamily="34" charset="0"/>
                    <a:ea typeface="Yu Mincho" panose="02020400000000000000" pitchFamily="18" charset="-128"/>
                    <a:cs typeface="Arial" panose="020B0604020202020204" pitchFamily="34" charset="0"/>
                  </a:rPr>
                  <a:t>Làm</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lần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lượt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như</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vậy</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tất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cả</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nhãn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sẽ</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hoàn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thành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quá</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trình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phần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rã</a:t>
                </a:r>
                <a:r>
                  <a:rPr lang="en-US" sz="1800">
                    <a:effectLst/>
                    <a:latin typeface="Calibri" panose="020F0502020204030204" pitchFamily="34" charset="0"/>
                    <a:ea typeface="Yu Mincho" panose="02020400000000000000" pitchFamily="18" charset="-128"/>
                    <a:cs typeface="Arial" panose="020B0604020202020204" pitchFamily="34" charset="0"/>
                  </a:rPr>
                  <a:t> ma </a:t>
                </a:r>
                <a:r>
                  <a:rPr lang="en-US" sz="1800" err="1">
                    <a:effectLst/>
                    <a:latin typeface="Calibri" panose="020F0502020204030204" pitchFamily="34" charset="0"/>
                    <a:ea typeface="Yu Mincho" panose="02020400000000000000" pitchFamily="18" charset="-128"/>
                    <a:cs typeface="Arial" panose="020B0604020202020204" pitchFamily="34" charset="0"/>
                  </a:rPr>
                  <a:t>trận</a:t>
                </a:r>
                <a:endParaRPr lang="en-US" sz="1800">
                  <a:effectLst/>
                  <a:latin typeface="Calibri" panose="020F0502020204030204" pitchFamily="34" charset="0"/>
                  <a:ea typeface="Yu Mincho" panose="02020400000000000000" pitchFamily="18" charset="-128"/>
                  <a:cs typeface="Arial" panose="020B0604020202020204" pitchFamily="34" charset="0"/>
                </a:endParaRPr>
              </a:p>
              <a:p>
                <a:pPr marL="0" marR="0" indent="228600" algn="just">
                  <a:lnSpc>
                    <a:spcPct val="150000"/>
                  </a:lnSpc>
                  <a:spcBef>
                    <a:spcPts val="0"/>
                  </a:spcBef>
                  <a:spcAft>
                    <a:spcPts val="400"/>
                  </a:spcAft>
                </a:pP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hồi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tìm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thẳng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a:t>
                </a:r>
                <a:r>
                  <a:rPr lang="en-US" sz="1800">
                    <a:effectLst/>
                    <a:latin typeface="Times New Roman" panose="02020603050405020304" pitchFamily="18" charset="0"/>
                    <a:ea typeface="Calibri" panose="020F0502020204030204" pitchFamily="34" charset="0"/>
                    <a:cs typeface="Arial" panose="020B0604020202020204" pitchFamily="34" charset="0"/>
                  </a:rPr>
                  <a:t> qua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sao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khoảng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điểm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đang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xét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thẳng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nhỏ</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mà</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thu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hồi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tượng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dẫn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năng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ý </a:t>
                </a:r>
                <a:r>
                  <a:rPr lang="en-US" sz="1800" err="1">
                    <a:effectLst/>
                    <a:latin typeface="Times New Roman" panose="02020603050405020304" pitchFamily="18" charset="0"/>
                    <a:ea typeface="Calibri" panose="020F0502020204030204" pitchFamily="34" charset="0"/>
                    <a:cs typeface="Arial" panose="020B0604020202020204" pitchFamily="34" charset="0"/>
                  </a:rPr>
                  <a:t>muốn</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0" marR="0" indent="228600" algn="just">
                  <a:lnSpc>
                    <a:spcPct val="150000"/>
                  </a:lnSpc>
                  <a:spcBef>
                    <a:spcPts val="0"/>
                  </a:spcBef>
                  <a:spcAft>
                    <a:spcPts val="400"/>
                  </a:spcAft>
                </a:pP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rã</a:t>
                </a:r>
                <a:r>
                  <a:rPr lang="en-US" sz="1800">
                    <a:effectLst/>
                    <a:latin typeface="Times New Roman" panose="02020603050405020304" pitchFamily="18" charset="0"/>
                    <a:ea typeface="Calibri" panose="020F0502020204030204" pitchFamily="34" charset="0"/>
                    <a:cs typeface="Arial" panose="020B0604020202020204" pitchFamily="34" charset="0"/>
                  </a:rPr>
                  <a:t> ma </a:t>
                </a:r>
                <a:r>
                  <a:rPr lang="en-US" sz="1800" err="1">
                    <a:effectLst/>
                    <a:latin typeface="Times New Roman" panose="02020603050405020304" pitchFamily="18" charset="0"/>
                    <a:ea typeface="Calibri" panose="020F0502020204030204" pitchFamily="34" charset="0"/>
                    <a:cs typeface="Arial" panose="020B0604020202020204" pitchFamily="34" charset="0"/>
                  </a:rPr>
                  <a:t>trận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tìm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riêng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mỗi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định</a:t>
                </a:r>
                <a:r>
                  <a:rPr lang="en-US" sz="1800">
                    <a:effectLst/>
                    <a:latin typeface="Times New Roman" panose="02020603050405020304" pitchFamily="18" charset="0"/>
                    <a:ea typeface="Calibri" panose="020F0502020204030204" pitchFamily="34" charset="0"/>
                    <a:cs typeface="Arial" panose="020B0604020202020204" pitchFamily="34" charset="0"/>
                  </a:rPr>
                  <a:t>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toàn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tiềm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ẩn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đặc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thế</a:t>
                </a:r>
                <a:r>
                  <a:rPr lang="en-US" sz="1800">
                    <a:effectLst/>
                    <a:latin typeface="Times New Roman" panose="02020603050405020304" pitchFamily="18" charset="0"/>
                    <a:ea typeface="Calibri" panose="020F0502020204030204" pitchFamily="34" charset="0"/>
                    <a:cs typeface="Arial" panose="020B0604020202020204" pitchFamily="34" charset="0"/>
                  </a:rPr>
                  <a:t> ta </a:t>
                </a:r>
                <a:r>
                  <a:rPr lang="en-US" sz="1800" err="1">
                    <a:effectLst/>
                    <a:latin typeface="Times New Roman" panose="02020603050405020304" pitchFamily="18" charset="0"/>
                    <a:ea typeface="Calibri" panose="020F0502020204030204" pitchFamily="34" charset="0"/>
                    <a:cs typeface="Arial" panose="020B0604020202020204" pitchFamily="34" charset="0"/>
                  </a:rPr>
                  <a:t>kỳ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vọng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hưởng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lên</a:t>
                </a:r>
                <a:r>
                  <a:rPr lang="en-US" sz="1800">
                    <a:effectLst/>
                    <a:latin typeface="Times New Roman" panose="02020603050405020304" pitchFamily="18" charset="0"/>
                    <a:ea typeface="Calibri" panose="020F0502020204030204" pitchFamily="34" charset="0"/>
                    <a:cs typeface="Arial" panose="020B0604020202020204" pitchFamily="34" charset="0"/>
                  </a:rPr>
                  <a:t>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hưởng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hơn</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158750" indent="0">
                  <a:buNone/>
                </a:pPr>
                <a:endParaRPr lang="en-US"/>
              </a:p>
            </p:txBody>
          </p:sp>
        </mc:Choice>
        <mc:Fallback xmlns="">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err="1"/>
                  <a:t>Các</a:t>
                </a:r>
                <a:r>
                  <a:rPr lang="en-US" sz="1800"/>
                  <a:t> </a:t>
                </a:r>
                <a:r>
                  <a:rPr lang="en-US" sz="1800" err="1"/>
                  <a:t>phương</a:t>
                </a:r>
                <a:r>
                  <a:rPr lang="en-US" sz="1800"/>
                  <a:t> </a:t>
                </a:r>
                <a:r>
                  <a:rPr lang="en-US" sz="1800" err="1"/>
                  <a:t>pháp</a:t>
                </a:r>
                <a:r>
                  <a:rPr lang="en-US" sz="1800"/>
                  <a:t> </a:t>
                </a:r>
                <a:r>
                  <a:rPr lang="en-US" sz="1800" err="1"/>
                  <a:t>tìm</a:t>
                </a:r>
                <a:r>
                  <a:rPr lang="en-US" sz="1800"/>
                  <a:t> vector </a:t>
                </a:r>
                <a:r>
                  <a:rPr lang="en-US" sz="1800" err="1"/>
                  <a:t>nhãn</a:t>
                </a:r>
                <a:r>
                  <a:rPr lang="en-US" sz="1800"/>
                  <a:t> </a:t>
                </a:r>
                <a:r>
                  <a:rPr lang="en-US" sz="1800" err="1"/>
                  <a:t>được</a:t>
                </a:r>
                <a:r>
                  <a:rPr lang="en-US" sz="1800"/>
                  <a:t> </a:t>
                </a:r>
                <a:r>
                  <a:rPr lang="en-US" sz="1800" err="1"/>
                  <a:t>đề</a:t>
                </a:r>
                <a:r>
                  <a:rPr lang="en-US" sz="1800"/>
                  <a:t> </a:t>
                </a:r>
                <a:r>
                  <a:rPr lang="en-US" sz="1800" err="1"/>
                  <a:t>xuất</a:t>
                </a:r>
                <a:r>
                  <a:rPr lang="en-US" sz="1800"/>
                  <a:t>: </a:t>
                </a:r>
                <a:r>
                  <a:rPr lang="en-US" sz="1800" err="1"/>
                  <a:t>Có</a:t>
                </a:r>
                <a:r>
                  <a:rPr lang="en-US" sz="1800" baseline="0"/>
                  <a:t> 2 </a:t>
                </a:r>
                <a:r>
                  <a:rPr lang="en-US" sz="1800" baseline="0" err="1"/>
                  <a:t>phương</a:t>
                </a:r>
                <a:r>
                  <a:rPr lang="en-US" sz="1800" baseline="0"/>
                  <a:t> </a:t>
                </a:r>
                <a:r>
                  <a:rPr lang="en-US" sz="1800" baseline="0" err="1"/>
                  <a:t>pháp</a:t>
                </a:r>
                <a:r>
                  <a:rPr lang="en-US" sz="1800" baseline="0"/>
                  <a:t> </a:t>
                </a:r>
                <a:r>
                  <a:rPr lang="en-US" sz="1800" baseline="0" err="1"/>
                  <a:t>đề</a:t>
                </a:r>
                <a:r>
                  <a:rPr lang="en-US" sz="1800" baseline="0"/>
                  <a:t> </a:t>
                </a:r>
                <a:r>
                  <a:rPr lang="en-US" sz="1800" baseline="0" err="1"/>
                  <a:t>xuất</a:t>
                </a:r>
                <a:r>
                  <a:rPr lang="en-US" sz="1800" baseline="0"/>
                  <a:t> </a:t>
                </a:r>
                <a:r>
                  <a:rPr lang="en-US" sz="1800" baseline="0" err="1"/>
                  <a:t>là</a:t>
                </a:r>
                <a:r>
                  <a:rPr lang="en-US" sz="1800" baseline="0"/>
                  <a:t> </a:t>
                </a:r>
                <a:r>
                  <a:rPr lang="en-US" sz="1800" baseline="0" err="1"/>
                  <a:t>hồi</a:t>
                </a:r>
                <a:r>
                  <a:rPr lang="en-US" sz="1800" baseline="0"/>
                  <a:t> </a:t>
                </a:r>
                <a:r>
                  <a:rPr lang="en-US" sz="1800" baseline="0" err="1"/>
                  <a:t>quy</a:t>
                </a:r>
                <a:r>
                  <a:rPr lang="en-US" sz="1800" baseline="0"/>
                  <a:t> </a:t>
                </a:r>
                <a:r>
                  <a:rPr lang="en-US" sz="1800" baseline="0" err="1"/>
                  <a:t>và</a:t>
                </a:r>
                <a:r>
                  <a:rPr lang="en-US" sz="1800" baseline="0"/>
                  <a:t> </a:t>
                </a:r>
                <a:r>
                  <a:rPr lang="en-US" sz="1800" baseline="0" err="1"/>
                  <a:t>phân</a:t>
                </a:r>
                <a:r>
                  <a:rPr lang="en-US" sz="1800" baseline="0"/>
                  <a:t> </a:t>
                </a:r>
                <a:r>
                  <a:rPr lang="en-US" sz="1800" baseline="0" err="1"/>
                  <a:t>rã</a:t>
                </a:r>
                <a:r>
                  <a:rPr lang="en-US" sz="1800" baseline="0"/>
                  <a:t> ma </a:t>
                </a:r>
                <a:r>
                  <a:rPr lang="en-US" sz="1800" baseline="0" err="1"/>
                  <a:t>trận</a:t>
                </a:r>
                <a:r>
                  <a:rPr lang="en-US" sz="1800" baseline="0"/>
                  <a:t>.</a:t>
                </a:r>
                <a:endParaRPr lang="en-US" sz="1800" i="1">
                  <a:effectLst/>
                  <a:latin typeface="Cambria Math" panose="020405030504060302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i="0">
                    <a:effectLst/>
                    <a:latin typeface="Cambria Math" panose="02040503050406030204" pitchFamily="18" charset="0"/>
                  </a:rPr>
                  <a:t>〖</a:t>
                </a:r>
                <a:r>
                  <a:rPr lang="en-US" sz="1800" b="1" i="0">
                    <a:effectLst/>
                    <a:latin typeface="Cambria Math" panose="02040503050406030204" pitchFamily="18" charset="0"/>
                  </a:rPr>
                  <a:t>Ở đâ𝒚 </a:t>
                </a:r>
                <a:r>
                  <a:rPr lang="en-US" sz="2400" b="1" i="0">
                    <a:effectLst/>
                    <a:latin typeface="Cambria Math" panose="02040503050406030204" pitchFamily="18" charset="0"/>
                    <a:ea typeface="Calibri" panose="020F0502020204030204" pitchFamily="34" charset="0"/>
                    <a:cs typeface="Arial" panose="020B0604020202020204" pitchFamily="34" charset="0"/>
                  </a:rPr>
                  <a:t>𝑿</a:t>
                </a:r>
                <a:r>
                  <a:rPr lang="en-US" sz="1800" b="1" i="0">
                    <a:effectLst/>
                    <a:latin typeface="Cambria Math" panose="02040503050406030204" pitchFamily="18" charset="0"/>
                    <a:ea typeface="Calibri" panose="020F0502020204030204" pitchFamily="34" charset="0"/>
                    <a:cs typeface="Arial" panose="020B0604020202020204" pitchFamily="34" charset="0"/>
                  </a:rPr>
                  <a:t>〗_(</a:t>
                </a:r>
                <a:r>
                  <a:rPr lang="en-US" sz="2400" b="0" i="0">
                    <a:effectLst/>
                    <a:latin typeface="Cambria Math" panose="02040503050406030204" pitchFamily="18" charset="0"/>
                    <a:ea typeface="Calibri" panose="020F0502020204030204" pitchFamily="34" charset="0"/>
                    <a:cs typeface="Arial" panose="020B0604020202020204" pitchFamily="34" charset="0"/>
                  </a:rPr>
                  <a:t>𝑀</a:t>
                </a:r>
                <a:r>
                  <a:rPr lang="en-US" sz="2400" i="0">
                    <a:effectLst/>
                    <a:latin typeface="Cambria Math" panose="02040503050406030204" pitchFamily="18" charset="0"/>
                    <a:ea typeface="Calibri" panose="020F0502020204030204" pitchFamily="34" charset="0"/>
                    <a:cs typeface="Arial" panose="020B0604020202020204" pitchFamily="34" charset="0"/>
                  </a:rPr>
                  <a:t>,</a:t>
                </a:r>
                <a:r>
                  <a:rPr lang="en-US" sz="2400" b="0" i="0">
                    <a:effectLst/>
                    <a:latin typeface="Cambria Math" panose="02040503050406030204" pitchFamily="18" charset="0"/>
                    <a:ea typeface="Calibri" panose="020F0502020204030204" pitchFamily="34" charset="0"/>
                    <a:cs typeface="Arial" panose="020B0604020202020204" pitchFamily="34" charset="0"/>
                  </a:rPr>
                  <a:t>𝑑</a:t>
                </a:r>
                <a:r>
                  <a:rPr lang="en-US" sz="1800" b="0" i="0">
                    <a:effectLst/>
                    <a:latin typeface="Cambria Math" panose="02040503050406030204" pitchFamily="18" charset="0"/>
                    <a:ea typeface="Calibri" panose="020F0502020204030204" pitchFamily="34" charset="0"/>
                    <a:cs typeface="Arial" panose="020B0604020202020204" pitchFamily="34" charset="0"/>
                  </a:rPr>
                  <a:t>)</a:t>
                </a:r>
                <a:r>
                  <a:rPr lang="en-US" sz="1800"/>
                  <a:t>: ma </a:t>
                </a:r>
                <a:r>
                  <a:rPr lang="en-US" sz="1800" err="1"/>
                  <a:t>trận</a:t>
                </a:r>
                <a:r>
                  <a:rPr lang="en-US" sz="1800"/>
                  <a:t> </a:t>
                </a:r>
                <a:r>
                  <a:rPr lang="en-US" sz="1800" err="1"/>
                  <a:t>chứa</a:t>
                </a:r>
                <a:r>
                  <a:rPr lang="en-US" sz="1800"/>
                  <a:t> vector </a:t>
                </a:r>
                <a:r>
                  <a:rPr lang="en-US" sz="1800" err="1"/>
                  <a:t>phong</a:t>
                </a:r>
                <a:r>
                  <a:rPr lang="en-US" sz="1800"/>
                  <a:t> </a:t>
                </a:r>
                <a:r>
                  <a:rPr lang="en-US" sz="1800" err="1"/>
                  <a:t>cách</a:t>
                </a:r>
                <a:endParaRPr lang="en-US" sz="1800">
                  <a:effectLst/>
                  <a:latin typeface="Calibri" panose="020F0502020204030204" pitchFamily="34" charset="0"/>
                  <a:ea typeface="Calibri" panose="020F0502020204030204" pitchFamily="34" charset="0"/>
                  <a:cs typeface="Arial" panose="020B0604020202020204" pitchFamily="34" charset="0"/>
                </a:endParaRPr>
              </a:p>
              <a:p>
                <a:r>
                  <a:rPr lang="en-US" sz="1800" err="1">
                    <a:effectLst/>
                    <a:latin typeface="Calibri" panose="020F0502020204030204" pitchFamily="34" charset="0"/>
                    <a:ea typeface="Calibri" panose="020F0502020204030204" pitchFamily="34" charset="0"/>
                    <a:cs typeface="Arial" panose="020B0604020202020204" pitchFamily="34" charset="0"/>
                  </a:rPr>
                  <a:t>Đối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hồi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quy</a:t>
                </a:r>
                <a:r>
                  <a:rPr lang="en-US" sz="1800">
                    <a:effectLst/>
                    <a:latin typeface="Calibri" panose="020F0502020204030204" pitchFamily="34" charset="0"/>
                    <a:ea typeface="Calibri" panose="020F0502020204030204" pitchFamily="34" charset="0"/>
                    <a:cs typeface="Arial" panose="020B0604020202020204" pitchFamily="34" charset="0"/>
                  </a:rPr>
                  <a:t>, ta </a:t>
                </a:r>
                <a:r>
                  <a:rPr lang="en-US" sz="1800" err="1">
                    <a:effectLst/>
                    <a:latin typeface="Calibri" panose="020F0502020204030204" pitchFamily="34" charset="0"/>
                    <a:ea typeface="Calibri" panose="020F0502020204030204" pitchFamily="34" charset="0"/>
                    <a:cs typeface="Arial" panose="020B0604020202020204" pitchFamily="34" charset="0"/>
                  </a:rPr>
                  <a:t>xây</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dựng</a:t>
                </a:r>
                <a:r>
                  <a:rPr lang="en-US" sz="1800">
                    <a:effectLst/>
                    <a:latin typeface="Calibri" panose="020F0502020204030204" pitchFamily="34" charset="0"/>
                    <a:ea typeface="Calibri" panose="020F0502020204030204" pitchFamily="34" charset="0"/>
                    <a:cs typeface="Arial" panose="020B0604020202020204" pitchFamily="34" charset="0"/>
                  </a:rPr>
                  <a:t> vector </a:t>
                </a:r>
                <a:r>
                  <a:rPr lang="en-US" sz="1800" err="1">
                    <a:effectLst/>
                    <a:latin typeface="Calibri" panose="020F0502020204030204" pitchFamily="34" charset="0"/>
                    <a:ea typeface="Calibri" panose="020F0502020204030204" pitchFamily="34" charset="0"/>
                    <a:cs typeface="Arial" panose="020B0604020202020204" pitchFamily="34" charset="0"/>
                  </a:rPr>
                  <a:t>dòng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mục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tiêu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bằng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lấy</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từng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nhãn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bộ</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nhãn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rồi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đếm</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xem</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thử</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xuất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hiện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trong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những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nào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nếu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thì</a:t>
                </a:r>
                <a:r>
                  <a:rPr lang="en-US" sz="1800">
                    <a:effectLst/>
                    <a:latin typeface="Calibri" panose="020F0502020204030204" pitchFamily="34" charset="0"/>
                    <a:ea typeface="Calibri" panose="020F0502020204030204" pitchFamily="34" charset="0"/>
                    <a:cs typeface="Arial" panose="020B0604020202020204" pitchFamily="34" charset="0"/>
                  </a:rPr>
                  <a:t> ở </a:t>
                </a:r>
                <a:r>
                  <a:rPr lang="en-US" sz="1800" err="1">
                    <a:effectLst/>
                    <a:latin typeface="Calibri" panose="020F0502020204030204" pitchFamily="34" charset="0"/>
                    <a:ea typeface="Calibri" panose="020F0502020204030204" pitchFamily="34" charset="0"/>
                    <a:cs typeface="Arial" panose="020B0604020202020204" pitchFamily="34" charset="0"/>
                  </a:rPr>
                  <a:t>vị</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trí</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gán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giá</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trị</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bằng</a:t>
                </a:r>
                <a:r>
                  <a:rPr lang="en-US" sz="1800">
                    <a:effectLst/>
                    <a:latin typeface="Calibri" panose="020F0502020204030204" pitchFamily="34" charset="0"/>
                    <a:ea typeface="Calibri" panose="020F0502020204030204" pitchFamily="34" charset="0"/>
                    <a:cs typeface="Arial" panose="020B0604020202020204" pitchFamily="34" charset="0"/>
                  </a:rPr>
                  <a:t> 1, </a:t>
                </a:r>
                <a:r>
                  <a:rPr lang="en-US" sz="1800" err="1">
                    <a:effectLst/>
                    <a:latin typeface="Calibri" panose="020F0502020204030204" pitchFamily="34" charset="0"/>
                    <a:ea typeface="Calibri" panose="020F0502020204030204" pitchFamily="34" charset="0"/>
                    <a:cs typeface="Arial" panose="020B0604020202020204" pitchFamily="34" charset="0"/>
                  </a:rPr>
                  <a:t>các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vị</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trí</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còn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lại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gán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bằng</a:t>
                </a:r>
                <a:r>
                  <a:rPr lang="en-US" sz="1800">
                    <a:effectLst/>
                    <a:latin typeface="Calibri" panose="020F0502020204030204" pitchFamily="34" charset="0"/>
                    <a:ea typeface="Calibri" panose="020F0502020204030204" pitchFamily="34" charset="0"/>
                    <a:cs typeface="Arial" panose="020B0604020202020204" pitchFamily="34" charset="0"/>
                  </a:rPr>
                  <a:t> 0. </a:t>
                </a:r>
                <a:r>
                  <a:rPr lang="en-US" sz="1800" err="1">
                    <a:effectLst/>
                    <a:latin typeface="Calibri" panose="020F0502020204030204" pitchFamily="34" charset="0"/>
                    <a:ea typeface="Calibri" panose="020F0502020204030204" pitchFamily="34" charset="0"/>
                    <a:cs typeface="Arial" panose="020B0604020202020204" pitchFamily="34" charset="0"/>
                  </a:rPr>
                  <a:t>Tức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vector </a:t>
                </a:r>
                <a:r>
                  <a:rPr lang="en-US" sz="1800" err="1">
                    <a:effectLst/>
                    <a:latin typeface="Calibri" panose="020F0502020204030204" pitchFamily="34" charset="0"/>
                    <a:ea typeface="Calibri" panose="020F0502020204030204" pitchFamily="34" charset="0"/>
                    <a:cs typeface="Arial" panose="020B0604020202020204" pitchFamily="34" charset="0"/>
                  </a:rPr>
                  <a:t>dòng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sẽ</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kích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thước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bằng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số</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sinh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ra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đặt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b="1" i="0">
                    <a:effectLst/>
                    <a:latin typeface="Cambria Math" panose="02040503050406030204" pitchFamily="18" charset="0"/>
                    <a:ea typeface="Calibri" panose="020F0502020204030204" pitchFamily="34" charset="0"/>
                    <a:cs typeface="Arial" panose="020B0604020202020204" pitchFamily="34" charset="0"/>
                  </a:rPr>
                  <a:t>𝑴</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giá</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trị</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phần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tử</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0 </a:t>
                </a:r>
                <a:r>
                  <a:rPr lang="en-US" sz="1800" err="1">
                    <a:effectLst/>
                    <a:latin typeface="Calibri" panose="020F0502020204030204" pitchFamily="34" charset="0"/>
                    <a:ea typeface="Calibri" panose="020F0502020204030204" pitchFamily="34" charset="0"/>
                    <a:cs typeface="Arial" panose="020B0604020202020204" pitchFamily="34" charset="0"/>
                  </a:rPr>
                  <a:t>hoặc</a:t>
                </a:r>
                <a:r>
                  <a:rPr lang="en-US" sz="1800">
                    <a:effectLst/>
                    <a:latin typeface="Calibri" panose="020F0502020204030204" pitchFamily="34" charset="0"/>
                    <a:ea typeface="Calibri" panose="020F0502020204030204" pitchFamily="34" charset="0"/>
                    <a:cs typeface="Arial" panose="020B0604020202020204" pitchFamily="34" charset="0"/>
                  </a:rPr>
                  <a:t> 1. </a:t>
                </a:r>
              </a:p>
              <a:p>
                <a:pPr marL="0" marR="0" indent="228600" algn="just">
                  <a:lnSpc>
                    <a:spcPct val="150000"/>
                  </a:lnSpc>
                  <a:spcBef>
                    <a:spcPts val="0"/>
                  </a:spcBef>
                  <a:spcAft>
                    <a:spcPts val="400"/>
                  </a:spcAft>
                </a:pPr>
                <a:r>
                  <a:rPr lang="en-US" sz="1800" i="0">
                    <a:effectLst/>
                    <a:latin typeface="Cambria Math" panose="02040503050406030204" pitchFamily="18" charset="0"/>
                    <a:ea typeface="Calibri" panose="020F0502020204030204" pitchFamily="34" charset="0"/>
                    <a:cs typeface="Arial" panose="020B0604020202020204" pitchFamily="34" charset="0"/>
                  </a:rPr>
                  <a:t>𝑁</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là</a:t>
                </a:r>
                <a:r>
                  <a:rPr lang="en-US" sz="1800">
                    <a:effectLst/>
                    <a:latin typeface="Times New Roman" panose="02020603050405020304" pitchFamily="18" charset="0"/>
                    <a:ea typeface="Yu Mincho" panose="02020400000000000000" pitchFamily="18" charset="-128"/>
                    <a:cs typeface="Arial" panose="020B0604020202020204" pitchFamily="34" charset="0"/>
                  </a:rPr>
                  <a:t> vector </a:t>
                </a:r>
                <a:r>
                  <a:rPr lang="en-US" sz="1800" err="1">
                    <a:effectLst/>
                    <a:latin typeface="Times New Roman" panose="02020603050405020304" pitchFamily="18" charset="0"/>
                    <a:ea typeface="Yu Mincho" panose="02020400000000000000" pitchFamily="18" charset="-128"/>
                    <a:cs typeface="Arial" panose="020B0604020202020204" pitchFamily="34" charset="0"/>
                  </a:rPr>
                  <a:t>mục</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tiêu</a:t>
                </a:r>
                <a:r>
                  <a:rPr lang="en-US" sz="1800" baseline="0">
                    <a:effectLst/>
                    <a:latin typeface="Times New Roman" panose="02020603050405020304" pitchFamily="18" charset="0"/>
                    <a:ea typeface="Yu Mincho" panose="02020400000000000000" pitchFamily="18" charset="-128"/>
                    <a:cs typeface="Arial" panose="020B0604020202020204" pitchFamily="34" charset="0"/>
                  </a:rPr>
                  <a:t>.</a:t>
                </a:r>
              </a:p>
              <a:p>
                <a:pPr marL="0" marR="0" indent="228600" algn="just">
                  <a:lnSpc>
                    <a:spcPct val="150000"/>
                  </a:lnSpc>
                  <a:spcBef>
                    <a:spcPts val="0"/>
                  </a:spcBef>
                  <a:spcAft>
                    <a:spcPts val="400"/>
                  </a:spcAft>
                </a:pPr>
                <a:r>
                  <a:rPr lang="en-US" sz="1800">
                    <a:effectLst/>
                    <a:latin typeface="Times New Roman" panose="02020603050405020304" pitchFamily="18" charset="0"/>
                    <a:ea typeface="Yu Mincho" panose="02020400000000000000" pitchFamily="18" charset="-128"/>
                    <a:cs typeface="Arial" panose="020B0604020202020204" pitchFamily="34" charset="0"/>
                  </a:rPr>
                  <a:t>Vector </a:t>
                </a:r>
                <a:r>
                  <a:rPr lang="en-US" sz="1800" i="0">
                    <a:effectLst/>
                    <a:latin typeface="Cambria Math" panose="02040503050406030204" pitchFamily="18" charset="0"/>
                    <a:ea typeface="Calibri" panose="020F0502020204030204" pitchFamily="34" charset="0"/>
                    <a:cs typeface="Arial" panose="020B0604020202020204" pitchFamily="34" charset="0"/>
                  </a:rPr>
                  <a:t>𝐴</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chính</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là</a:t>
                </a:r>
                <a:r>
                  <a:rPr lang="en-US" sz="1800">
                    <a:effectLst/>
                    <a:latin typeface="Times New Roman" panose="02020603050405020304" pitchFamily="18" charset="0"/>
                    <a:ea typeface="Yu Mincho" panose="02020400000000000000" pitchFamily="18" charset="-128"/>
                    <a:cs typeface="Arial" panose="020B0604020202020204" pitchFamily="34" charset="0"/>
                  </a:rPr>
                  <a:t> vector </a:t>
                </a:r>
                <a:r>
                  <a:rPr lang="en-US" sz="1800" err="1">
                    <a:effectLst/>
                    <a:latin typeface="Times New Roman" panose="02020603050405020304" pitchFamily="18" charset="0"/>
                    <a:ea typeface="Yu Mincho" panose="02020400000000000000" pitchFamily="18" charset="-128"/>
                    <a:cs typeface="Arial" panose="020B0604020202020204" pitchFamily="34" charset="0"/>
                  </a:rPr>
                  <a:t>tượng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trưng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cho</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nhãn</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được</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hồi</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quy</a:t>
                </a:r>
                <a:r>
                  <a:rPr lang="en-US" sz="1800">
                    <a:effectLst/>
                    <a:latin typeface="Times New Roman" panose="02020603050405020304" pitchFamily="18" charset="0"/>
                    <a:ea typeface="Yu Mincho" panose="02020400000000000000" pitchFamily="18" charset="-128"/>
                    <a:cs typeface="Arial" panose="020B0604020202020204" pitchFamily="34" charset="0"/>
                  </a:rPr>
                  <a:t>. </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r>
                  <a:rPr lang="en-US" sz="1800" err="1">
                    <a:effectLst/>
                    <a:latin typeface="Calibri" panose="020F0502020204030204" pitchFamily="34" charset="0"/>
                    <a:ea typeface="Yu Mincho" panose="02020400000000000000" pitchFamily="18" charset="-128"/>
                    <a:cs typeface="Arial" panose="020B0604020202020204" pitchFamily="34" charset="0"/>
                  </a:rPr>
                  <a:t>Tiến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hành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hồi</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quy</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lần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lượt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như</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vậy</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tất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cả</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nhãn</a:t>
                </a:r>
                <a:r>
                  <a:rPr lang="en-US" sz="1800">
                    <a:effectLst/>
                    <a:latin typeface="Calibri" panose="020F0502020204030204" pitchFamily="34" charset="0"/>
                    <a:ea typeface="Yu Mincho" panose="02020400000000000000" pitchFamily="18" charset="-128"/>
                    <a:cs typeface="Arial" panose="020B0604020202020204" pitchFamily="34" charset="0"/>
                  </a:rPr>
                  <a:t> ta </a:t>
                </a:r>
                <a:r>
                  <a:rPr lang="en-US" sz="1800" err="1">
                    <a:effectLst/>
                    <a:latin typeface="Calibri" panose="020F0502020204030204" pitchFamily="34" charset="0"/>
                    <a:ea typeface="Yu Mincho" panose="02020400000000000000" pitchFamily="18" charset="-128"/>
                    <a:cs typeface="Arial" panose="020B0604020202020204" pitchFamily="34" charset="0"/>
                  </a:rPr>
                  <a:t>sẽ</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hoàn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thành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quá</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trình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hồi</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quy</a:t>
                </a:r>
                <a:r>
                  <a:rPr lang="en-US" sz="1800">
                    <a:effectLst/>
                    <a:latin typeface="Calibri" panose="020F0502020204030204" pitchFamily="34" charset="0"/>
                    <a:ea typeface="Yu Mincho" panose="02020400000000000000" pitchFamily="18" charset="-128"/>
                    <a:cs typeface="Arial" panose="020B0604020202020204" pitchFamily="34" charset="0"/>
                  </a:rPr>
                  <a:t>.</a:t>
                </a:r>
              </a:p>
              <a:p>
                <a:endParaRPr lang="en-US" sz="1800">
                  <a:effectLst/>
                  <a:latin typeface="Calibri" panose="020F0502020204030204" pitchFamily="34" charset="0"/>
                  <a:ea typeface="Yu Mincho" panose="02020400000000000000" pitchFamily="18" charset="-128"/>
                  <a:cs typeface="Arial" panose="020B0604020202020204" pitchFamily="34" charset="0"/>
                </a:endParaRPr>
              </a:p>
              <a:p>
                <a:r>
                  <a:rPr lang="en-US" sz="1800" err="1">
                    <a:effectLst/>
                    <a:latin typeface="Calibri" panose="020F0502020204030204" pitchFamily="34" charset="0"/>
                    <a:ea typeface="Yu Mincho" panose="02020400000000000000" pitchFamily="18" charset="-128"/>
                    <a:cs typeface="Arial" panose="020B0604020202020204" pitchFamily="34" charset="0"/>
                  </a:rPr>
                  <a:t>Đối</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với</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quá</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trình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phân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rã</a:t>
                </a:r>
                <a:r>
                  <a:rPr lang="en-US" sz="1800">
                    <a:effectLst/>
                    <a:latin typeface="Calibri" panose="020F0502020204030204" pitchFamily="34" charset="0"/>
                    <a:ea typeface="Yu Mincho" panose="02020400000000000000" pitchFamily="18" charset="-128"/>
                    <a:cs typeface="Arial" panose="020B0604020202020204" pitchFamily="34" charset="0"/>
                  </a:rPr>
                  <a:t> ma </a:t>
                </a:r>
                <a:r>
                  <a:rPr lang="en-US" sz="1800" err="1">
                    <a:effectLst/>
                    <a:latin typeface="Calibri" panose="020F0502020204030204" pitchFamily="34" charset="0"/>
                    <a:ea typeface="Yu Mincho" panose="02020400000000000000" pitchFamily="18" charset="-128"/>
                    <a:cs typeface="Arial" panose="020B0604020202020204" pitchFamily="34" charset="0"/>
                  </a:rPr>
                  <a:t>trận</a:t>
                </a:r>
                <a:endParaRPr lang="en-US" sz="1800">
                  <a:effectLst/>
                  <a:latin typeface="Calibri" panose="020F0502020204030204" pitchFamily="34" charset="0"/>
                  <a:ea typeface="Yu Mincho" panose="02020400000000000000" pitchFamily="18" charset="-128"/>
                  <a:cs typeface="Arial" panose="020B0604020202020204" pitchFamily="34" charset="0"/>
                </a:endParaRPr>
              </a:p>
              <a:p>
                <a:r>
                  <a:rPr lang="en-US" sz="1800" err="1">
                    <a:effectLst/>
                    <a:latin typeface="Calibri" panose="020F0502020204030204" pitchFamily="34" charset="0"/>
                    <a:ea typeface="Yu Mincho" panose="02020400000000000000" pitchFamily="18" charset="-128"/>
                    <a:cs typeface="Arial" panose="020B0604020202020204" pitchFamily="34" charset="0"/>
                  </a:rPr>
                  <a:t>Xét</a:t>
                </a:r>
                <a:r>
                  <a:rPr lang="en-US" sz="1800" baseline="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từng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bộ</a:t>
                </a:r>
                <a:r>
                  <a:rPr lang="en-US" sz="1800">
                    <a:effectLst/>
                    <a:latin typeface="Calibri" panose="020F0502020204030204" pitchFamily="34" charset="0"/>
                    <a:ea typeface="Yu Mincho" panose="02020400000000000000" pitchFamily="18" charset="-128"/>
                    <a:cs typeface="Arial" panose="020B0604020202020204" pitchFamily="34" charset="0"/>
                  </a:rPr>
                  <a:t> tag, </a:t>
                </a:r>
                <a:r>
                  <a:rPr lang="en-US" sz="1800" err="1">
                    <a:effectLst/>
                    <a:latin typeface="Calibri" panose="020F0502020204030204" pitchFamily="34" charset="0"/>
                    <a:ea typeface="Yu Mincho" panose="02020400000000000000" pitchFamily="18" charset="-128"/>
                    <a:cs typeface="Arial" panose="020B0604020202020204" pitchFamily="34" charset="0"/>
                  </a:rPr>
                  <a:t>nếu</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trong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bộ</a:t>
                </a:r>
                <a:r>
                  <a:rPr lang="en-US" sz="1800">
                    <a:effectLst/>
                    <a:latin typeface="Calibri" panose="020F0502020204030204" pitchFamily="34" charset="0"/>
                    <a:ea typeface="Yu Mincho" panose="02020400000000000000" pitchFamily="18" charset="-128"/>
                    <a:cs typeface="Arial" panose="020B0604020202020204" pitchFamily="34" charset="0"/>
                  </a:rPr>
                  <a:t> tag </a:t>
                </a:r>
                <a:r>
                  <a:rPr lang="en-US" sz="1800" err="1">
                    <a:effectLst/>
                    <a:latin typeface="Calibri" panose="020F0502020204030204" pitchFamily="34" charset="0"/>
                    <a:ea typeface="Yu Mincho" panose="02020400000000000000" pitchFamily="18" charset="-128"/>
                    <a:cs typeface="Arial" panose="020B0604020202020204" pitchFamily="34" charset="0"/>
                  </a:rPr>
                  <a:t>đó</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có</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nhãn</a:t>
                </a:r>
                <a:r>
                  <a:rPr lang="en-US" sz="1800">
                    <a:effectLst/>
                    <a:latin typeface="Calibri" panose="020F0502020204030204" pitchFamily="34" charset="0"/>
                    <a:ea typeface="Yu Mincho" panose="02020400000000000000" pitchFamily="18" charset="-128"/>
                    <a:cs typeface="Arial" panose="020B0604020202020204" pitchFamily="34" charset="0"/>
                  </a:rPr>
                  <a:t> ta </a:t>
                </a:r>
                <a:r>
                  <a:rPr lang="en-US" sz="1800" err="1">
                    <a:effectLst/>
                    <a:latin typeface="Calibri" panose="020F0502020204030204" pitchFamily="34" charset="0"/>
                    <a:ea typeface="Yu Mincho" panose="02020400000000000000" pitchFamily="18" charset="-128"/>
                    <a:cs typeface="Arial" panose="020B0604020202020204" pitchFamily="34" charset="0"/>
                  </a:rPr>
                  <a:t>đang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xét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thì</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thêm</a:t>
                </a:r>
                <a:r>
                  <a:rPr lang="en-US" sz="1800">
                    <a:effectLst/>
                    <a:latin typeface="Calibri" panose="020F0502020204030204" pitchFamily="34" charset="0"/>
                    <a:ea typeface="Yu Mincho" panose="02020400000000000000" pitchFamily="18" charset="-128"/>
                    <a:cs typeface="Arial" panose="020B0604020202020204" pitchFamily="34" charset="0"/>
                  </a:rPr>
                  <a:t> vector </a:t>
                </a:r>
                <a:r>
                  <a:rPr lang="en-US" sz="1800" err="1">
                    <a:effectLst/>
                    <a:latin typeface="Calibri" panose="020F0502020204030204" pitchFamily="34" charset="0"/>
                    <a:ea typeface="Yu Mincho" panose="02020400000000000000" pitchFamily="18" charset="-128"/>
                    <a:cs typeface="Arial" panose="020B0604020202020204" pitchFamily="34" charset="0"/>
                  </a:rPr>
                  <a:t>phong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của</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bộ</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nhãn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đó</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vào</a:t>
                </a:r>
                <a:r>
                  <a:rPr lang="en-US" sz="1800">
                    <a:effectLst/>
                    <a:latin typeface="Calibri" panose="020F0502020204030204" pitchFamily="34" charset="0"/>
                    <a:ea typeface="Yu Mincho" panose="02020400000000000000" pitchFamily="18" charset="-128"/>
                    <a:cs typeface="Arial" panose="020B0604020202020204" pitchFamily="34" charset="0"/>
                  </a:rPr>
                  <a:t> ma </a:t>
                </a:r>
                <a:r>
                  <a:rPr lang="en-US" sz="1800" err="1">
                    <a:effectLst/>
                    <a:latin typeface="Calibri" panose="020F0502020204030204" pitchFamily="34" charset="0"/>
                    <a:ea typeface="Yu Mincho" panose="02020400000000000000" pitchFamily="18" charset="-128"/>
                    <a:cs typeface="Arial" panose="020B0604020202020204" pitchFamily="34" charset="0"/>
                  </a:rPr>
                  <a:t>trận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của</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nhãn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đang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xét</a:t>
                </a:r>
                <a:r>
                  <a:rPr lang="en-US" sz="1800">
                    <a:effectLst/>
                    <a:latin typeface="Calibri" panose="020F0502020204030204" pitchFamily="34" charset="0"/>
                    <a:ea typeface="Yu Mincho" panose="02020400000000000000" pitchFamily="18" charset="-128"/>
                    <a:cs typeface="Arial" panose="020B0604020202020204" pitchFamily="34" charset="0"/>
                  </a:rPr>
                  <a:t>.</a:t>
                </a:r>
              </a:p>
              <a:p>
                <a:r>
                  <a:rPr lang="en-US" sz="1800" err="1">
                    <a:effectLst/>
                    <a:latin typeface="Calibri" panose="020F0502020204030204" pitchFamily="34" charset="0"/>
                    <a:ea typeface="Yu Mincho" panose="02020400000000000000" pitchFamily="18" charset="-128"/>
                    <a:cs typeface="Arial" panose="020B0604020202020204" pitchFamily="34" charset="0"/>
                  </a:rPr>
                  <a:t>Tìm</a:t>
                </a:r>
                <a:r>
                  <a:rPr lang="en-US" sz="1800">
                    <a:effectLst/>
                    <a:latin typeface="Calibri" panose="020F0502020204030204" pitchFamily="34" charset="0"/>
                    <a:ea typeface="Yu Mincho" panose="02020400000000000000" pitchFamily="18" charset="-128"/>
                    <a:cs typeface="Arial" panose="020B0604020202020204" pitchFamily="34" charset="0"/>
                  </a:rPr>
                  <a:t> vector </a:t>
                </a:r>
                <a:r>
                  <a:rPr lang="en-US" sz="1800" err="1">
                    <a:effectLst/>
                    <a:latin typeface="Calibri" panose="020F0502020204030204" pitchFamily="34" charset="0"/>
                    <a:ea typeface="Yu Mincho" panose="02020400000000000000" pitchFamily="18" charset="-128"/>
                    <a:cs typeface="Arial" panose="020B0604020202020204" pitchFamily="34" charset="0"/>
                  </a:rPr>
                  <a:t>riêng</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của</a:t>
                </a:r>
                <a:r>
                  <a:rPr lang="en-US" sz="1800">
                    <a:effectLst/>
                    <a:latin typeface="Calibri" panose="020F0502020204030204" pitchFamily="34" charset="0"/>
                    <a:ea typeface="Yu Mincho" panose="02020400000000000000" pitchFamily="18" charset="-128"/>
                    <a:cs typeface="Arial" panose="020B0604020202020204" pitchFamily="34" charset="0"/>
                  </a:rPr>
                  <a:t> ma </a:t>
                </a:r>
                <a:r>
                  <a:rPr lang="en-US" sz="1800" err="1">
                    <a:effectLst/>
                    <a:latin typeface="Calibri" panose="020F0502020204030204" pitchFamily="34" charset="0"/>
                    <a:ea typeface="Yu Mincho" panose="02020400000000000000" pitchFamily="18" charset="-128"/>
                    <a:cs typeface="Arial" panose="020B0604020202020204" pitchFamily="34" charset="0"/>
                  </a:rPr>
                  <a:t>trận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này</a:t>
                </a:r>
                <a:endParaRPr lang="en-US" sz="1800">
                  <a:effectLst/>
                  <a:latin typeface="Calibri" panose="020F0502020204030204" pitchFamily="34" charset="0"/>
                  <a:ea typeface="Yu Mincho" panose="02020400000000000000" pitchFamily="18" charset="-128"/>
                  <a:cs typeface="Arial" panose="020B0604020202020204" pitchFamily="34" charset="0"/>
                </a:endParaRPr>
              </a:p>
              <a:p>
                <a:r>
                  <a:rPr lang="en-US" sz="1800" err="1">
                    <a:effectLst/>
                    <a:latin typeface="Calibri" panose="020F0502020204030204" pitchFamily="34" charset="0"/>
                    <a:ea typeface="Yu Mincho" panose="02020400000000000000" pitchFamily="18" charset="-128"/>
                    <a:cs typeface="Arial" panose="020B0604020202020204" pitchFamily="34" charset="0"/>
                  </a:rPr>
                  <a:t>Làm</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lần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lượt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như</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vậy</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cho</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tất</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cả</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các</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nhãn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sẽ</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hoàn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thành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quá</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trình</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phần</a:t>
                </a:r>
                <a:r>
                  <a:rPr lang="en-US" sz="1800">
                    <a:effectLst/>
                    <a:latin typeface="Calibri" panose="020F0502020204030204" pitchFamily="34" charset="0"/>
                    <a:ea typeface="Yu Mincho" panose="02020400000000000000" pitchFamily="18" charset="-128"/>
                    <a:cs typeface="Arial" panose="020B0604020202020204" pitchFamily="34" charset="0"/>
                  </a:rPr>
                  <a:t> </a:t>
                </a:r>
                <a:r>
                  <a:rPr lang="en-US" sz="1800" err="1">
                    <a:effectLst/>
                    <a:latin typeface="Calibri" panose="020F0502020204030204" pitchFamily="34" charset="0"/>
                    <a:ea typeface="Yu Mincho" panose="02020400000000000000" pitchFamily="18" charset="-128"/>
                    <a:cs typeface="Arial" panose="020B0604020202020204" pitchFamily="34" charset="0"/>
                  </a:rPr>
                  <a:t>rã</a:t>
                </a:r>
                <a:r>
                  <a:rPr lang="en-US" sz="1800">
                    <a:effectLst/>
                    <a:latin typeface="Calibri" panose="020F0502020204030204" pitchFamily="34" charset="0"/>
                    <a:ea typeface="Yu Mincho" panose="02020400000000000000" pitchFamily="18" charset="-128"/>
                    <a:cs typeface="Arial" panose="020B0604020202020204" pitchFamily="34" charset="0"/>
                  </a:rPr>
                  <a:t> ma </a:t>
                </a:r>
                <a:r>
                  <a:rPr lang="en-US" sz="1800" err="1">
                    <a:effectLst/>
                    <a:latin typeface="Calibri" panose="020F0502020204030204" pitchFamily="34" charset="0"/>
                    <a:ea typeface="Yu Mincho" panose="02020400000000000000" pitchFamily="18" charset="-128"/>
                    <a:cs typeface="Arial" panose="020B0604020202020204" pitchFamily="34" charset="0"/>
                  </a:rPr>
                  <a:t>trận</a:t>
                </a:r>
                <a:endParaRPr lang="en-US" sz="1800">
                  <a:effectLst/>
                  <a:latin typeface="Calibri" panose="020F0502020204030204" pitchFamily="34" charset="0"/>
                  <a:ea typeface="Yu Mincho" panose="02020400000000000000" pitchFamily="18" charset="-128"/>
                  <a:cs typeface="Arial" panose="020B0604020202020204" pitchFamily="34" charset="0"/>
                </a:endParaRPr>
              </a:p>
              <a:p>
                <a:pPr marL="0" marR="0" indent="228600" algn="just">
                  <a:lnSpc>
                    <a:spcPct val="150000"/>
                  </a:lnSpc>
                  <a:spcBef>
                    <a:spcPts val="0"/>
                  </a:spcBef>
                  <a:spcAft>
                    <a:spcPts val="400"/>
                  </a:spcAft>
                </a:pP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hồi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tìm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thẳng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a:t>
                </a:r>
                <a:r>
                  <a:rPr lang="en-US" sz="1800">
                    <a:effectLst/>
                    <a:latin typeface="Times New Roman" panose="02020603050405020304" pitchFamily="18" charset="0"/>
                    <a:ea typeface="Calibri" panose="020F0502020204030204" pitchFamily="34" charset="0"/>
                    <a:cs typeface="Arial" panose="020B0604020202020204" pitchFamily="34" charset="0"/>
                  </a:rPr>
                  <a:t> qua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sao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khoảng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điểm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đang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xét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thẳng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nhỏ</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mà</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thu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hồi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tượng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dẫn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năng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ý </a:t>
                </a:r>
                <a:r>
                  <a:rPr lang="en-US" sz="1800" err="1">
                    <a:effectLst/>
                    <a:latin typeface="Times New Roman" panose="02020603050405020304" pitchFamily="18" charset="0"/>
                    <a:ea typeface="Calibri" panose="020F0502020204030204" pitchFamily="34" charset="0"/>
                    <a:cs typeface="Arial" panose="020B0604020202020204" pitchFamily="34" charset="0"/>
                  </a:rPr>
                  <a:t>muốn</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0" marR="0" indent="228600" algn="just">
                  <a:lnSpc>
                    <a:spcPct val="150000"/>
                  </a:lnSpc>
                  <a:spcBef>
                    <a:spcPts val="0"/>
                  </a:spcBef>
                  <a:spcAft>
                    <a:spcPts val="400"/>
                  </a:spcAft>
                </a:pP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rã</a:t>
                </a:r>
                <a:r>
                  <a:rPr lang="en-US" sz="1800">
                    <a:effectLst/>
                    <a:latin typeface="Times New Roman" panose="02020603050405020304" pitchFamily="18" charset="0"/>
                    <a:ea typeface="Calibri" panose="020F0502020204030204" pitchFamily="34" charset="0"/>
                    <a:cs typeface="Arial" panose="020B0604020202020204" pitchFamily="34" charset="0"/>
                  </a:rPr>
                  <a:t> ma </a:t>
                </a:r>
                <a:r>
                  <a:rPr lang="en-US" sz="1800" err="1">
                    <a:effectLst/>
                    <a:latin typeface="Times New Roman" panose="02020603050405020304" pitchFamily="18" charset="0"/>
                    <a:ea typeface="Calibri" panose="020F0502020204030204" pitchFamily="34" charset="0"/>
                    <a:cs typeface="Arial" panose="020B0604020202020204" pitchFamily="34" charset="0"/>
                  </a:rPr>
                  <a:t>trận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tìm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riêng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mỗi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định</a:t>
                </a:r>
                <a:r>
                  <a:rPr lang="en-US" sz="1800">
                    <a:effectLst/>
                    <a:latin typeface="Times New Roman" panose="02020603050405020304" pitchFamily="18" charset="0"/>
                    <a:ea typeface="Calibri" panose="020F0502020204030204" pitchFamily="34" charset="0"/>
                    <a:cs typeface="Arial" panose="020B0604020202020204" pitchFamily="34" charset="0"/>
                  </a:rPr>
                  <a:t>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toàn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tiềm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ẩn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đặc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thế</a:t>
                </a:r>
                <a:r>
                  <a:rPr lang="en-US" sz="1800">
                    <a:effectLst/>
                    <a:latin typeface="Times New Roman" panose="02020603050405020304" pitchFamily="18" charset="0"/>
                    <a:ea typeface="Calibri" panose="020F0502020204030204" pitchFamily="34" charset="0"/>
                    <a:cs typeface="Arial" panose="020B0604020202020204" pitchFamily="34" charset="0"/>
                  </a:rPr>
                  <a:t> ta </a:t>
                </a:r>
                <a:r>
                  <a:rPr lang="en-US" sz="1800" err="1">
                    <a:effectLst/>
                    <a:latin typeface="Times New Roman" panose="02020603050405020304" pitchFamily="18" charset="0"/>
                    <a:ea typeface="Calibri" panose="020F0502020204030204" pitchFamily="34" charset="0"/>
                    <a:cs typeface="Arial" panose="020B0604020202020204" pitchFamily="34" charset="0"/>
                  </a:rPr>
                  <a:t>kỳ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vọng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hưởng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lên</a:t>
                </a:r>
                <a:r>
                  <a:rPr lang="en-US" sz="1800">
                    <a:effectLst/>
                    <a:latin typeface="Times New Roman" panose="02020603050405020304" pitchFamily="18" charset="0"/>
                    <a:ea typeface="Calibri" panose="020F0502020204030204" pitchFamily="34" charset="0"/>
                    <a:cs typeface="Arial" panose="020B0604020202020204" pitchFamily="34" charset="0"/>
                  </a:rPr>
                  <a:t>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hưởng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hơn</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158750" indent="0">
                  <a:buNone/>
                </a:pPr>
                <a:endParaRPr lang="en-US"/>
              </a:p>
            </p:txBody>
          </p:sp>
        </mc:Fallback>
      </mc:AlternateContent>
    </p:spTree>
    <p:extLst>
      <p:ext uri="{BB962C8B-B14F-4D97-AF65-F5344CB8AC3E}">
        <p14:creationId xmlns:p14="http://schemas.microsoft.com/office/powerpoint/2010/main" val="1423340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228600" algn="just">
              <a:lnSpc>
                <a:spcPct val="150000"/>
              </a:lnSpc>
              <a:spcBef>
                <a:spcPts val="0"/>
              </a:spcBef>
              <a:spcAft>
                <a:spcPts val="400"/>
              </a:spcAft>
            </a:pPr>
            <a:r>
              <a:rPr lang="en-US" sz="1800"/>
              <a:t>Các kỹ thuật phụ họa bổ sung:</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indent="228600" algn="just">
              <a:lnSpc>
                <a:spcPct val="150000"/>
              </a:lnSpc>
              <a:spcBef>
                <a:spcPts val="0"/>
              </a:spcBef>
              <a:spcAft>
                <a:spcPts val="400"/>
              </a:spcAft>
            </a:pPr>
            <a:r>
              <a:rPr lang="en-US" sz="1800">
                <a:effectLst/>
                <a:latin typeface="Times New Roman" panose="02020603050405020304" pitchFamily="18" charset="0"/>
                <a:ea typeface="Calibri" panose="020F0502020204030204" pitchFamily="34" charset="0"/>
                <a:cs typeface="Arial" panose="020B0604020202020204" pitchFamily="34" charset="0"/>
              </a:rPr>
              <a:t>Một điểm đặc biệt cần lưu ý là một ảnh có thể có nhiều nhãn được gán - các nhãn đi kèm với nhau, chính vì thế mà vector nhãn thu được từ quá trình hồi quy/ phân rã ma trận có thể không chỉ quy định riêng cho một phần ảnh tương ứng với nhãn mà có thể cho cả các phần khác của ảnh,</a:t>
            </a:r>
            <a:r>
              <a:rPr lang="en-US" sz="1800" baseline="0">
                <a:effectLst/>
                <a:latin typeface="Times New Roman" panose="02020603050405020304" pitchFamily="18" charset="0"/>
                <a:ea typeface="Calibri" panose="020F0502020204030204" pitchFamily="34" charset="0"/>
                <a:cs typeface="Arial" panose="020B0604020202020204" pitchFamily="34" charset="0"/>
              </a:rPr>
              <a:t> làm cho việc chỉnh sửa</a:t>
            </a:r>
            <a:r>
              <a:rPr lang="en-US" sz="1800">
                <a:effectLst/>
                <a:latin typeface="Times New Roman" panose="02020603050405020304" pitchFamily="18" charset="0"/>
                <a:ea typeface="Calibri" panose="020F0502020204030204" pitchFamily="34" charset="0"/>
                <a:cs typeface="Arial" panose="020B0604020202020204" pitchFamily="34" charset="0"/>
              </a:rPr>
              <a:t> phần</a:t>
            </a:r>
            <a:r>
              <a:rPr lang="en-US" sz="1800" baseline="0">
                <a:effectLst/>
                <a:latin typeface="Times New Roman" panose="02020603050405020304" pitchFamily="18" charset="0"/>
                <a:ea typeface="Calibri" panose="020F0502020204030204" pitchFamily="34" charset="0"/>
                <a:cs typeface="Arial" panose="020B0604020202020204" pitchFamily="34" charset="0"/>
              </a:rPr>
              <a:t> này </a:t>
            </a:r>
            <a:r>
              <a:rPr lang="en-US" sz="1800">
                <a:effectLst/>
                <a:latin typeface="Times New Roman" panose="02020603050405020304" pitchFamily="18" charset="0"/>
                <a:ea typeface="Calibri" panose="020F0502020204030204" pitchFamily="34" charset="0"/>
                <a:cs typeface="Arial" panose="020B0604020202020204" pitchFamily="34" charset="0"/>
              </a:rPr>
              <a:t>có thể kéo theo những phần khác mà người chỉnh sửa không mong muốn.</a:t>
            </a:r>
          </a:p>
          <a:p>
            <a:pPr marL="0" marR="0" indent="228600" algn="just">
              <a:lnSpc>
                <a:spcPct val="150000"/>
              </a:lnSpc>
              <a:spcBef>
                <a:spcPts val="0"/>
              </a:spcBef>
              <a:spcAft>
                <a:spcPts val="400"/>
              </a:spcAft>
            </a:pPr>
            <a:r>
              <a:rPr lang="en-US" sz="1800" err="1">
                <a:effectLst/>
                <a:latin typeface="Times New Roman" panose="02020603050405020304" pitchFamily="18" charset="0"/>
                <a:ea typeface="Calibri" panose="020F0502020204030204" pitchFamily="34" charset="0"/>
                <a:cs typeface="Arial" panose="020B0604020202020204" pitchFamily="34" charset="0"/>
              </a:rPr>
              <a:t>Nhằm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khắc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phục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nhóm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đề</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xuất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cặp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nghịch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cặp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tóc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dài</a:t>
            </a:r>
            <a:r>
              <a:rPr lang="en-US" sz="1800">
                <a:effectLst/>
                <a:latin typeface="Times New Roman" panose="02020603050405020304" pitchFamily="18" charset="0"/>
                <a:ea typeface="Calibri" panose="020F0502020204030204" pitchFamily="34" charset="0"/>
                <a:cs typeface="Arial" panose="020B0604020202020204" pitchFamily="34" charset="0"/>
              </a:rPr>
              <a:t> – </a:t>
            </a:r>
            <a:r>
              <a:rPr lang="en-US" sz="1800" err="1">
                <a:effectLst/>
                <a:latin typeface="Times New Roman" panose="02020603050405020304" pitchFamily="18" charset="0"/>
                <a:ea typeface="Calibri" panose="020F0502020204030204" pitchFamily="34" charset="0"/>
                <a:cs typeface="Arial" panose="020B0604020202020204" pitchFamily="34" charset="0"/>
              </a:rPr>
              <a:t>tóc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ngắn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miệng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mở</a:t>
            </a:r>
            <a:r>
              <a:rPr lang="en-US" sz="1800">
                <a:effectLst/>
                <a:latin typeface="Times New Roman" panose="02020603050405020304" pitchFamily="18" charset="0"/>
                <a:ea typeface="Calibri" panose="020F0502020204030204" pitchFamily="34" charset="0"/>
                <a:cs typeface="Arial" panose="020B0604020202020204" pitchFamily="34" charset="0"/>
              </a:rPr>
              <a:t> - </a:t>
            </a:r>
            <a:r>
              <a:rPr lang="en-US" sz="1800" err="1">
                <a:effectLst/>
                <a:latin typeface="Times New Roman" panose="02020603050405020304" pitchFamily="18" charset="0"/>
                <a:ea typeface="Calibri" panose="020F0502020204030204" pitchFamily="34" charset="0"/>
                <a:cs typeface="Arial" panose="020B0604020202020204" pitchFamily="34" charset="0"/>
              </a:rPr>
              <a:t>miệng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khép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mở</a:t>
            </a:r>
            <a:r>
              <a:rPr lang="en-US" sz="1800">
                <a:effectLst/>
                <a:latin typeface="Times New Roman" panose="02020603050405020304" pitchFamily="18" charset="0"/>
                <a:ea typeface="Calibri" panose="020F0502020204030204" pitchFamily="34" charset="0"/>
                <a:cs typeface="Arial" panose="020B0604020202020204" pitchFamily="34" charset="0"/>
              </a:rPr>
              <a:t> - </a:t>
            </a:r>
            <a:r>
              <a:rPr lang="en-US" sz="1800" err="1">
                <a:effectLst/>
                <a:latin typeface="Times New Roman" panose="02020603050405020304" pitchFamily="18" charset="0"/>
                <a:ea typeface="Calibri" panose="020F0502020204030204" pitchFamily="34" charset="0"/>
                <a:cs typeface="Arial" panose="020B0604020202020204" pitchFamily="34" charset="0"/>
              </a:rPr>
              <a:t>mắt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Hoặc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chúng</a:t>
            </a:r>
            <a:r>
              <a:rPr lang="en-US" sz="1800">
                <a:effectLst/>
                <a:latin typeface="Times New Roman" panose="02020603050405020304" pitchFamily="18" charset="0"/>
                <a:ea typeface="Calibri" panose="020F0502020204030204" pitchFamily="34" charset="0"/>
                <a:cs typeface="Arial" panose="020B0604020202020204" pitchFamily="34" charset="0"/>
              </a:rPr>
              <a:t> ta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màu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tóc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màu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màu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tóc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đen</a:t>
            </a:r>
            <a:r>
              <a:rPr lang="en-US" sz="1800">
                <a:effectLst/>
                <a:latin typeface="Times New Roman" panose="02020603050405020304" pitchFamily="18" charset="0"/>
                <a:ea typeface="Calibri" panose="020F0502020204030204" pitchFamily="34" charset="0"/>
                <a:cs typeface="Arial" panose="020B0604020202020204" pitchFamily="34" charset="0"/>
              </a:rPr>
              <a:t> – </a:t>
            </a:r>
            <a:r>
              <a:rPr lang="en-US" sz="1800" err="1">
                <a:effectLst/>
                <a:latin typeface="Times New Roman" panose="02020603050405020304" pitchFamily="18" charset="0"/>
                <a:ea typeface="Calibri" panose="020F0502020204030204" pitchFamily="34" charset="0"/>
                <a:cs typeface="Arial" panose="020B0604020202020204" pitchFamily="34" charset="0"/>
              </a:rPr>
              <a:t>tóc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đỏ</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xanh</a:t>
            </a:r>
            <a:r>
              <a:rPr lang="en-US" sz="1800">
                <a:effectLst/>
                <a:latin typeface="Times New Roman" panose="02020603050405020304" pitchFamily="18" charset="0"/>
                <a:ea typeface="Calibri" panose="020F0502020204030204" pitchFamily="34" charset="0"/>
                <a:cs typeface="Arial" panose="020B0604020202020204" pitchFamily="34" charset="0"/>
              </a:rPr>
              <a:t> – </a:t>
            </a:r>
            <a:r>
              <a:rPr lang="en-US" sz="1800" err="1">
                <a:effectLst/>
                <a:latin typeface="Times New Roman" panose="02020603050405020304" pitchFamily="18" charset="0"/>
                <a:ea typeface="Calibri" panose="020F0502020204030204" pitchFamily="34" charset="0"/>
                <a:cs typeface="Arial" panose="020B0604020202020204" pitchFamily="34" charset="0"/>
              </a:rPr>
              <a:t>mắt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vàng</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0" marR="0" indent="228600" algn="just">
              <a:lnSpc>
                <a:spcPct val="150000"/>
              </a:lnSpc>
              <a:spcBef>
                <a:spcPts val="0"/>
              </a:spcBef>
              <a:spcAft>
                <a:spcPts val="400"/>
              </a:spcAft>
            </a:pPr>
            <a:r>
              <a:rPr lang="en-US" sz="1800">
                <a:effectLst/>
                <a:latin typeface="Times New Roman" panose="02020603050405020304" pitchFamily="18" charset="0"/>
                <a:ea typeface="Calibri" panose="020F0502020204030204" pitchFamily="34" charset="0"/>
                <a:cs typeface="Arial" panose="020B0604020202020204" pitchFamily="34" charset="0"/>
              </a:rPr>
              <a:t>Ví</a:t>
            </a:r>
            <a:r>
              <a:rPr lang="en-US" sz="1800" baseline="0">
                <a:effectLst/>
                <a:latin typeface="Times New Roman" panose="02020603050405020304" pitchFamily="18" charset="0"/>
                <a:ea typeface="Calibri" panose="020F0502020204030204" pitchFamily="34" charset="0"/>
                <a:cs typeface="Arial" panose="020B0604020202020204" pitchFamily="34" charset="0"/>
              </a:rPr>
              <a:t> dụ nêu </a:t>
            </a:r>
            <a:r>
              <a:rPr lang="en-US" sz="1800">
                <a:effectLst/>
                <a:latin typeface="Times New Roman" panose="02020603050405020304" pitchFamily="18" charset="0"/>
                <a:ea typeface="Calibri" panose="020F0502020204030204" pitchFamily="34" charset="0"/>
                <a:cs typeface="Arial" panose="020B0604020202020204" pitchFamily="34" charset="0"/>
              </a:rPr>
              <a:t>ta muốn làm cho tóc nhân vật dài hơn thì sẽ cộng vector tóc dài và trừ vector tóc ngắn vào vector phong cách ban đầu hay muốn chuyển nhân vật đang có tóc đen thành tóc đỏ thì ta sẽ trừ vector tóc đen và cộng vector tóc đỏ vào vector phong cách để sinh ảnh.</a:t>
            </a:r>
          </a:p>
          <a:p>
            <a:r>
              <a:rPr lang="en-US" sz="1800" err="1">
                <a:effectLst/>
                <a:latin typeface="Calibri" panose="020F0502020204030204" pitchFamily="34" charset="0"/>
                <a:ea typeface="Calibri" panose="020F0502020204030204" pitchFamily="34" charset="0"/>
                <a:cs typeface="Arial" panose="020B0604020202020204" pitchFamily="34" charset="0"/>
              </a:rPr>
              <a:t>Bằng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làm</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như</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vậy</a:t>
            </a:r>
            <a:r>
              <a:rPr lang="en-US" sz="1800">
                <a:effectLst/>
                <a:latin typeface="Calibri" panose="020F0502020204030204" pitchFamily="34" charset="0"/>
                <a:ea typeface="Calibri" panose="020F0502020204030204" pitchFamily="34" charset="0"/>
                <a:cs typeface="Arial" panose="020B0604020202020204" pitchFamily="34" charset="0"/>
              </a:rPr>
              <a:t>, ta </a:t>
            </a:r>
            <a:r>
              <a:rPr lang="en-US" sz="1800" err="1">
                <a:effectLst/>
                <a:latin typeface="Calibri" panose="020F0502020204030204" pitchFamily="34" charset="0"/>
                <a:ea typeface="Calibri" panose="020F0502020204030204" pitchFamily="34" charset="0"/>
                <a:cs typeface="Arial" panose="020B0604020202020204" pitchFamily="34" charset="0"/>
              </a:rPr>
              <a:t>có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thể</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đạt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hiệu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quả</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quá</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chỉnh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sửa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tốt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hơn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không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làm</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biến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dạng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quá</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nhiều</a:t>
            </a:r>
            <a:r>
              <a:rPr lang="en-US" sz="1800">
                <a:effectLst/>
                <a:latin typeface="Calibri" panose="020F0502020204030204" pitchFamily="34" charset="0"/>
                <a:ea typeface="Calibri" panose="020F0502020204030204" pitchFamily="34" charset="0"/>
                <a:cs typeface="Arial" panose="020B0604020202020204" pitchFamily="34" charset="0"/>
              </a:rPr>
              <a:t>. Nguyên nhân bởi vì ta ổn định được các miền không gian khác</a:t>
            </a:r>
            <a:r>
              <a:rPr lang="en-US" sz="1800" baseline="0">
                <a:effectLst/>
                <a:latin typeface="Calibri" panose="020F0502020204030204" pitchFamily="34" charset="0"/>
                <a:ea typeface="Calibri" panose="020F0502020204030204" pitchFamily="34" charset="0"/>
                <a:cs typeface="Arial" panose="020B0604020202020204" pitchFamily="34" charset="0"/>
              </a:rPr>
              <a:t> khi chỉnh sửa ảnh</a:t>
            </a:r>
            <a:r>
              <a:rPr lang="en-US" sz="1800">
                <a:effectLst/>
                <a:latin typeface="Calibri" panose="020F0502020204030204" pitchFamily="34" charset="0"/>
                <a:ea typeface="Calibri" panose="020F0502020204030204" pitchFamily="34" charset="0"/>
                <a:cs typeface="Arial" panose="020B0604020202020204" pitchFamily="34" charset="0"/>
              </a:rPr>
              <a:t>, chính vì thế mà ảnh sau khi được chỉnh sửa có thể mang chi tiết ta mong muốn và những phần khác được tương đối bảo toàn</a:t>
            </a:r>
            <a:endParaRPr lang="en-US"/>
          </a:p>
        </p:txBody>
      </p:sp>
    </p:spTree>
    <p:extLst>
      <p:ext uri="{BB962C8B-B14F-4D97-AF65-F5344CB8AC3E}">
        <p14:creationId xmlns:p14="http://schemas.microsoft.com/office/powerpoint/2010/main" val="983248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err="1">
                <a:effectLst/>
                <a:latin typeface="Calibri" panose="020F0502020204030204" pitchFamily="34" charset="0"/>
                <a:ea typeface="Calibri" panose="020F0502020204030204" pitchFamily="34" charset="0"/>
                <a:cs typeface="Arial" panose="020B0604020202020204" pitchFamily="34" charset="0"/>
              </a:rPr>
              <a:t>Như</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vậy</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quy</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hoạt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động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dựa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trên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quy</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GANs N’ Roses </a:t>
            </a:r>
            <a:r>
              <a:rPr lang="en-US" sz="1800" err="1">
                <a:effectLst/>
                <a:latin typeface="Calibri" panose="020F0502020204030204" pitchFamily="34" charset="0"/>
                <a:ea typeface="Calibri" panose="020F0502020204030204" pitchFamily="34" charset="0"/>
                <a:cs typeface="Arial" panose="020B0604020202020204" pitchFamily="34" charset="0"/>
              </a:rPr>
              <a:t>với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sự</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bổ</a:t>
            </a:r>
            <a:r>
              <a:rPr lang="en-US" sz="1800">
                <a:effectLst/>
                <a:latin typeface="Calibri" panose="020F0502020204030204" pitchFamily="34" charset="0"/>
                <a:ea typeface="Calibri" panose="020F0502020204030204" pitchFamily="34" charset="0"/>
                <a:cs typeface="Arial" panose="020B0604020202020204" pitchFamily="34" charset="0"/>
              </a:rPr>
              <a:t> sung </a:t>
            </a:r>
            <a:r>
              <a:rPr lang="en-US" sz="1800" err="1">
                <a:effectLst/>
                <a:latin typeface="Calibri" panose="020F0502020204030204" pitchFamily="34" charset="0"/>
                <a:ea typeface="Calibri" panose="020F0502020204030204" pitchFamily="34" charset="0"/>
                <a:cs typeface="Arial" panose="020B0604020202020204" pitchFamily="34" charset="0"/>
              </a:rPr>
              <a:t>bước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chỉnh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sửa</a:t>
            </a:r>
            <a:r>
              <a:rPr lang="en-US" sz="1800">
                <a:effectLst/>
                <a:latin typeface="Calibri" panose="020F0502020204030204" pitchFamily="34" charset="0"/>
                <a:ea typeface="Calibri" panose="020F0502020204030204" pitchFamily="34" charset="0"/>
                <a:cs typeface="Arial" panose="020B0604020202020204" pitchFamily="34" charset="0"/>
              </a:rPr>
              <a:t> vector </a:t>
            </a:r>
            <a:r>
              <a:rPr lang="en-US" sz="1800" err="1">
                <a:effectLst/>
                <a:latin typeface="Calibri" panose="020F0502020204030204" pitchFamily="34" charset="0"/>
                <a:ea typeface="Calibri" panose="020F0502020204030204" pitchFamily="34" charset="0"/>
                <a:cs typeface="Arial" panose="020B0604020202020204" pitchFamily="34" charset="0"/>
              </a:rPr>
              <a:t>phong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trước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khi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vào</a:t>
            </a:r>
            <a:r>
              <a:rPr lang="en-US" sz="1800">
                <a:effectLst/>
                <a:latin typeface="Calibri" panose="020F0502020204030204" pitchFamily="34" charset="0"/>
                <a:ea typeface="Calibri" panose="020F0502020204030204" pitchFamily="34" charset="0"/>
                <a:cs typeface="Arial" panose="020B0604020202020204" pitchFamily="34" charset="0"/>
              </a:rPr>
              <a:t> Decoder </a:t>
            </a:r>
            <a:r>
              <a:rPr lang="en-US" sz="1800" err="1">
                <a:effectLst/>
                <a:latin typeface="Calibri" panose="020F0502020204030204" pitchFamily="34" charset="0"/>
                <a:ea typeface="Calibri" panose="020F0502020204030204" pitchFamily="34" charset="0"/>
                <a:cs typeface="Arial" panose="020B0604020202020204" pitchFamily="34" charset="0"/>
              </a:rPr>
              <a:t>để</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hợp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với</a:t>
            </a:r>
            <a:r>
              <a:rPr lang="en-US" sz="1800">
                <a:effectLst/>
                <a:latin typeface="Calibri" panose="020F0502020204030204" pitchFamily="34" charset="0"/>
                <a:ea typeface="Calibri" panose="020F0502020204030204" pitchFamily="34" charset="0"/>
                <a:cs typeface="Arial" panose="020B0604020202020204" pitchFamily="34" charset="0"/>
              </a:rPr>
              <a:t> content code </a:t>
            </a:r>
            <a:r>
              <a:rPr lang="en-US" sz="1800" err="1">
                <a:effectLst/>
                <a:latin typeface="Calibri" panose="020F0502020204030204" pitchFamily="34" charset="0"/>
                <a:ea typeface="Calibri" panose="020F0502020204030204" pitchFamily="34" charset="0"/>
                <a:cs typeface="Arial" panose="020B0604020202020204" pitchFamily="34" charset="0"/>
              </a:rPr>
              <a:t>tạo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thành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mặt</a:t>
            </a:r>
            <a:r>
              <a:rPr lang="en-US" sz="1800">
                <a:effectLst/>
                <a:latin typeface="Calibri" panose="020F0502020204030204" pitchFamily="34" charset="0"/>
                <a:ea typeface="Calibri" panose="020F0502020204030204" pitchFamily="34" charset="0"/>
                <a:cs typeface="Arial" panose="020B0604020202020204" pitchFamily="34" charset="0"/>
              </a:rPr>
              <a:t> anime.</a:t>
            </a:r>
            <a:endParaRPr lang="en-US"/>
          </a:p>
        </p:txBody>
      </p:sp>
    </p:spTree>
    <p:extLst>
      <p:ext uri="{BB962C8B-B14F-4D97-AF65-F5344CB8AC3E}">
        <p14:creationId xmlns:p14="http://schemas.microsoft.com/office/powerpoint/2010/main" val="3083240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848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err="1">
                <a:effectLst/>
                <a:latin typeface="Times New Roman" panose="02020603050405020304" pitchFamily="18" charset="0"/>
                <a:ea typeface="Calibri" panose="020F0502020204030204" pitchFamily="34" charset="0"/>
                <a:cs typeface="Arial" panose="020B0604020202020204" pitchFamily="34" charset="0"/>
              </a:rPr>
              <a:t>Nhóm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nghiệm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selfie2anime – </a:t>
            </a:r>
            <a:r>
              <a:rPr lang="en-US" sz="1800" err="1">
                <a:effectLst/>
                <a:latin typeface="Times New Roman" panose="02020603050405020304" pitchFamily="18" charset="0"/>
                <a:ea typeface="Calibri" panose="020F0502020204030204" pitchFamily="34" charset="0"/>
                <a:cs typeface="Arial" panose="020B0604020202020204" pitchFamily="34" charset="0"/>
              </a:rPr>
              <a:t>giống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giả</a:t>
            </a:r>
            <a:r>
              <a:rPr lang="en-US" sz="1800">
                <a:effectLst/>
                <a:latin typeface="Times New Roman" panose="02020603050405020304" pitchFamily="18" charset="0"/>
                <a:ea typeface="Calibri" panose="020F0502020204030204" pitchFamily="34" charset="0"/>
                <a:cs typeface="Arial" panose="020B0604020202020204" pitchFamily="34" charset="0"/>
              </a:rPr>
              <a:t> GANs N’ Roses </a:t>
            </a:r>
            <a:r>
              <a:rPr lang="en-US" sz="1800" err="1">
                <a:effectLst/>
                <a:latin typeface="Times New Roman" panose="02020603050405020304" pitchFamily="18" charset="0"/>
                <a:ea typeface="Calibri" panose="020F0502020204030204" pitchFamily="34" charset="0"/>
                <a:cs typeface="Arial" panose="020B0604020202020204" pitchFamily="34" charset="0"/>
              </a:rPr>
              <a:t>đã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so </a:t>
            </a:r>
            <a:r>
              <a:rPr lang="en-US" sz="1800" err="1">
                <a:effectLst/>
                <a:latin typeface="Times New Roman" panose="02020603050405020304" pitchFamily="18" charset="0"/>
                <a:ea typeface="Calibri" panose="020F0502020204030204" pitchFamily="34" charset="0"/>
                <a:cs typeface="Arial" panose="020B0604020202020204" pitchFamily="34" charset="0"/>
              </a:rPr>
              <a:t>sánh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bằng</a:t>
            </a:r>
            <a:r>
              <a:rPr lang="en-US" sz="1800">
                <a:effectLst/>
                <a:latin typeface="Times New Roman" panose="02020603050405020304" pitchFamily="18" charset="0"/>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r>
              <a:rPr lang="en-US" sz="1800" err="1">
                <a:effectLst/>
                <a:latin typeface="Calibri" panose="020F0502020204030204" pitchFamily="34" charset="0"/>
                <a:ea typeface="Calibri" panose="020F0502020204030204" pitchFamily="34" charset="0"/>
                <a:cs typeface="Arial" panose="020B0604020202020204" pitchFamily="34" charset="0"/>
              </a:rPr>
              <a:t>Tập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dữ</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liệu</a:t>
            </a:r>
            <a:r>
              <a:rPr lang="en-US" sz="1800">
                <a:effectLst/>
                <a:latin typeface="Calibri" panose="020F0502020204030204" pitchFamily="34" charset="0"/>
                <a:ea typeface="Calibri" panose="020F0502020204030204" pitchFamily="34" charset="0"/>
                <a:cs typeface="Arial" panose="020B0604020202020204" pitchFamily="34" charset="0"/>
              </a:rPr>
              <a:t> selfie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chia </a:t>
            </a:r>
            <a:r>
              <a:rPr lang="en-US" sz="1800" err="1">
                <a:effectLst/>
                <a:latin typeface="Calibri" panose="020F0502020204030204" pitchFamily="34" charset="0"/>
                <a:ea typeface="Calibri" panose="020F0502020204030204" pitchFamily="34" charset="0"/>
                <a:cs typeface="Arial" panose="020B0604020202020204" pitchFamily="34" charset="0"/>
              </a:rPr>
              <a:t>làm</a:t>
            </a:r>
            <a:r>
              <a:rPr lang="en-US" sz="1800">
                <a:effectLst/>
                <a:latin typeface="Calibri" panose="020F0502020204030204" pitchFamily="34" charset="0"/>
                <a:ea typeface="Calibri" panose="020F0502020204030204" pitchFamily="34" charset="0"/>
                <a:cs typeface="Arial" panose="020B0604020202020204" pitchFamily="34" charset="0"/>
              </a:rPr>
              <a:t> 2 </a:t>
            </a:r>
            <a:r>
              <a:rPr lang="en-US" sz="1800" err="1">
                <a:effectLst/>
                <a:latin typeface="Calibri" panose="020F0502020204030204" pitchFamily="34" charset="0"/>
                <a:ea typeface="Calibri" panose="020F0502020204030204" pitchFamily="34" charset="0"/>
                <a:cs typeface="Arial" panose="020B0604020202020204" pitchFamily="34" charset="0"/>
              </a:rPr>
              <a:t>tập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tập</a:t>
            </a:r>
            <a:r>
              <a:rPr lang="en-US" sz="1800">
                <a:effectLst/>
                <a:latin typeface="Calibri" panose="020F0502020204030204" pitchFamily="34" charset="0"/>
                <a:ea typeface="Calibri" panose="020F0502020204030204" pitchFamily="34" charset="0"/>
                <a:cs typeface="Arial" panose="020B0604020202020204" pitchFamily="34" charset="0"/>
              </a:rPr>
              <a:t> train </a:t>
            </a:r>
            <a:r>
              <a:rPr lang="en-US" sz="1800" err="1">
                <a:effectLst/>
                <a:latin typeface="Calibri" panose="020F0502020204030204" pitchFamily="34" charset="0"/>
                <a:ea typeface="Calibri" panose="020F0502020204030204" pitchFamily="34" charset="0"/>
                <a:cs typeface="Arial" panose="020B0604020202020204" pitchFamily="34" charset="0"/>
              </a:rPr>
              <a:t>và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tập</a:t>
            </a:r>
            <a:r>
              <a:rPr lang="en-US" sz="1800">
                <a:effectLst/>
                <a:latin typeface="Calibri" panose="020F0502020204030204" pitchFamily="34" charset="0"/>
                <a:ea typeface="Calibri" panose="020F0502020204030204" pitchFamily="34" charset="0"/>
                <a:cs typeface="Arial" panose="020B0604020202020204" pitchFamily="34" charset="0"/>
              </a:rPr>
              <a:t> test </a:t>
            </a:r>
            <a:r>
              <a:rPr lang="en-US" sz="1800" err="1">
                <a:effectLst/>
                <a:latin typeface="Calibri" panose="020F0502020204030204" pitchFamily="34" charset="0"/>
                <a:ea typeface="Calibri" panose="020F0502020204030204" pitchFamily="34" charset="0"/>
                <a:cs typeface="Arial" panose="020B0604020202020204" pitchFamily="34" charset="0"/>
              </a:rPr>
              <a:t>với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kích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thước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lần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lượt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3400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và</a:t>
            </a:r>
            <a:r>
              <a:rPr lang="en-US" sz="1800">
                <a:effectLst/>
                <a:latin typeface="Calibri" panose="020F0502020204030204" pitchFamily="34" charset="0"/>
                <a:ea typeface="Calibri" panose="020F0502020204030204" pitchFamily="34" charset="0"/>
                <a:cs typeface="Arial" panose="020B0604020202020204" pitchFamily="34" charset="0"/>
              </a:rPr>
              <a:t> 100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này</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đều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selfie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nữ</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kích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thước</a:t>
            </a:r>
            <a:r>
              <a:rPr lang="en-US" sz="1800">
                <a:effectLst/>
                <a:latin typeface="Calibri" panose="020F0502020204030204" pitchFamily="34" charset="0"/>
                <a:ea typeface="Calibri" panose="020F0502020204030204" pitchFamily="34" charset="0"/>
                <a:cs typeface="Arial" panose="020B0604020202020204" pitchFamily="34" charset="0"/>
              </a:rPr>
              <a:t> 256 x 256. </a:t>
            </a:r>
            <a:r>
              <a:rPr lang="en-US" sz="1800" err="1">
                <a:effectLst/>
                <a:latin typeface="Calibri" panose="020F0502020204030204" pitchFamily="34" charset="0"/>
                <a:ea typeface="Calibri" panose="020F0502020204030204" pitchFamily="34" charset="0"/>
                <a:cs typeface="Arial" panose="020B0604020202020204" pitchFamily="34" charset="0"/>
              </a:rPr>
              <a:t>Tập</a:t>
            </a:r>
            <a:r>
              <a:rPr lang="en-US" sz="1800">
                <a:effectLst/>
                <a:latin typeface="Calibri" panose="020F0502020204030204" pitchFamily="34" charset="0"/>
                <a:ea typeface="Calibri" panose="020F0502020204030204" pitchFamily="34" charset="0"/>
                <a:cs typeface="Arial" panose="020B0604020202020204" pitchFamily="34" charset="0"/>
              </a:rPr>
              <a:t> anime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những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chụp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phần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thân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trên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nhân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vật</a:t>
            </a:r>
            <a:r>
              <a:rPr lang="en-US" sz="1800">
                <a:effectLst/>
                <a:latin typeface="Calibri" panose="020F0502020204030204" pitchFamily="34" charset="0"/>
                <a:ea typeface="Calibri" panose="020F0502020204030204" pitchFamily="34" charset="0"/>
                <a:cs typeface="Arial" panose="020B0604020202020204" pitchFamily="34" charset="0"/>
              </a:rPr>
              <a:t> anime </a:t>
            </a:r>
            <a:r>
              <a:rPr lang="en-US" sz="1800" err="1">
                <a:effectLst/>
                <a:latin typeface="Calibri" panose="020F0502020204030204" pitchFamily="34" charset="0"/>
                <a:ea typeface="Calibri" panose="020F0502020204030204" pitchFamily="34" charset="0"/>
                <a:cs typeface="Arial" panose="020B0604020202020204" pitchFamily="34" charset="0"/>
              </a:rPr>
              <a:t>có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kích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thước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như</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tập</a:t>
            </a:r>
            <a:r>
              <a:rPr lang="en-US" sz="1800">
                <a:effectLst/>
                <a:latin typeface="Calibri" panose="020F0502020204030204" pitchFamily="34" charset="0"/>
                <a:ea typeface="Calibri" panose="020F0502020204030204" pitchFamily="34" charset="0"/>
                <a:cs typeface="Arial" panose="020B0604020202020204" pitchFamily="34" charset="0"/>
              </a:rPr>
              <a:t> selfie.</a:t>
            </a:r>
            <a:endParaRPr lang="en-US"/>
          </a:p>
        </p:txBody>
      </p:sp>
    </p:spTree>
    <p:extLst>
      <p:ext uri="{BB962C8B-B14F-4D97-AF65-F5344CB8AC3E}">
        <p14:creationId xmlns:p14="http://schemas.microsoft.com/office/powerpoint/2010/main" val="278852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Arial" panose="020B0604020202020204" pitchFamily="34" charset="0"/>
                  </a:rPr>
                  <a:t>Attribute Correlation là một độ đo được sử dụng để đánh giá kết quả của việc chỉnh sửa ảnh</a:t>
                </a:r>
                <a:r>
                  <a:rPr lang="en-US" sz="1800">
                    <a:effectLst/>
                    <a:latin typeface="Times New Roman" panose="02020603050405020304" pitchFamily="18" charset="0"/>
                    <a:ea typeface="Calibri" panose="020F0502020204030204" pitchFamily="34" charset="0"/>
                  </a:rPr>
                  <a:t>[36]</a:t>
                </a:r>
                <a:r>
                  <a:rPr lang="en-US" sz="1800">
                    <a:effectLst/>
                    <a:latin typeface="Calibri" panose="020F0502020204030204" pitchFamily="34" charset="0"/>
                    <a:ea typeface="Calibri" panose="020F0502020204030204" pitchFamily="34" charset="0"/>
                    <a:cs typeface="Arial" panose="020B0604020202020204" pitchFamily="34" charset="0"/>
                  </a:rPr>
                  <a:t> cụ thể ở đây là chỉnh sửa các chi tiết trên khuôn mặt. Độ đo này thể hiện rằng sự tương quan giữa các vector nhãn được dùng để chỉnh sửa. Công thức của độ đo</a:t>
                </a:r>
              </a:p>
              <a:p>
                <a:pPr marL="0" marR="0" indent="228600" algn="just">
                  <a:lnSpc>
                    <a:spcPct val="150000"/>
                  </a:lnSpc>
                  <a:spcBef>
                    <a:spcPts val="0"/>
                  </a:spcBef>
                  <a:spcAft>
                    <a:spcPts val="400"/>
                  </a:spcAft>
                </a:pPr>
                <a:r>
                  <a:rPr lang="en-US" sz="1800">
                    <a:effectLst/>
                    <a:latin typeface="Times New Roman" panose="02020603050405020304" pitchFamily="18" charset="0"/>
                    <a:ea typeface="Yu Mincho" panose="02020400000000000000" pitchFamily="18" charset="-128"/>
                    <a:cs typeface="Arial" panose="020B0604020202020204" pitchFamily="34" charset="0"/>
                  </a:rPr>
                  <a:t>Trong đó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𝑛</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Sub>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𝑛</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Sub>
                  </m:oMath>
                </a14:m>
                <a:r>
                  <a:rPr lang="en-US" sz="1800">
                    <a:effectLst/>
                    <a:latin typeface="Times New Roman" panose="02020603050405020304" pitchFamily="18" charset="0"/>
                    <a:ea typeface="Yu Mincho" panose="02020400000000000000" pitchFamily="18" charset="-128"/>
                    <a:cs typeface="Arial" panose="020B0604020202020204" pitchFamily="34" charset="0"/>
                  </a:rPr>
                  <a:t> là 2 vector được đo độ tương quan</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lvl="0" indent="228600" algn="just" defTabSz="914400" rtl="0" eaLnBrk="1" fontAlgn="auto" latinLnBrk="0" hangingPunct="1">
                  <a:lnSpc>
                    <a:spcPct val="150000"/>
                  </a:lnSpc>
                  <a:spcBef>
                    <a:spcPts val="0"/>
                  </a:spcBef>
                  <a:spcAft>
                    <a:spcPts val="400"/>
                  </a:spcAft>
                  <a:buClr>
                    <a:srgbClr val="000000"/>
                  </a:buClr>
                  <a:buSzPts val="1100"/>
                  <a:buFont typeface="Arial"/>
                  <a:buChar char="●"/>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Ta mong muốn rằng giữa 2 vector nhãn khác nhau sẽ có độ tương quan = 0, tức</a:t>
                </a:r>
                <a:r>
                  <a:rPr lang="en-US" sz="1800" baseline="0">
                    <a:effectLst/>
                    <a:latin typeface="Times New Roman" panose="02020603050405020304" pitchFamily="18" charset="0"/>
                    <a:ea typeface="Calibri" panose="020F0502020204030204" pitchFamily="34" charset="0"/>
                    <a:cs typeface="Arial" panose="020B0604020202020204" pitchFamily="34" charset="0"/>
                  </a:rPr>
                  <a:t> là </a:t>
                </a:r>
                <a:r>
                  <a:rPr lang="en-US" sz="1800" baseline="0">
                    <a:effectLst/>
                    <a:latin typeface="Arial"/>
                    <a:ea typeface="Calibri" panose="020F0502020204030204" pitchFamily="34" charset="0"/>
                    <a:cs typeface="Arial"/>
                  </a:rPr>
                  <a:t>k</a:t>
                </a:r>
                <a:r>
                  <a:rPr lang="en-US" sz="1800"/>
                  <a:t>hoảng</a:t>
                </a:r>
                <a:r>
                  <a:rPr lang="en-US" sz="1800" baseline="0"/>
                  <a:t> cách giữa các nhãn càng xa càng tốt</a:t>
                </a:r>
                <a:r>
                  <a:rPr lang="en-US" sz="1800">
                    <a:effectLst/>
                    <a:latin typeface="Times New Roman" panose="02020603050405020304" pitchFamily="18" charset="0"/>
                    <a:ea typeface="Calibri" panose="020F0502020204030204" pitchFamily="34" charset="0"/>
                    <a:cs typeface="Arial" panose="020B0604020202020204" pitchFamily="34" charset="0"/>
                  </a:rPr>
                  <a:t>, khi đó</a:t>
                </a:r>
                <a:r>
                  <a:rPr lang="en-US" sz="1800" baseline="0">
                    <a:effectLst/>
                    <a:latin typeface="Times New Roman" panose="02020603050405020304" pitchFamily="18" charset="0"/>
                    <a:ea typeface="Calibri" panose="020F0502020204030204" pitchFamily="34" charset="0"/>
                    <a:cs typeface="Arial" panose="020B0604020202020204" pitchFamily="34" charset="0"/>
                  </a:rPr>
                  <a:t> ta </a:t>
                </a:r>
                <a:r>
                  <a:rPr lang="en-US" sz="1800">
                    <a:effectLst/>
                    <a:latin typeface="Times New Roman" panose="02020603050405020304" pitchFamily="18" charset="0"/>
                    <a:ea typeface="Calibri" panose="020F0502020204030204" pitchFamily="34" charset="0"/>
                    <a:cs typeface="Arial" panose="020B0604020202020204" pitchFamily="34" charset="0"/>
                  </a:rPr>
                  <a:t>chỉnh sửa bằng vector nhãn này, thì chi tiết mà vector nhãn kia quy định sẽ không thay đổi.</a:t>
                </a:r>
              </a:p>
            </p:txBody>
          </p:sp>
        </mc:Choice>
        <mc:Fallback xmlns="">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Arial" panose="020B0604020202020204" pitchFamily="34" charset="0"/>
                  </a:rPr>
                  <a:t>Attribute Correlation là một độ đo được sử dụng để đánh giá kết quả của việc chỉnh sửa ảnh</a:t>
                </a:r>
                <a:r>
                  <a:rPr lang="en-US" sz="1800">
                    <a:effectLst/>
                    <a:latin typeface="Times New Roman" panose="02020603050405020304" pitchFamily="18" charset="0"/>
                    <a:ea typeface="Calibri" panose="020F0502020204030204" pitchFamily="34" charset="0"/>
                  </a:rPr>
                  <a:t>[36]</a:t>
                </a:r>
                <a:r>
                  <a:rPr lang="en-US" sz="1800">
                    <a:effectLst/>
                    <a:latin typeface="Calibri" panose="020F0502020204030204" pitchFamily="34" charset="0"/>
                    <a:ea typeface="Calibri" panose="020F0502020204030204" pitchFamily="34" charset="0"/>
                    <a:cs typeface="Arial" panose="020B0604020202020204" pitchFamily="34" charset="0"/>
                  </a:rPr>
                  <a:t> cụ thể ở đây là chỉnh sửa các chi tiết trên khuôn mặt. Độ đo này thể hiện rằng sự tương quan giữa các vector nhãn được dùng để chỉnh sửa. Công thức của độ đo</a:t>
                </a:r>
              </a:p>
              <a:p>
                <a:pPr marL="0" marR="0" indent="228600" algn="just">
                  <a:lnSpc>
                    <a:spcPct val="150000"/>
                  </a:lnSpc>
                  <a:spcBef>
                    <a:spcPts val="0"/>
                  </a:spcBef>
                  <a:spcAft>
                    <a:spcPts val="400"/>
                  </a:spcAft>
                </a:pPr>
                <a:r>
                  <a:rPr lang="en-US" sz="1800">
                    <a:effectLst/>
                    <a:latin typeface="Times New Roman" panose="02020603050405020304" pitchFamily="18" charset="0"/>
                    <a:ea typeface="Yu Mincho" panose="02020400000000000000" pitchFamily="18" charset="-128"/>
                    <a:cs typeface="Arial" panose="020B0604020202020204" pitchFamily="34" charset="0"/>
                  </a:rPr>
                  <a:t>Trong đó </a:t>
                </a:r>
                <a:r>
                  <a:rPr lang="en-US" sz="1800" i="0">
                    <a:effectLst/>
                    <a:latin typeface="Cambria Math" panose="02040503050406030204" pitchFamily="18" charset="0"/>
                    <a:ea typeface="Calibri" panose="020F0502020204030204" pitchFamily="34" charset="0"/>
                    <a:cs typeface="Arial" panose="020B0604020202020204" pitchFamily="34" charset="0"/>
                  </a:rPr>
                  <a:t>𝑛_1 </a:t>
                </a: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,𝑛〗_2</a:t>
                </a:r>
                <a:r>
                  <a:rPr lang="en-US" sz="1800">
                    <a:effectLst/>
                    <a:latin typeface="Times New Roman" panose="02020603050405020304" pitchFamily="18" charset="0"/>
                    <a:ea typeface="Yu Mincho" panose="02020400000000000000" pitchFamily="18" charset="-128"/>
                    <a:cs typeface="Arial" panose="020B0604020202020204" pitchFamily="34" charset="0"/>
                  </a:rPr>
                  <a:t> là 2 vector được đo độ tương quan</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lvl="0" indent="228600" algn="just" defTabSz="914400" rtl="0" eaLnBrk="1" fontAlgn="auto" latinLnBrk="0" hangingPunct="1">
                  <a:lnSpc>
                    <a:spcPct val="150000"/>
                  </a:lnSpc>
                  <a:spcBef>
                    <a:spcPts val="0"/>
                  </a:spcBef>
                  <a:spcAft>
                    <a:spcPts val="400"/>
                  </a:spcAft>
                  <a:buClr>
                    <a:srgbClr val="000000"/>
                  </a:buClr>
                  <a:buSzPts val="1100"/>
                  <a:buFont typeface="Arial"/>
                  <a:buChar char="●"/>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Ta mong muốn rằng giữa 2 vector nhãn khác nhau sẽ có độ tương quan = 0, tức</a:t>
                </a:r>
                <a:r>
                  <a:rPr lang="en-US" sz="1800" baseline="0">
                    <a:effectLst/>
                    <a:latin typeface="Times New Roman" panose="02020603050405020304" pitchFamily="18" charset="0"/>
                    <a:ea typeface="Calibri" panose="020F0502020204030204" pitchFamily="34" charset="0"/>
                    <a:cs typeface="Arial" panose="020B0604020202020204" pitchFamily="34" charset="0"/>
                  </a:rPr>
                  <a:t> là </a:t>
                </a:r>
                <a:r>
                  <a:rPr lang="en-US" sz="1800" baseline="0">
                    <a:effectLst/>
                    <a:latin typeface="Arial"/>
                    <a:ea typeface="Calibri" panose="020F0502020204030204" pitchFamily="34" charset="0"/>
                    <a:cs typeface="Arial"/>
                  </a:rPr>
                  <a:t>k</a:t>
                </a:r>
                <a:r>
                  <a:rPr lang="en-US" sz="1800"/>
                  <a:t>hoảng</a:t>
                </a:r>
                <a:r>
                  <a:rPr lang="en-US" sz="1800" baseline="0"/>
                  <a:t> cách giữa các nhãn càng xa càng tốt</a:t>
                </a:r>
                <a:r>
                  <a:rPr lang="en-US" sz="1800">
                    <a:effectLst/>
                    <a:latin typeface="Times New Roman" panose="02020603050405020304" pitchFamily="18" charset="0"/>
                    <a:ea typeface="Calibri" panose="020F0502020204030204" pitchFamily="34" charset="0"/>
                    <a:cs typeface="Arial" panose="020B0604020202020204" pitchFamily="34" charset="0"/>
                  </a:rPr>
                  <a:t>, khi đó</a:t>
                </a:r>
                <a:r>
                  <a:rPr lang="en-US" sz="1800" baseline="0">
                    <a:effectLst/>
                    <a:latin typeface="Times New Roman" panose="02020603050405020304" pitchFamily="18" charset="0"/>
                    <a:ea typeface="Calibri" panose="020F0502020204030204" pitchFamily="34" charset="0"/>
                    <a:cs typeface="Arial" panose="020B0604020202020204" pitchFamily="34" charset="0"/>
                  </a:rPr>
                  <a:t> ta </a:t>
                </a:r>
                <a:r>
                  <a:rPr lang="en-US" sz="1800">
                    <a:effectLst/>
                    <a:latin typeface="Times New Roman" panose="02020603050405020304" pitchFamily="18" charset="0"/>
                    <a:ea typeface="Calibri" panose="020F0502020204030204" pitchFamily="34" charset="0"/>
                    <a:cs typeface="Arial" panose="020B0604020202020204" pitchFamily="34" charset="0"/>
                  </a:rPr>
                  <a:t>chỉnh sửa bằng vector nhãn này, thì chi tiết mà vector nhãn kia quy định sẽ không thay đổi.</a:t>
                </a:r>
              </a:p>
            </p:txBody>
          </p:sp>
        </mc:Fallback>
      </mc:AlternateContent>
    </p:spTree>
    <p:extLst>
      <p:ext uri="{BB962C8B-B14F-4D97-AF65-F5344CB8AC3E}">
        <p14:creationId xmlns:p14="http://schemas.microsoft.com/office/powerpoint/2010/main" val="3333431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gn="just">
              <a:lnSpc>
                <a:spcPct val="150000"/>
              </a:lnSpc>
              <a:spcBef>
                <a:spcPts val="0"/>
              </a:spcBef>
              <a:spcAft>
                <a:spcPts val="4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Do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giám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sát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SeFa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nhóm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tìm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miệng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Khi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tóc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mmawstvaf</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vật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thay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đổi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ngoài</a:t>
            </a:r>
            <a:r>
              <a:rPr lang="en-US" sz="1800">
                <a:effectLst/>
                <a:latin typeface="Times New Roman" panose="02020603050405020304" pitchFamily="18" charset="0"/>
                <a:ea typeface="Calibri" panose="020F0502020204030204" pitchFamily="34" charset="0"/>
                <a:cs typeface="Arial" panose="020B0604020202020204" pitchFamily="34" charset="0"/>
              </a:rPr>
              <a:t> ý </a:t>
            </a:r>
            <a:r>
              <a:rPr lang="en-US" sz="1800" err="1">
                <a:effectLst/>
                <a:latin typeface="Times New Roman" panose="02020603050405020304" pitchFamily="18" charset="0"/>
                <a:ea typeface="Calibri" panose="020F0502020204030204" pitchFamily="34" charset="0"/>
                <a:cs typeface="Arial" panose="020B0604020202020204" pitchFamily="34" charset="0"/>
              </a:rPr>
              <a:t>muốn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ở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vật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đeo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thêm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kính</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342900" marR="0" lvl="0" indent="-342900" algn="just">
              <a:lnSpc>
                <a:spcPct val="150000"/>
              </a:lnSpc>
              <a:spcBef>
                <a:spcPts val="0"/>
              </a:spcBef>
              <a:spcAft>
                <a:spcPts val="400"/>
              </a:spcAft>
              <a:buFont typeface="Symbol" panose="05050102010706020507" pitchFamily="18" charset="2"/>
              <a:buChar char=""/>
            </a:pP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hồi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tuyến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nhiên</a:t>
            </a:r>
            <a:r>
              <a:rPr lang="en-US" sz="1800">
                <a:effectLst/>
                <a:latin typeface="Times New Roman" panose="02020603050405020304" pitchFamily="18" charset="0"/>
                <a:ea typeface="Calibri" panose="020F0502020204030204" pitchFamily="34" charset="0"/>
                <a:cs typeface="Arial" panose="020B0604020202020204" pitchFamily="34" charset="0"/>
              </a:rPr>
              <a:t> ở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vật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bị</a:t>
            </a:r>
            <a:r>
              <a:rPr lang="en-US" sz="1800">
                <a:effectLst/>
                <a:latin typeface="Times New Roman" panose="02020603050405020304" pitchFamily="18" charset="0"/>
                <a:ea typeface="Calibri" panose="020F0502020204030204" pitchFamily="34" charset="0"/>
                <a:cs typeface="Arial" panose="020B0604020202020204" pitchFamily="34" charset="0"/>
              </a:rPr>
              <a:t> them 1 </a:t>
            </a:r>
            <a:r>
              <a:rPr lang="en-US" sz="180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kính</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342900" marR="0" lvl="0" indent="-342900" algn="just">
              <a:lnSpc>
                <a:spcPct val="150000"/>
              </a:lnSpc>
              <a:spcBef>
                <a:spcPts val="0"/>
              </a:spcBef>
              <a:spcAft>
                <a:spcPts val="400"/>
              </a:spcAft>
              <a:buFont typeface="Symbol" panose="05050102010706020507" pitchFamily="18" charset="2"/>
              <a:buChar char=""/>
            </a:pP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hồi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quy</a:t>
            </a:r>
            <a:r>
              <a:rPr lang="en-US" sz="1800">
                <a:effectLst/>
                <a:latin typeface="Times New Roman" panose="02020603050405020304" pitchFamily="18" charset="0"/>
                <a:ea typeface="Calibri" panose="020F0502020204030204" pitchFamily="34" charset="0"/>
                <a:cs typeface="Arial" panose="020B0604020202020204" pitchFamily="34" charset="0"/>
              </a:rPr>
              <a:t> Lasso, logistic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svm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tương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đồng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nhau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phương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pháp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kém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hơn</a:t>
            </a:r>
            <a:r>
              <a:rPr lang="en-US" sz="1800">
                <a:effectLst/>
                <a:latin typeface="Times New Roman" panose="02020603050405020304" pitchFamily="18" charset="0"/>
                <a:ea typeface="Calibri" panose="020F0502020204030204" pitchFamily="34" charset="0"/>
                <a:cs typeface="Arial" panose="020B0604020202020204" pitchFamily="34" charset="0"/>
              </a:rPr>
              <a:t> linear ở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tóc</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342900" marR="0" lvl="0" indent="-342900" algn="just">
              <a:lnSpc>
                <a:spcPct val="150000"/>
              </a:lnSpc>
              <a:spcBef>
                <a:spcPts val="0"/>
              </a:spcBef>
              <a:spcAft>
                <a:spcPts val="4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rã</a:t>
            </a:r>
            <a:r>
              <a:rPr lang="en-US" sz="1800">
                <a:effectLst/>
                <a:latin typeface="Times New Roman" panose="02020603050405020304" pitchFamily="18" charset="0"/>
                <a:ea typeface="Calibri" panose="020F0502020204030204" pitchFamily="34" charset="0"/>
                <a:cs typeface="Arial" panose="020B0604020202020204" pitchFamily="34" charset="0"/>
              </a:rPr>
              <a:t> ma </a:t>
            </a:r>
            <a:r>
              <a:rPr lang="en-US" sz="1800" err="1">
                <a:effectLst/>
                <a:latin typeface="Times New Roman" panose="02020603050405020304" pitchFamily="18" charset="0"/>
                <a:ea typeface="Calibri" panose="020F0502020204030204" pitchFamily="34" charset="0"/>
                <a:cs typeface="Arial" panose="020B0604020202020204" pitchFamily="34" charset="0"/>
              </a:rPr>
              <a:t>trận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ta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chấp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nhận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thay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đổi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thay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đổi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những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kéo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theo.</a:t>
            </a:r>
            <a:endParaRPr lang="en-US" sz="180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21008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228600" algn="just">
              <a:lnSpc>
                <a:spcPct val="150000"/>
              </a:lnSpc>
              <a:spcBef>
                <a:spcPts val="0"/>
              </a:spcBef>
              <a:spcAft>
                <a:spcPts val="400"/>
              </a:spcAft>
            </a:pP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trên</a:t>
            </a:r>
            <a:r>
              <a:rPr lang="en-US" sz="1800">
                <a:effectLst/>
                <a:latin typeface="Times New Roman" panose="02020603050405020304" pitchFamily="18" charset="0"/>
                <a:ea typeface="Calibri" panose="020F0502020204030204" pitchFamily="34" charset="0"/>
                <a:cs typeface="Arial" panose="020B0604020202020204" pitchFamily="34" charset="0"/>
              </a:rPr>
              <a:t> ta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thấy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cặp</a:t>
            </a:r>
            <a:r>
              <a:rPr lang="en-US" sz="1800">
                <a:effectLst/>
                <a:latin typeface="Times New Roman" panose="02020603050405020304" pitchFamily="18" charset="0"/>
                <a:ea typeface="Calibri" panose="020F0502020204030204" pitchFamily="34" charset="0"/>
                <a:cs typeface="Arial" panose="020B0604020202020204" pitchFamily="34" charset="0"/>
              </a:rPr>
              <a:t> tag </a:t>
            </a:r>
            <a:r>
              <a:rPr lang="en-US" sz="180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nghịch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phải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mục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tiêu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kéo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theo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thay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đổi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tuy</a:t>
            </a:r>
            <a:r>
              <a:rPr lang="en-US" sz="1800">
                <a:effectLst/>
                <a:latin typeface="Times New Roman" panose="02020603050405020304" pitchFamily="18" charset="0"/>
                <a:ea typeface="Calibri" panose="020F0502020204030204" pitchFamily="34" charset="0"/>
                <a:cs typeface="Arial" panose="020B0604020202020204" pitchFamily="34" charset="0"/>
              </a:rPr>
              <a:t> ở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mức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chấp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nhận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đợi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áp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cặp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nghịch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khắc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phục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điểm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thay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đổi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mục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tiêu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những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qua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tăng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Ngoài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cặp</a:t>
            </a:r>
            <a:r>
              <a:rPr lang="en-US" sz="1800">
                <a:effectLst/>
                <a:latin typeface="Times New Roman" panose="02020603050405020304" pitchFamily="18" charset="0"/>
                <a:ea typeface="Calibri" panose="020F0502020204030204" pitchFamily="34" charset="0"/>
                <a:cs typeface="Arial" panose="020B0604020202020204" pitchFamily="34" charset="0"/>
              </a:rPr>
              <a:t> tag </a:t>
            </a:r>
            <a:r>
              <a:rPr lang="en-US" sz="180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nghịch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còn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tăng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ta </a:t>
            </a:r>
            <a:r>
              <a:rPr lang="en-US" sz="1800" err="1">
                <a:effectLst/>
                <a:latin typeface="Times New Roman" panose="02020603050405020304" pitchFamily="18" charset="0"/>
                <a:ea typeface="Calibri" panose="020F0502020204030204" pitchFamily="34" charset="0"/>
                <a:cs typeface="Arial" panose="020B0604020202020204" pitchFamily="34" charset="0"/>
              </a:rPr>
              <a:t>hướng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r>
              <a:rPr lang="en-US" sz="1800" err="1">
                <a:effectLst/>
                <a:latin typeface="Calibri" panose="020F0502020204030204" pitchFamily="34" charset="0"/>
                <a:ea typeface="Calibri" panose="020F0502020204030204" pitchFamily="34" charset="0"/>
                <a:cs typeface="Arial" panose="020B0604020202020204" pitchFamily="34" charset="0"/>
              </a:rPr>
              <a:t>Từ</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kết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quả</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trên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thể</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nói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rằng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chính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việc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sử</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dụng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cặp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nhãn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đối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xứng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phần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bổ</a:t>
            </a:r>
            <a:r>
              <a:rPr lang="en-US" sz="1800">
                <a:effectLst/>
                <a:latin typeface="Calibri" panose="020F0502020204030204" pitchFamily="34" charset="0"/>
                <a:ea typeface="Calibri" panose="020F0502020204030204" pitchFamily="34" charset="0"/>
                <a:cs typeface="Arial" panose="020B0604020202020204" pitchFamily="34" charset="0"/>
              </a:rPr>
              <a:t> sung </a:t>
            </a:r>
            <a:r>
              <a:rPr lang="en-US" sz="1800" err="1">
                <a:effectLst/>
                <a:latin typeface="Calibri" panose="020F0502020204030204" pitchFamily="34" charset="0"/>
                <a:ea typeface="Calibri" panose="020F0502020204030204" pitchFamily="34" charset="0"/>
                <a:cs typeface="Arial" panose="020B0604020202020204" pitchFamily="34" charset="0"/>
              </a:rPr>
              <a:t>cần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thiết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phương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pháp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giám</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sát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áp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dụng</a:t>
            </a:r>
            <a:endParaRPr lang="en-US"/>
          </a:p>
        </p:txBody>
      </p:sp>
    </p:spTree>
    <p:extLst>
      <p:ext uri="{BB962C8B-B14F-4D97-AF65-F5344CB8AC3E}">
        <p14:creationId xmlns:p14="http://schemas.microsoft.com/office/powerpoint/2010/main" val="2330905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a:lnSpc>
                <a:spcPct val="150000"/>
              </a:lnSpc>
              <a:spcBef>
                <a:spcPts val="0"/>
              </a:spcBef>
              <a:spcAft>
                <a:spcPts val="400"/>
              </a:spcAft>
              <a:buNone/>
            </a:pPr>
            <a:endParaRPr lang="en-US" sz="180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96683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346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a:lnSpc>
                <a:spcPct val="150000"/>
              </a:lnSpc>
              <a:spcBef>
                <a:spcPts val="0"/>
              </a:spcBef>
              <a:spcAft>
                <a:spcPts val="4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Khi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sử</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dirty="0">
                <a:effectLst/>
                <a:latin typeface="Times New Roman" panose="02020603050405020304" pitchFamily="18" charset="0"/>
                <a:ea typeface="Calibri" panose="020F0502020204030204" pitchFamily="34" charset="0"/>
                <a:cs typeface="Arial" panose="020B0604020202020204" pitchFamily="34" charset="0"/>
              </a:rPr>
              <a:t> tag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nghịch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hệ</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tương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quan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giữa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vector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phương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pháp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đều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giảm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thấy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quả</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áp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phương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pháp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này</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pPr marL="0" marR="0" indent="0" algn="just">
              <a:lnSpc>
                <a:spcPct val="150000"/>
              </a:lnSpc>
              <a:spcBef>
                <a:spcPts val="0"/>
              </a:spcBef>
              <a:spcAft>
                <a:spcPts val="400"/>
              </a:spcAft>
            </a:pPr>
            <a:r>
              <a:rPr lang="en-US" sz="1800" dirty="0" err="1">
                <a:effectLst/>
                <a:latin typeface="Times New Roman" panose="02020603050405020304" pitchFamily="18" charset="0"/>
                <a:ea typeface="Calibri" panose="020F0502020204030204" pitchFamily="34" charset="0"/>
                <a:cs typeface="Arial" panose="020B0604020202020204" pitchFamily="34" charset="0"/>
              </a:rPr>
              <a:t>Đặc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biệt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bảng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phương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pháp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phân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rã</a:t>
            </a:r>
            <a:r>
              <a:rPr lang="en-US" sz="1800" dirty="0">
                <a:effectLst/>
                <a:latin typeface="Times New Roman" panose="02020603050405020304" pitchFamily="18" charset="0"/>
                <a:ea typeface="Calibri" panose="020F0502020204030204" pitchFamily="34" charset="0"/>
                <a:cs typeface="Arial" panose="020B0604020202020204" pitchFamily="34" charset="0"/>
              </a:rPr>
              <a:t> ma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trận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quả</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phương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pháp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này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động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rất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mạnh</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66565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Ngoài</a:t>
            </a:r>
            <a:r>
              <a:rPr lang="en-US" dirty="0"/>
              <a:t> </a:t>
            </a:r>
            <a:r>
              <a:rPr lang="en-US" dirty="0" err="1"/>
              <a:t>độ</a:t>
            </a:r>
            <a:r>
              <a:rPr lang="en-US" dirty="0"/>
              <a:t> </a:t>
            </a:r>
            <a:r>
              <a:rPr lang="en-US" dirty="0" err="1"/>
              <a:t>đo</a:t>
            </a:r>
            <a:r>
              <a:rPr lang="en-US" dirty="0"/>
              <a:t> Attribute correlation </a:t>
            </a:r>
            <a:r>
              <a:rPr lang="en-US" dirty="0" err="1"/>
              <a:t>được</a:t>
            </a:r>
            <a:r>
              <a:rPr lang="en-US" dirty="0"/>
              <a:t> </a:t>
            </a:r>
            <a:r>
              <a:rPr lang="en-US" dirty="0" err="1"/>
              <a:t>nhóm</a:t>
            </a:r>
            <a:r>
              <a:rPr lang="en-US" dirty="0"/>
              <a:t> </a:t>
            </a:r>
            <a:r>
              <a:rPr lang="en-US" dirty="0" err="1"/>
              <a:t>bổ</a:t>
            </a:r>
            <a:r>
              <a:rPr lang="en-US" dirty="0"/>
              <a:t> sung </a:t>
            </a:r>
            <a:r>
              <a:rPr lang="en-US" dirty="0" err="1"/>
              <a:t>thì</a:t>
            </a:r>
            <a:r>
              <a:rPr lang="en-US" dirty="0"/>
              <a:t> </a:t>
            </a:r>
            <a:r>
              <a:rPr lang="en-US" dirty="0" err="1"/>
              <a:t>nhóm</a:t>
            </a:r>
            <a:r>
              <a:rPr lang="en-US" dirty="0"/>
              <a:t> </a:t>
            </a:r>
            <a:r>
              <a:rPr lang="en-US" dirty="0" err="1"/>
              <a:t>cũng</a:t>
            </a:r>
            <a:r>
              <a:rPr lang="en-US" dirty="0"/>
              <a:t> </a:t>
            </a:r>
            <a:r>
              <a:rPr lang="en-US" dirty="0" err="1"/>
              <a:t>tiến</a:t>
            </a:r>
            <a:r>
              <a:rPr lang="en-US" dirty="0"/>
              <a:t> </a:t>
            </a:r>
            <a:r>
              <a:rPr lang="en-US" dirty="0" err="1"/>
              <a:t>hành</a:t>
            </a:r>
            <a:r>
              <a:rPr lang="en-US" dirty="0"/>
              <a:t> </a:t>
            </a:r>
            <a:r>
              <a:rPr lang="en-US" dirty="0" err="1"/>
              <a:t>đo</a:t>
            </a:r>
            <a:r>
              <a:rPr lang="en-US" dirty="0"/>
              <a:t> </a:t>
            </a:r>
            <a:r>
              <a:rPr lang="en-US" dirty="0" err="1"/>
              <a:t>đạc</a:t>
            </a:r>
            <a:r>
              <a:rPr lang="en-US" dirty="0"/>
              <a:t> </a:t>
            </a:r>
            <a:r>
              <a:rPr lang="en-US" dirty="0" err="1"/>
              <a:t>lại</a:t>
            </a:r>
            <a:r>
              <a:rPr lang="en-US" dirty="0"/>
              <a:t> </a:t>
            </a:r>
            <a:r>
              <a:rPr lang="en-US" dirty="0" err="1"/>
              <a:t>các</a:t>
            </a:r>
            <a:r>
              <a:rPr lang="en-US" dirty="0"/>
              <a:t> </a:t>
            </a:r>
            <a:r>
              <a:rPr lang="en-US" dirty="0" err="1"/>
              <a:t>độ</a:t>
            </a:r>
            <a:r>
              <a:rPr lang="en-US" dirty="0"/>
              <a:t> </a:t>
            </a:r>
            <a:r>
              <a:rPr lang="en-US" dirty="0" err="1"/>
              <a:t>đo</a:t>
            </a:r>
            <a:r>
              <a:rPr lang="en-US" dirty="0"/>
              <a:t> </a:t>
            </a:r>
            <a:r>
              <a:rPr lang="en-US" dirty="0" err="1"/>
              <a:t>sẵn</a:t>
            </a:r>
            <a:r>
              <a:rPr lang="en-US" dirty="0"/>
              <a:t> </a:t>
            </a:r>
            <a:r>
              <a:rPr lang="en-US" dirty="0" err="1"/>
              <a:t>có</a:t>
            </a:r>
            <a:r>
              <a:rPr lang="en-US" dirty="0"/>
              <a:t> </a:t>
            </a:r>
            <a:r>
              <a:rPr lang="en-US" dirty="0" err="1"/>
              <a:t>của</a:t>
            </a:r>
            <a:r>
              <a:rPr lang="en-US" dirty="0"/>
              <a:t> </a:t>
            </a:r>
            <a:r>
              <a:rPr lang="en-US" dirty="0" err="1"/>
              <a:t>mô</a:t>
            </a:r>
            <a:r>
              <a:rPr lang="en-US" dirty="0"/>
              <a:t> </a:t>
            </a:r>
            <a:r>
              <a:rPr lang="en-US" dirty="0" err="1"/>
              <a:t>hình</a:t>
            </a:r>
            <a:r>
              <a:rPr lang="en-US" dirty="0"/>
              <a:t> GANs N’ Roses </a:t>
            </a:r>
            <a:r>
              <a:rPr lang="en-US" dirty="0" err="1"/>
              <a:t>gốc</a:t>
            </a:r>
            <a:r>
              <a:rPr lang="en-US" dirty="0"/>
              <a:t> bao </a:t>
            </a:r>
            <a:r>
              <a:rPr lang="en-US" dirty="0" err="1"/>
              <a:t>gồm</a:t>
            </a:r>
            <a:r>
              <a:rPr lang="en-US" dirty="0"/>
              <a:t> FID, DFID, LPIPS.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Times New Roman" panose="02020603050405020304" pitchFamily="18" charset="0"/>
                <a:ea typeface="Calibri" panose="020F0502020204030204" pitchFamily="34" charset="0"/>
                <a:cs typeface="Arial" panose="020B0604020202020204" pitchFamily="34" charset="0"/>
              </a:rPr>
              <a:t>FID (Fréchet Inception Distance)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phát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triển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ước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hiệu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năng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mạng</a:t>
            </a:r>
            <a:r>
              <a:rPr lang="en-US" sz="1100" dirty="0">
                <a:effectLst/>
                <a:latin typeface="Times New Roman" panose="02020603050405020304" pitchFamily="18" charset="0"/>
                <a:ea typeface="Calibri" panose="020F0502020204030204" pitchFamily="34" charset="0"/>
                <a:cs typeface="Arial" panose="020B0604020202020204" pitchFamily="34" charset="0"/>
              </a:rPr>
              <a:t> GAN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dùng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ước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chất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mô</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hình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ra</a:t>
            </a:r>
            <a:r>
              <a:rPr lang="en-US" sz="1100" dirty="0">
                <a:effectLst/>
                <a:latin typeface="Times New Roman" panose="02020603050405020304" pitchFamily="18" charset="0"/>
                <a:ea typeface="Calibri" panose="020F0502020204030204" pitchFamily="34" charset="0"/>
                <a:cs typeface="Arial" panose="020B0604020202020204" pitchFamily="34" charset="0"/>
              </a:rPr>
              <a:t> so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gốc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Mục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tiêu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phát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triển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hệ</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FID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ước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đánh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giá</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dựa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trên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thống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kê</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so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thống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kê</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hình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Chỉ</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FID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thấp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thì</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chất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cao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tức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ra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gần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 –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giống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a:t>
            </a:r>
          </a:p>
          <a:p>
            <a:pPr marL="158750" indent="0">
              <a:buNone/>
            </a:pPr>
            <a:r>
              <a:rPr lang="en-US" dirty="0"/>
              <a:t>Ở </a:t>
            </a:r>
            <a:r>
              <a:rPr lang="en-US" dirty="0" err="1"/>
              <a:t>trên</a:t>
            </a:r>
            <a:r>
              <a:rPr lang="en-US" dirty="0"/>
              <a:t> </a:t>
            </a:r>
            <a:r>
              <a:rPr lang="en-US" dirty="0" err="1"/>
              <a:t>hình</a:t>
            </a:r>
            <a:r>
              <a:rPr lang="en-US" dirty="0"/>
              <a:t> </a:t>
            </a:r>
            <a:r>
              <a:rPr lang="en-US" dirty="0" err="1"/>
              <a:t>thì</a:t>
            </a:r>
            <a:r>
              <a:rPr lang="en-US" dirty="0"/>
              <a:t> </a:t>
            </a:r>
            <a:r>
              <a:rPr lang="en-US" dirty="0" err="1"/>
              <a:t>SeFa</a:t>
            </a:r>
            <a:r>
              <a:rPr lang="en-US" dirty="0"/>
              <a:t> </a:t>
            </a:r>
            <a:r>
              <a:rPr lang="en-US" dirty="0" err="1"/>
              <a:t>cho</a:t>
            </a:r>
            <a:r>
              <a:rPr lang="en-US" dirty="0"/>
              <a:t> </a:t>
            </a:r>
            <a:r>
              <a:rPr lang="en-US" dirty="0" err="1"/>
              <a:t>kết</a:t>
            </a:r>
            <a:r>
              <a:rPr lang="en-US" dirty="0"/>
              <a:t> </a:t>
            </a:r>
            <a:r>
              <a:rPr lang="en-US" dirty="0" err="1"/>
              <a:t>quả</a:t>
            </a:r>
            <a:r>
              <a:rPr lang="en-US" dirty="0"/>
              <a:t> </a:t>
            </a:r>
            <a:r>
              <a:rPr lang="en-US" dirty="0" err="1"/>
              <a:t>gần</a:t>
            </a:r>
            <a:r>
              <a:rPr lang="en-US" dirty="0"/>
              <a:t> </a:t>
            </a:r>
            <a:r>
              <a:rPr lang="en-US" dirty="0" err="1"/>
              <a:t>với</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gốc</a:t>
            </a:r>
            <a:r>
              <a:rPr lang="en-US" dirty="0"/>
              <a:t> </a:t>
            </a:r>
            <a:r>
              <a:rPr lang="en-US" dirty="0" err="1"/>
              <a:t>nhất</a:t>
            </a:r>
            <a:r>
              <a:rPr lang="en-US" dirty="0"/>
              <a:t>, </a:t>
            </a:r>
            <a:r>
              <a:rPr lang="en-US" dirty="0" err="1"/>
              <a:t>điều</a:t>
            </a:r>
            <a:r>
              <a:rPr lang="en-US" dirty="0"/>
              <a:t> </a:t>
            </a:r>
            <a:r>
              <a:rPr lang="en-US" dirty="0" err="1"/>
              <a:t>này</a:t>
            </a:r>
            <a:r>
              <a:rPr lang="en-US" dirty="0"/>
              <a:t> </a:t>
            </a:r>
            <a:r>
              <a:rPr lang="en-US" dirty="0" err="1"/>
              <a:t>đã</a:t>
            </a:r>
            <a:r>
              <a:rPr lang="en-US" dirty="0"/>
              <a:t> </a:t>
            </a:r>
            <a:r>
              <a:rPr lang="en-US" dirty="0" err="1"/>
              <a:t>được</a:t>
            </a:r>
            <a:r>
              <a:rPr lang="en-US" dirty="0"/>
              <a:t> </a:t>
            </a:r>
            <a:r>
              <a:rPr lang="en-US" dirty="0" err="1"/>
              <a:t>nằm</a:t>
            </a:r>
            <a:r>
              <a:rPr lang="en-US" dirty="0"/>
              <a:t> </a:t>
            </a:r>
            <a:r>
              <a:rPr lang="en-US" dirty="0" err="1"/>
              <a:t>trong</a:t>
            </a:r>
            <a:r>
              <a:rPr lang="en-US" dirty="0"/>
              <a:t> </a:t>
            </a:r>
            <a:r>
              <a:rPr lang="en-US" dirty="0" err="1"/>
              <a:t>dự</a:t>
            </a:r>
            <a:r>
              <a:rPr lang="en-US" dirty="0"/>
              <a:t> </a:t>
            </a:r>
            <a:r>
              <a:rPr lang="en-US" dirty="0" err="1"/>
              <a:t>đoán</a:t>
            </a:r>
            <a:r>
              <a:rPr lang="en-US" dirty="0"/>
              <a:t> </a:t>
            </a:r>
            <a:r>
              <a:rPr lang="en-US" dirty="0" err="1"/>
              <a:t>vì</a:t>
            </a:r>
            <a:r>
              <a:rPr lang="en-US" dirty="0"/>
              <a:t> </a:t>
            </a:r>
            <a:r>
              <a:rPr lang="en-US" dirty="0" err="1"/>
              <a:t>các</a:t>
            </a:r>
            <a:r>
              <a:rPr lang="en-US" dirty="0"/>
              <a:t> vector </a:t>
            </a:r>
            <a:r>
              <a:rPr lang="en-US" dirty="0" err="1"/>
              <a:t>ngữ</a:t>
            </a:r>
            <a:r>
              <a:rPr lang="en-US" dirty="0"/>
              <a:t> </a:t>
            </a:r>
            <a:r>
              <a:rPr lang="en-US" dirty="0" err="1"/>
              <a:t>nghĩa</a:t>
            </a:r>
            <a:r>
              <a:rPr lang="en-US" dirty="0"/>
              <a:t> </a:t>
            </a:r>
            <a:r>
              <a:rPr lang="en-US" dirty="0" err="1"/>
              <a:t>của</a:t>
            </a:r>
            <a:r>
              <a:rPr lang="en-US" dirty="0"/>
              <a:t> </a:t>
            </a:r>
            <a:r>
              <a:rPr lang="en-US" dirty="0" err="1"/>
              <a:t>SeFa</a:t>
            </a:r>
            <a:r>
              <a:rPr lang="en-US" dirty="0"/>
              <a:t> </a:t>
            </a:r>
            <a:r>
              <a:rPr lang="en-US" dirty="0" err="1"/>
              <a:t>là</a:t>
            </a:r>
            <a:r>
              <a:rPr lang="en-US" dirty="0"/>
              <a:t> </a:t>
            </a:r>
            <a:r>
              <a:rPr lang="en-US" dirty="0" err="1"/>
              <a:t>các</a:t>
            </a:r>
            <a:r>
              <a:rPr lang="en-US" dirty="0"/>
              <a:t> vector </a:t>
            </a:r>
            <a:r>
              <a:rPr lang="en-US" dirty="0" err="1"/>
              <a:t>riêng</a:t>
            </a:r>
            <a:r>
              <a:rPr lang="en-US" dirty="0"/>
              <a:t> </a:t>
            </a:r>
            <a:r>
              <a:rPr lang="en-US" dirty="0" err="1"/>
              <a:t>đc</a:t>
            </a:r>
            <a:r>
              <a:rPr lang="en-US" dirty="0"/>
              <a:t> </a:t>
            </a:r>
            <a:r>
              <a:rPr lang="en-US" dirty="0" err="1"/>
              <a:t>lấy</a:t>
            </a:r>
            <a:r>
              <a:rPr lang="en-US" dirty="0"/>
              <a:t> </a:t>
            </a:r>
            <a:r>
              <a:rPr lang="en-US" dirty="0" err="1"/>
              <a:t>từ</a:t>
            </a:r>
            <a:r>
              <a:rPr lang="en-US" dirty="0"/>
              <a:t> </a:t>
            </a:r>
            <a:r>
              <a:rPr lang="en-US" dirty="0" err="1"/>
              <a:t>quá</a:t>
            </a:r>
            <a:r>
              <a:rPr lang="en-US" dirty="0"/>
              <a:t> </a:t>
            </a:r>
            <a:r>
              <a:rPr lang="en-US" dirty="0" err="1"/>
              <a:t>trình</a:t>
            </a:r>
            <a:r>
              <a:rPr lang="en-US" dirty="0"/>
              <a:t> </a:t>
            </a:r>
            <a:r>
              <a:rPr lang="en-US" dirty="0" err="1"/>
              <a:t>phân</a:t>
            </a:r>
            <a:r>
              <a:rPr lang="en-US" dirty="0"/>
              <a:t> </a:t>
            </a:r>
            <a:r>
              <a:rPr lang="en-US" dirty="0" err="1"/>
              <a:t>rã</a:t>
            </a:r>
            <a:r>
              <a:rPr lang="en-US" dirty="0"/>
              <a:t> ma </a:t>
            </a:r>
            <a:r>
              <a:rPr lang="en-US" dirty="0" err="1"/>
              <a:t>trận</a:t>
            </a:r>
            <a:r>
              <a:rPr lang="en-US" dirty="0"/>
              <a:t> </a:t>
            </a:r>
            <a:r>
              <a:rPr lang="en-US" dirty="0" err="1"/>
              <a:t>trọng</a:t>
            </a:r>
            <a:r>
              <a:rPr lang="en-US" dirty="0"/>
              <a:t> </a:t>
            </a:r>
            <a:r>
              <a:rPr lang="en-US" dirty="0" err="1"/>
              <a:t>số</a:t>
            </a:r>
            <a:r>
              <a:rPr lang="en-US" dirty="0"/>
              <a:t> </a:t>
            </a:r>
            <a:r>
              <a:rPr lang="en-US" dirty="0" err="1"/>
              <a:t>của</a:t>
            </a:r>
            <a:r>
              <a:rPr lang="en-US" dirty="0"/>
              <a:t> </a:t>
            </a:r>
            <a:r>
              <a:rPr lang="en-US" dirty="0" err="1"/>
              <a:t>bộ</a:t>
            </a:r>
            <a:r>
              <a:rPr lang="en-US" dirty="0"/>
              <a:t> Generator, </a:t>
            </a:r>
            <a:r>
              <a:rPr lang="en-US" dirty="0" err="1"/>
              <a:t>chính</a:t>
            </a:r>
            <a:r>
              <a:rPr lang="en-US" dirty="0"/>
              <a:t> </a:t>
            </a:r>
            <a:r>
              <a:rPr lang="en-US" dirty="0" err="1"/>
              <a:t>vì</a:t>
            </a:r>
            <a:r>
              <a:rPr lang="en-US" dirty="0"/>
              <a:t> </a:t>
            </a:r>
            <a:r>
              <a:rPr lang="en-US" dirty="0" err="1"/>
              <a:t>thế</a:t>
            </a:r>
            <a:r>
              <a:rPr lang="en-US" dirty="0"/>
              <a:t> </a:t>
            </a:r>
            <a:r>
              <a:rPr lang="en-US" dirty="0" err="1"/>
              <a:t>chúng</a:t>
            </a:r>
            <a:r>
              <a:rPr lang="en-US" dirty="0"/>
              <a:t> </a:t>
            </a:r>
            <a:r>
              <a:rPr lang="en-US" dirty="0" err="1"/>
              <a:t>là</a:t>
            </a:r>
            <a:r>
              <a:rPr lang="en-US" dirty="0"/>
              <a:t> </a:t>
            </a:r>
            <a:r>
              <a:rPr lang="en-US" dirty="0" err="1"/>
              <a:t>những</a:t>
            </a:r>
            <a:r>
              <a:rPr lang="en-US" dirty="0"/>
              <a:t> vector </a:t>
            </a:r>
            <a:r>
              <a:rPr lang="en-US" dirty="0" err="1"/>
              <a:t>có</a:t>
            </a:r>
            <a:r>
              <a:rPr lang="en-US" dirty="0"/>
              <a:t> ý </a:t>
            </a:r>
            <a:r>
              <a:rPr lang="en-US" dirty="0" err="1"/>
              <a:t>nhất</a:t>
            </a:r>
            <a:r>
              <a:rPr lang="en-US" dirty="0"/>
              <a:t> </a:t>
            </a:r>
            <a:r>
              <a:rPr lang="en-US" dirty="0" err="1"/>
              <a:t>với</a:t>
            </a:r>
            <a:r>
              <a:rPr lang="en-US" dirty="0"/>
              <a:t> </a:t>
            </a:r>
            <a:r>
              <a:rPr lang="en-US" dirty="0" err="1"/>
              <a:t>bộ</a:t>
            </a:r>
            <a:r>
              <a:rPr lang="en-US" dirty="0"/>
              <a:t> generator, do </a:t>
            </a:r>
            <a:r>
              <a:rPr lang="en-US" dirty="0" err="1"/>
              <a:t>đó</a:t>
            </a:r>
            <a:r>
              <a:rPr lang="en-US" dirty="0"/>
              <a:t> </a:t>
            </a:r>
            <a:r>
              <a:rPr lang="en-US" dirty="0" err="1"/>
              <a:t>giúp</a:t>
            </a:r>
            <a:r>
              <a:rPr lang="en-US" dirty="0"/>
              <a:t> </a:t>
            </a:r>
            <a:r>
              <a:rPr lang="en-US" dirty="0" err="1"/>
              <a:t>ảnh</a:t>
            </a:r>
            <a:r>
              <a:rPr lang="en-US" dirty="0"/>
              <a:t> </a:t>
            </a:r>
            <a:r>
              <a:rPr lang="en-US" dirty="0" err="1"/>
              <a:t>tạo</a:t>
            </a:r>
            <a:r>
              <a:rPr lang="en-US" dirty="0"/>
              <a:t> </a:t>
            </a:r>
            <a:r>
              <a:rPr lang="en-US" dirty="0" err="1"/>
              <a:t>ra</a:t>
            </a:r>
            <a:r>
              <a:rPr lang="en-US" dirty="0"/>
              <a:t> </a:t>
            </a:r>
            <a:r>
              <a:rPr lang="en-US" dirty="0" err="1"/>
              <a:t>giống</a:t>
            </a:r>
            <a:r>
              <a:rPr lang="en-US" dirty="0"/>
              <a:t> </a:t>
            </a:r>
            <a:r>
              <a:rPr lang="en-US" dirty="0" err="1"/>
              <a:t>thật</a:t>
            </a:r>
            <a:r>
              <a:rPr lang="en-US" dirty="0"/>
              <a:t> </a:t>
            </a:r>
            <a:r>
              <a:rPr lang="en-US" dirty="0" err="1"/>
              <a:t>nhất</a:t>
            </a:r>
            <a:r>
              <a:rPr lang="en-US" dirty="0"/>
              <a:t>.</a:t>
            </a:r>
          </a:p>
          <a:p>
            <a:pPr marL="158750" indent="0">
              <a:buNone/>
            </a:pPr>
            <a:r>
              <a:rPr lang="en-US" dirty="0"/>
              <a:t>Linear </a:t>
            </a:r>
            <a:r>
              <a:rPr lang="en-US" dirty="0" err="1"/>
              <a:t>thể</a:t>
            </a:r>
            <a:r>
              <a:rPr lang="en-US" dirty="0"/>
              <a:t> </a:t>
            </a:r>
            <a:r>
              <a:rPr lang="en-US" dirty="0" err="1"/>
              <a:t>hiện</a:t>
            </a:r>
            <a:r>
              <a:rPr lang="en-US" dirty="0"/>
              <a:t> </a:t>
            </a:r>
            <a:r>
              <a:rPr lang="en-US" dirty="0" err="1"/>
              <a:t>tốt</a:t>
            </a:r>
            <a:r>
              <a:rPr lang="en-US" dirty="0"/>
              <a:t> </a:t>
            </a:r>
            <a:r>
              <a:rPr lang="en-US" dirty="0" err="1"/>
              <a:t>nhất</a:t>
            </a:r>
            <a:r>
              <a:rPr lang="en-US" dirty="0"/>
              <a:t> </a:t>
            </a:r>
            <a:r>
              <a:rPr lang="en-US" dirty="0" err="1"/>
              <a:t>trong</a:t>
            </a:r>
            <a:r>
              <a:rPr lang="en-US" dirty="0"/>
              <a:t> </a:t>
            </a:r>
            <a:r>
              <a:rPr lang="en-US" dirty="0" err="1"/>
              <a:t>các</a:t>
            </a:r>
            <a:r>
              <a:rPr lang="en-US" dirty="0"/>
              <a:t> </a:t>
            </a:r>
            <a:r>
              <a:rPr lang="en-US" dirty="0" err="1"/>
              <a:t>phương</a:t>
            </a:r>
            <a:r>
              <a:rPr lang="en-US" dirty="0"/>
              <a:t> </a:t>
            </a:r>
            <a:r>
              <a:rPr lang="en-US" dirty="0" err="1"/>
              <a:t>pháp</a:t>
            </a:r>
            <a:r>
              <a:rPr lang="en-US" dirty="0"/>
              <a:t> </a:t>
            </a:r>
            <a:r>
              <a:rPr lang="en-US" dirty="0" err="1"/>
              <a:t>còn</a:t>
            </a:r>
            <a:r>
              <a:rPr lang="en-US" dirty="0"/>
              <a:t> </a:t>
            </a:r>
            <a:r>
              <a:rPr lang="en-US" dirty="0" err="1"/>
              <a:t>lại</a:t>
            </a:r>
            <a:r>
              <a:rPr lang="en-US" dirty="0"/>
              <a:t>.</a:t>
            </a:r>
          </a:p>
        </p:txBody>
      </p:sp>
    </p:spTree>
    <p:extLst>
      <p:ext uri="{BB962C8B-B14F-4D97-AF65-F5344CB8AC3E}">
        <p14:creationId xmlns:p14="http://schemas.microsoft.com/office/powerpoint/2010/main" val="4218745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dirty="0">
                <a:effectLst/>
                <a:latin typeface="Times New Roman" panose="02020603050405020304" pitchFamily="18" charset="0"/>
                <a:ea typeface="Calibri" panose="020F0502020204030204" pitchFamily="34" charset="0"/>
                <a:cs typeface="Arial" panose="020B0604020202020204" pitchFamily="34" charset="0"/>
              </a:rPr>
              <a:t>DFID (Diversity Fréchet Inception Distance)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một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tác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giả</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100" dirty="0">
                <a:effectLst/>
                <a:latin typeface="Times New Roman" panose="02020603050405020304" pitchFamily="18" charset="0"/>
                <a:ea typeface="Calibri" panose="020F0502020204030204" pitchFamily="34" charset="0"/>
                <a:cs typeface="Arial" panose="020B0604020202020204" pitchFamily="34" charset="0"/>
              </a:rPr>
              <a:t> GANs N’ Roses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tự</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định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nghĩa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dạng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100" dirty="0">
                <a:effectLst/>
                <a:latin typeface="Times New Roman" panose="02020603050405020304" pitchFamily="18" charset="0"/>
                <a:ea typeface="Calibri" panose="020F0502020204030204" pitchFamily="34" charset="0"/>
                <a:cs typeface="Arial" panose="020B0604020202020204" pitchFamily="34" charset="0"/>
              </a:rPr>
              <a:t> multi-modal framework. </a:t>
            </a:r>
          </a:p>
          <a:p>
            <a:pPr marL="158750" indent="0">
              <a:buNone/>
            </a:pPr>
            <a:r>
              <a:rPr lang="en-US" sz="1100" dirty="0">
                <a:effectLst/>
                <a:latin typeface="Times New Roman" panose="02020603050405020304" pitchFamily="18" charset="0"/>
                <a:cs typeface="Arial" panose="020B0604020202020204" pitchFamily="34" charset="0"/>
              </a:rPr>
              <a:t>Ở </a:t>
            </a:r>
            <a:r>
              <a:rPr lang="en-US" sz="1100" dirty="0" err="1">
                <a:effectLst/>
                <a:latin typeface="Times New Roman" panose="02020603050405020304" pitchFamily="18" charset="0"/>
                <a:cs typeface="Arial" panose="020B0604020202020204" pitchFamily="34" charset="0"/>
              </a:rPr>
              <a:t>độ</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đo</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này</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thì</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SeFa</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và</a:t>
            </a:r>
            <a:r>
              <a:rPr lang="en-US" sz="1100" dirty="0">
                <a:effectLst/>
                <a:latin typeface="Times New Roman" panose="02020603050405020304" pitchFamily="18" charset="0"/>
                <a:cs typeface="Arial" panose="020B0604020202020204" pitchFamily="34" charset="0"/>
              </a:rPr>
              <a:t> Linear </a:t>
            </a:r>
            <a:r>
              <a:rPr lang="en-US" sz="1100" dirty="0" err="1">
                <a:effectLst/>
                <a:latin typeface="Times New Roman" panose="02020603050405020304" pitchFamily="18" charset="0"/>
                <a:cs typeface="Arial" panose="020B0604020202020204" pitchFamily="34" charset="0"/>
              </a:rPr>
              <a:t>cho</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kết</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quả</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tương</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đồng</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nhau</a:t>
            </a:r>
            <a:r>
              <a:rPr lang="en-US" sz="1100" dirty="0">
                <a:effectLst/>
                <a:latin typeface="Times New Roman" panose="02020603050405020304" pitchFamily="18" charset="0"/>
                <a:cs typeface="Arial" panose="020B0604020202020204" pitchFamily="34" charset="0"/>
              </a:rPr>
              <a:t>.</a:t>
            </a:r>
            <a:endParaRPr lang="en-US" dirty="0"/>
          </a:p>
        </p:txBody>
      </p:sp>
    </p:spTree>
    <p:extLst>
      <p:ext uri="{BB962C8B-B14F-4D97-AF65-F5344CB8AC3E}">
        <p14:creationId xmlns:p14="http://schemas.microsoft.com/office/powerpoint/2010/main" val="3842265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Times New Roman" panose="02020603050405020304" pitchFamily="18" charset="0"/>
                <a:ea typeface="Calibri" panose="020F0502020204030204" pitchFamily="34" charset="0"/>
                <a:cs typeface="Arial" panose="020B0604020202020204" pitchFamily="34" charset="0"/>
              </a:rPr>
              <a:t>LPIPS (Learned Perceptual Image Patch Similarity)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một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thể</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hiện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mức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tương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đồng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dirty="0">
                <a:effectLst/>
                <a:latin typeface="Times New Roman" panose="02020603050405020304" pitchFamily="18" charset="0"/>
                <a:ea typeface="Calibri" panose="020F0502020204030204" pitchFamily="34" charset="0"/>
                <a:cs typeface="Arial" panose="020B0604020202020204" pitchFamily="34" charset="0"/>
              </a:rPr>
              <a:t> 2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sử</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dụng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mạng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học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sâu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Khác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100" dirty="0">
                <a:effectLst/>
                <a:latin typeface="Times New Roman" panose="02020603050405020304" pitchFamily="18" charset="0"/>
                <a:ea typeface="Calibri" panose="020F0502020204030204" pitchFamily="34" charset="0"/>
                <a:cs typeface="Arial" panose="020B0604020202020204" pitchFamily="34" charset="0"/>
              </a:rPr>
              <a:t> FID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có</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thể</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dirty="0">
                <a:effectLst/>
                <a:latin typeface="Times New Roman" panose="02020603050405020304" pitchFamily="18" charset="0"/>
                <a:ea typeface="Calibri" panose="020F0502020204030204" pitchFamily="34" charset="0"/>
                <a:cs typeface="Arial" panose="020B0604020202020204" pitchFamily="34" charset="0"/>
              </a:rPr>
              <a:t> 2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dữ</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100" dirty="0">
                <a:effectLst/>
                <a:latin typeface="Times New Roman" panose="02020603050405020304" pitchFamily="18" charset="0"/>
                <a:ea typeface="Calibri" panose="020F0502020204030204" pitchFamily="34" charset="0"/>
                <a:cs typeface="Arial" panose="020B0604020202020204" pitchFamily="34" charset="0"/>
              </a:rPr>
              <a:t>, LPIPS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chỉ</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có</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thể</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tương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đồng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dirty="0">
                <a:effectLst/>
                <a:latin typeface="Times New Roman" panose="02020603050405020304" pitchFamily="18" charset="0"/>
                <a:ea typeface="Calibri" panose="020F0502020204030204" pitchFamily="34" charset="0"/>
                <a:cs typeface="Arial" panose="020B0604020202020204" pitchFamily="34" charset="0"/>
              </a:rPr>
              <a:t> 2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thấp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thì</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dirty="0">
                <a:effectLst/>
                <a:latin typeface="Times New Roman" panose="02020603050405020304" pitchFamily="18" charset="0"/>
                <a:ea typeface="Calibri" panose="020F0502020204030204" pitchFamily="34" charset="0"/>
                <a:cs typeface="Arial" panose="020B0604020202020204" pitchFamily="34" charset="0"/>
              </a:rPr>
              <a:t> 2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có</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nhiều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sự</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tương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đồng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Vì</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bản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chất</a:t>
            </a:r>
            <a:r>
              <a:rPr lang="en-US" sz="1100" dirty="0">
                <a:effectLst/>
                <a:latin typeface="Times New Roman" panose="02020603050405020304" pitchFamily="18" charset="0"/>
                <a:ea typeface="Calibri" panose="020F0502020204030204" pitchFamily="34" charset="0"/>
                <a:cs typeface="Arial" panose="020B0604020202020204" pitchFamily="34" charset="0"/>
              </a:rPr>
              <a:t> GANs N’ Roses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muốn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ra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phải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dạng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tốt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nên</a:t>
            </a:r>
            <a:r>
              <a:rPr lang="en-US" sz="1100" dirty="0">
                <a:effectLst/>
                <a:latin typeface="Times New Roman" panose="02020603050405020304" pitchFamily="18" charset="0"/>
                <a:ea typeface="Calibri" panose="020F0502020204030204" pitchFamily="34" charset="0"/>
                <a:cs typeface="Arial" panose="020B0604020202020204" pitchFamily="34" charset="0"/>
              </a:rPr>
              <a:t> ở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này</a:t>
            </a:r>
            <a:r>
              <a:rPr lang="en-US" sz="1100" dirty="0">
                <a:effectLst/>
                <a:latin typeface="Times New Roman" panose="02020603050405020304" pitchFamily="18" charset="0"/>
                <a:ea typeface="Calibri" panose="020F0502020204030204" pitchFamily="34" charset="0"/>
                <a:cs typeface="Arial" panose="020B0604020202020204" pitchFamily="34" charset="0"/>
              </a:rPr>
              <a:t> ta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kỳ</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vọng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rằng</a:t>
            </a:r>
            <a:r>
              <a:rPr lang="en-US" sz="1100" dirty="0">
                <a:effectLst/>
                <a:latin typeface="Times New Roman" panose="02020603050405020304" pitchFamily="18" charset="0"/>
                <a:ea typeface="Calibri" panose="020F0502020204030204" pitchFamily="34" charset="0"/>
                <a:cs typeface="Arial" panose="020B0604020202020204" pitchFamily="34" charset="0"/>
              </a:rPr>
              <a:t> LPIPS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cao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tốt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tức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ra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sẽ</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dạng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tốt</a:t>
            </a:r>
            <a:r>
              <a:rPr lang="en-US" sz="1100" dirty="0">
                <a:effectLst/>
                <a:latin typeface="Times New Roman" panose="02020603050405020304" pitchFamily="18" charset="0"/>
                <a:ea typeface="Calibri" panose="020F0502020204030204" pitchFamily="34" charset="0"/>
                <a:cs typeface="Arial" panose="020B0604020202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Times New Roman" panose="02020603050405020304" pitchFamily="18" charset="0"/>
                <a:cs typeface="Arial" panose="020B0604020202020204" pitchFamily="34" charset="0"/>
              </a:rPr>
              <a:t>Logistic </a:t>
            </a:r>
            <a:r>
              <a:rPr lang="en-US" sz="1100" dirty="0" err="1">
                <a:effectLst/>
                <a:latin typeface="Times New Roman" panose="02020603050405020304" pitchFamily="18" charset="0"/>
                <a:cs typeface="Arial" panose="020B0604020202020204" pitchFamily="34" charset="0"/>
              </a:rPr>
              <a:t>thể</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hiện</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tốt</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nhất</a:t>
            </a:r>
            <a:r>
              <a:rPr lang="en-US" sz="1100" dirty="0">
                <a:effectLst/>
                <a:latin typeface="Times New Roman" panose="02020603050405020304" pitchFamily="18" charset="0"/>
                <a:cs typeface="Arial" panose="020B0604020202020204" pitchFamily="34" charset="0"/>
              </a:rPr>
              <a:t> ở </a:t>
            </a:r>
            <a:r>
              <a:rPr lang="en-US" sz="1100" dirty="0" err="1">
                <a:effectLst/>
                <a:latin typeface="Times New Roman" panose="02020603050405020304" pitchFamily="18" charset="0"/>
                <a:cs typeface="Arial" panose="020B0604020202020204" pitchFamily="34" charset="0"/>
              </a:rPr>
              <a:t>độ</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đo</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này</a:t>
            </a:r>
            <a:r>
              <a:rPr lang="en-US" sz="1100" dirty="0">
                <a:effectLst/>
                <a:latin typeface="Times New Roman" panose="02020603050405020304" pitchFamily="18" charset="0"/>
                <a:cs typeface="Arial" panose="020B0604020202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effectLst/>
                <a:latin typeface="Times New Roman" panose="02020603050405020304" pitchFamily="18" charset="0"/>
                <a:cs typeface="Arial" panose="020B0604020202020204" pitchFamily="34" charset="0"/>
              </a:rPr>
              <a:t>Có</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thể</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thấy</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rằng</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từ</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các</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độ</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đo</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trên</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thì</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việc</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thêm</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bước</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chỉnh</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sửa</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vẫn</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giữ</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được</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điểm</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mạnh</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của</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mô</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hình</a:t>
            </a:r>
            <a:r>
              <a:rPr lang="en-US" sz="1100" dirty="0">
                <a:effectLst/>
                <a:latin typeface="Times New Roman" panose="02020603050405020304" pitchFamily="18" charset="0"/>
                <a:cs typeface="Arial" panose="020B0604020202020204" pitchFamily="34" charset="0"/>
              </a:rPr>
              <a:t> GANs N’ Roses, </a:t>
            </a:r>
            <a:r>
              <a:rPr lang="en-US" sz="1100" dirty="0" err="1">
                <a:effectLst/>
                <a:latin typeface="Times New Roman" panose="02020603050405020304" pitchFamily="18" charset="0"/>
                <a:cs typeface="Arial" panose="020B0604020202020204" pitchFamily="34" charset="0"/>
              </a:rPr>
              <a:t>trong</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đó</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thì</a:t>
            </a:r>
            <a:r>
              <a:rPr lang="en-US" sz="1100" dirty="0">
                <a:effectLst/>
                <a:latin typeface="Times New Roman" panose="02020603050405020304" pitchFamily="18" charset="0"/>
                <a:cs typeface="Arial" panose="020B0604020202020204" pitchFamily="34" charset="0"/>
              </a:rPr>
              <a:t> Linear </a:t>
            </a:r>
            <a:r>
              <a:rPr lang="en-US" sz="1100" dirty="0" err="1">
                <a:effectLst/>
                <a:latin typeface="Times New Roman" panose="02020603050405020304" pitchFamily="18" charset="0"/>
                <a:cs typeface="Arial" panose="020B0604020202020204" pitchFamily="34" charset="0"/>
              </a:rPr>
              <a:t>cho</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kết</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quả</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khả</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khả</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quan</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nhất</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trên</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các</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độ</a:t>
            </a:r>
            <a:r>
              <a:rPr lang="en-US" sz="1100" dirty="0">
                <a:effectLst/>
                <a:latin typeface="Times New Roman" panose="02020603050405020304" pitchFamily="18" charset="0"/>
                <a:cs typeface="Arial" panose="020B0604020202020204" pitchFamily="34" charset="0"/>
              </a:rPr>
              <a:t> </a:t>
            </a:r>
            <a:r>
              <a:rPr lang="en-US" sz="1100" dirty="0" err="1">
                <a:effectLst/>
                <a:latin typeface="Times New Roman" panose="02020603050405020304" pitchFamily="18" charset="0"/>
                <a:cs typeface="Arial" panose="020B0604020202020204" pitchFamily="34" charset="0"/>
              </a:rPr>
              <a:t>đo</a:t>
            </a:r>
            <a:r>
              <a:rPr lang="en-US" sz="1100" dirty="0">
                <a:effectLst/>
                <a:latin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701262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Arial" panose="020B0604020202020204" pitchFamily="34" charset="0"/>
              </a:rPr>
              <a:t>Ở đây chúng tôi sử dụng GANs N’ Roses để chuyển video mặt người sang mặt anime theo từng khung hình, sau đó chúng tôi chỉnh sửa vector phong cách để thay đổi nhân vật (khiến nhân vật chuyển sang tóc nâu). Như có thể thấy ở hình trên, các khung hình khi so sánh giữa nhân vật hoạt hình khi chưa chỉnh sửa và đã chỉnh sửa đều có những hoạt họa giống nhau, không bị thêm hay bớt những chi tiết ngoài ý muốn. Điều này chứng minh cho việc chỉnh sửa vector phong cách một cách hợp lý vẫn bảo toàn được khả năng ứng dụng trên video của mô hình GANs N’ Roses gốc</a:t>
            </a:r>
            <a:endParaRPr lang="en-US"/>
          </a:p>
        </p:txBody>
      </p:sp>
    </p:spTree>
    <p:extLst>
      <p:ext uri="{BB962C8B-B14F-4D97-AF65-F5344CB8AC3E}">
        <p14:creationId xmlns:p14="http://schemas.microsoft.com/office/powerpoint/2010/main" val="33295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552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228600" algn="just">
              <a:lnSpc>
                <a:spcPct val="150000"/>
              </a:lnSpc>
              <a:spcBef>
                <a:spcPts val="0"/>
              </a:spcBef>
              <a:spcAft>
                <a:spcPts val="400"/>
              </a:spcAft>
            </a:pPr>
            <a:r>
              <a:rPr lang="en-US" sz="1800">
                <a:effectLst/>
                <a:latin typeface="Times New Roman" panose="02020603050405020304" pitchFamily="18" charset="0"/>
                <a:ea typeface="Calibri" panose="020F0502020204030204" pitchFamily="34" charset="0"/>
                <a:cs typeface="Arial" panose="020B0604020202020204" pitchFamily="34" charset="0"/>
              </a:rPr>
              <a:t>Trong khóa luận này, từ kết quả nghiên cứu của Min Jin Chong và cộng sự </a:t>
            </a:r>
            <a:r>
              <a:rPr lang="en-US" sz="1800">
                <a:effectLst/>
                <a:latin typeface="Times New Roman" panose="02020603050405020304" pitchFamily="18" charset="0"/>
                <a:ea typeface="Calibri" panose="020F0502020204030204" pitchFamily="34" charset="0"/>
                <a:cs typeface="Times New Roman" panose="02020603050405020304" pitchFamily="18" charset="0"/>
              </a:rPr>
              <a:t>[3]</a:t>
            </a:r>
            <a:r>
              <a:rPr lang="en-US" sz="1800">
                <a:effectLst/>
                <a:latin typeface="Times New Roman" panose="02020603050405020304" pitchFamily="18" charset="0"/>
                <a:ea typeface="Calibri" panose="020F0502020204030204" pitchFamily="34" charset="0"/>
                <a:cs typeface="Arial" panose="020B0604020202020204" pitchFamily="34" charset="0"/>
              </a:rPr>
              <a:t> kết hợp với quy trình chỉnh sửa, nhóm đã đề xuất và cải tiến quy trình chỉnh sửa ảnh hoạt họa được tạo ra bởi quá trình đối kháng sinh mẫu bằng phương pháp có giám sát với mục tiêu cho hiệu quả chỉnh sửa tốt hơn .</a:t>
            </a:r>
          </a:p>
          <a:p>
            <a:pPr marL="0" marR="0" indent="228600" algn="just">
              <a:lnSpc>
                <a:spcPct val="150000"/>
              </a:lnSpc>
              <a:spcBef>
                <a:spcPts val="0"/>
              </a:spcBef>
              <a:spcAft>
                <a:spcPts val="400"/>
              </a:spcAft>
            </a:pPr>
            <a:r>
              <a:rPr lang="en-US" sz="1800">
                <a:effectLst/>
                <a:latin typeface="Times New Roman" panose="02020603050405020304" pitchFamily="18" charset="0"/>
                <a:ea typeface="Calibri" panose="020F0502020204030204" pitchFamily="34" charset="0"/>
                <a:cs typeface="Arial" panose="020B0604020202020204" pitchFamily="34" charset="0"/>
              </a:rPr>
              <a:t>Các chỉnh sửa ảnh được dựa trên việc thao túng miền không gian tiềm ẩn của mô hình đối kháng sinh mẫu, bằng kết hợp giữa các phương pháp tìm vector ngữ nghĩa cục bộ của miền không gian tiềm ẩn với sử dụng các vector ngữ nghĩa đối nghịch giúp ổn định quá trình chỉnh sửa và cho hiệu năng chỉnh sửa tốt hơn. </a:t>
            </a:r>
          </a:p>
          <a:p>
            <a:pPr marL="0" marR="0" indent="228600" algn="just">
              <a:lnSpc>
                <a:spcPct val="150000"/>
              </a:lnSpc>
              <a:spcBef>
                <a:spcPts val="0"/>
              </a:spcBef>
              <a:spcAft>
                <a:spcPts val="400"/>
              </a:spcAft>
            </a:pPr>
            <a:r>
              <a:rPr lang="en-US" sz="1800">
                <a:effectLst/>
                <a:latin typeface="Times New Roman" panose="02020603050405020304" pitchFamily="18" charset="0"/>
                <a:ea typeface="Calibri" panose="020F0502020204030204" pitchFamily="34" charset="0"/>
                <a:cs typeface="Arial" panose="020B0604020202020204" pitchFamily="34" charset="0"/>
              </a:rPr>
              <a:t>Các kết quả được đo trên chính tập dữ liệu mà Chong và cộng sự đã thực hiện  để chứng minh việc chỉnh sửa không làm mất đi tính độc đáo gốc của mô hình, đồng thời nhóm cũng thêm một độ đo để so sánh sự hiệu quả giữa các phương pháp chỉnh sửa với nhau.</a:t>
            </a:r>
          </a:p>
          <a:p>
            <a:r>
              <a:rPr lang="en-US" sz="1800">
                <a:effectLst/>
                <a:latin typeface="Calibri" panose="020F0502020204030204" pitchFamily="34" charset="0"/>
                <a:ea typeface="Calibri" panose="020F0502020204030204" pitchFamily="34" charset="0"/>
                <a:cs typeface="Arial" panose="020B0604020202020204" pitchFamily="34" charset="0"/>
              </a:rPr>
              <a:t>Nhờ sự thành công trong việc áp dụng các kỹ thuật tìm vector ngữ nghĩa và các kỹ thuật phụ họa mà kết quả chỉnh sửa mà nhóm đạt được tốt hơn nhiều so với phương pháp chỉnh sửa mà Chong và cộng sự đề xuất trong mô hình của họ.</a:t>
            </a:r>
          </a:p>
          <a:p>
            <a:pPr marL="158750" indent="0">
              <a:buNone/>
            </a:pPr>
            <a:r>
              <a:rPr lang="en-US" sz="1800">
                <a:effectLst/>
                <a:latin typeface="Calibri" panose="020F0502020204030204" pitchFamily="34" charset="0"/>
                <a:ea typeface="Calibri" panose="020F0502020204030204" pitchFamily="34" charset="0"/>
                <a:cs typeface="Arial" panose="020B0604020202020204" pitchFamily="34" charset="0"/>
              </a:rPr>
              <a:t>Có thể phát triển nghiên cứu thành một phần mềm giúp cho những người làm phim hoạt hình có thêm công cụ để tạo hình, hoạt hình cho quá trình thiết kế nhân vật và tạo chuyển động nhân vật. Ngoài ra có thể ứng dụng phương pháp thao túng miền không gian tiềm ẩn được nhóm đề xuất trên các mô hình đối kháng sinh mẫu khác nhằm tạo mẫu theo ý muốn của người sử dụng</a:t>
            </a:r>
          </a:p>
        </p:txBody>
      </p:sp>
    </p:spTree>
    <p:extLst>
      <p:ext uri="{BB962C8B-B14F-4D97-AF65-F5344CB8AC3E}">
        <p14:creationId xmlns:p14="http://schemas.microsoft.com/office/powerpoint/2010/main" val="1671844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948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err="1">
                <a:effectLst/>
                <a:latin typeface="Calibri" panose="020F0502020204030204" pitchFamily="34" charset="0"/>
                <a:ea typeface="Calibri" panose="020F0502020204030204" pitchFamily="34" charset="0"/>
                <a:cs typeface="Arial" panose="020B0604020202020204" pitchFamily="34" charset="0"/>
              </a:rPr>
              <a:t>Một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mô</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sinh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mẫu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cố</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gắng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mô</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hóa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dữ</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liệu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bằng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đặt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chúng</a:t>
            </a:r>
            <a:r>
              <a:rPr lang="en-US" sz="1800">
                <a:effectLst/>
                <a:latin typeface="Calibri" panose="020F0502020204030204" pitchFamily="34" charset="0"/>
                <a:ea typeface="Calibri" panose="020F0502020204030204" pitchFamily="34" charset="0"/>
                <a:cs typeface="Arial" panose="020B0604020202020204" pitchFamily="34" charset="0"/>
              </a:rPr>
              <a:t> ở </a:t>
            </a:r>
            <a:r>
              <a:rPr lang="en-US" sz="1800" err="1">
                <a:effectLst/>
                <a:latin typeface="Calibri" panose="020F0502020204030204" pitchFamily="34" charset="0"/>
                <a:ea typeface="Calibri" panose="020F0502020204030204" pitchFamily="34" charset="0"/>
                <a:cs typeface="Arial" panose="020B0604020202020204" pitchFamily="34" charset="0"/>
              </a:rPr>
              <a:t>trong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một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miền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không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gian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nào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đấy</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Chẳng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hạn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một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tập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số</a:t>
            </a:r>
            <a:r>
              <a:rPr lang="en-US" sz="1800">
                <a:effectLst/>
                <a:latin typeface="Calibri" panose="020F0502020204030204" pitchFamily="34" charset="0"/>
                <a:ea typeface="Calibri" panose="020F0502020204030204" pitchFamily="34" charset="0"/>
                <a:cs typeface="Arial" panose="020B0604020202020204" pitchFamily="34" charset="0"/>
              </a:rPr>
              <a:t> 0 </a:t>
            </a:r>
            <a:r>
              <a:rPr lang="en-US" sz="1800" err="1">
                <a:effectLst/>
                <a:latin typeface="Calibri" panose="020F0502020204030204" pitchFamily="34" charset="0"/>
                <a:ea typeface="Calibri" panose="020F0502020204030204" pitchFamily="34" charset="0"/>
                <a:cs typeface="Arial" panose="020B0604020202020204" pitchFamily="34" charset="0"/>
              </a:rPr>
              <a:t>và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số</a:t>
            </a:r>
            <a:r>
              <a:rPr lang="en-US" sz="1800">
                <a:effectLst/>
                <a:latin typeface="Calibri" panose="020F0502020204030204" pitchFamily="34" charset="0"/>
                <a:ea typeface="Calibri" panose="020F0502020204030204" pitchFamily="34" charset="0"/>
                <a:cs typeface="Arial" panose="020B0604020202020204" pitchFamily="34" charset="0"/>
              </a:rPr>
              <a:t> 1 </a:t>
            </a:r>
            <a:r>
              <a:rPr lang="en-US" sz="1800" err="1">
                <a:effectLst/>
                <a:latin typeface="Calibri" panose="020F0502020204030204" pitchFamily="34" charset="0"/>
                <a:ea typeface="Calibri" panose="020F0502020204030204" pitchFamily="34" charset="0"/>
                <a:cs typeface="Arial" panose="020B0604020202020204" pitchFamily="34" charset="0"/>
              </a:rPr>
              <a:t>với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tập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nhãn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tương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ứng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chúng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mô</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sinh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mẫu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sẽ</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cố</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gắng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tạo</a:t>
            </a:r>
            <a:r>
              <a:rPr lang="en-US" sz="1800">
                <a:effectLst/>
                <a:latin typeface="Calibri" panose="020F0502020204030204" pitchFamily="34" charset="0"/>
                <a:ea typeface="Calibri" panose="020F0502020204030204" pitchFamily="34" charset="0"/>
                <a:cs typeface="Arial" panose="020B0604020202020204" pitchFamily="34" charset="0"/>
              </a:rPr>
              <a:t> ra </a:t>
            </a:r>
            <a:r>
              <a:rPr lang="en-US" sz="1800" err="1">
                <a:effectLst/>
                <a:latin typeface="Calibri" panose="020F0502020204030204" pitchFamily="34" charset="0"/>
                <a:ea typeface="Calibri" panose="020F0502020204030204" pitchFamily="34" charset="0"/>
                <a:cs typeface="Arial" panose="020B0604020202020204" pitchFamily="34" charset="0"/>
              </a:rPr>
              <a:t>số</a:t>
            </a:r>
            <a:r>
              <a:rPr lang="en-US" sz="1800">
                <a:effectLst/>
                <a:latin typeface="Calibri" panose="020F0502020204030204" pitchFamily="34" charset="0"/>
                <a:ea typeface="Calibri" panose="020F0502020204030204" pitchFamily="34" charset="0"/>
                <a:cs typeface="Arial" panose="020B0604020202020204" pitchFamily="34" charset="0"/>
              </a:rPr>
              <a:t> 0 </a:t>
            </a:r>
            <a:r>
              <a:rPr lang="en-US" sz="1800" err="1">
                <a:effectLst/>
                <a:latin typeface="Calibri" panose="020F0502020204030204" pitchFamily="34" charset="0"/>
                <a:ea typeface="Calibri" panose="020F0502020204030204" pitchFamily="34" charset="0"/>
                <a:cs typeface="Arial" panose="020B0604020202020204" pitchFamily="34" charset="0"/>
              </a:rPr>
              <a:t>và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số</a:t>
            </a:r>
            <a:r>
              <a:rPr lang="en-US" sz="1800">
                <a:effectLst/>
                <a:latin typeface="Calibri" panose="020F0502020204030204" pitchFamily="34" charset="0"/>
                <a:ea typeface="Calibri" panose="020F0502020204030204" pitchFamily="34" charset="0"/>
                <a:cs typeface="Arial" panose="020B0604020202020204" pitchFamily="34" charset="0"/>
              </a:rPr>
              <a:t> 1 </a:t>
            </a:r>
            <a:r>
              <a:rPr lang="en-US" sz="1800" err="1">
                <a:effectLst/>
                <a:latin typeface="Calibri" panose="020F0502020204030204" pitchFamily="34" charset="0"/>
                <a:ea typeface="Calibri" panose="020F0502020204030204" pitchFamily="34" charset="0"/>
                <a:cs typeface="Arial" panose="020B0604020202020204" pitchFamily="34" charset="0"/>
              </a:rPr>
              <a:t>giống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mẫu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thật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chúng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trong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miền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không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gian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dữ</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liệu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tức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phải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giả</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lập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mô</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phân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phối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không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gian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dữ</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liệu</a:t>
            </a:r>
            <a:r>
              <a:rPr lang="en-US" sz="1800">
                <a:effectLst/>
                <a:latin typeface="Calibri" panose="020F0502020204030204" pitchFamily="34" charset="0"/>
                <a:ea typeface="Calibri" panose="020F0502020204030204" pitchFamily="34" charset="0"/>
                <a:cs typeface="Arial" panose="020B0604020202020204" pitchFamily="34" charset="0"/>
              </a:rPr>
              <a:t> </a:t>
            </a:r>
            <a:endParaRPr lang="en-US"/>
          </a:p>
        </p:txBody>
      </p:sp>
    </p:spTree>
    <p:extLst>
      <p:ext uri="{BB962C8B-B14F-4D97-AF65-F5344CB8AC3E}">
        <p14:creationId xmlns:p14="http://schemas.microsoft.com/office/powerpoint/2010/main" val="4156075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228600" algn="just">
              <a:lnSpc>
                <a:spcPct val="150000"/>
              </a:lnSpc>
              <a:spcBef>
                <a:spcPts val="0"/>
              </a:spcBef>
              <a:spcAft>
                <a:spcPts val="400"/>
              </a:spcAft>
            </a:pPr>
            <a:r>
              <a:rPr lang="en-US" sz="1800" err="1">
                <a:effectLst/>
                <a:latin typeface="Times New Roman" panose="02020603050405020304" pitchFamily="18" charset="0"/>
                <a:ea typeface="Calibri" panose="020F0502020204030204" pitchFamily="34" charset="0"/>
                <a:cs typeface="Arial" panose="020B0604020202020204" pitchFamily="34" charset="0"/>
              </a:rPr>
              <a:t>Đây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sinh</a:t>
            </a:r>
            <a:r>
              <a:rPr lang="en-US" sz="1800">
                <a:effectLst/>
                <a:latin typeface="Times New Roman" panose="02020603050405020304" pitchFamily="18" charset="0"/>
                <a:ea typeface="Calibri" panose="020F0502020204030204" pitchFamily="34" charset="0"/>
                <a:cs typeface="Arial" panose="020B0604020202020204" pitchFamily="34" charset="0"/>
              </a:rPr>
              <a:t> ra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giống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dataset ban </a:t>
            </a:r>
            <a:r>
              <a:rPr lang="en-US" sz="1800" err="1">
                <a:effectLst/>
                <a:latin typeface="Times New Roman" panose="02020603050405020304" pitchFamily="18" charset="0"/>
                <a:ea typeface="Calibri" panose="020F0502020204030204" pitchFamily="34" charset="0"/>
                <a:cs typeface="Arial" panose="020B0604020202020204" pitchFamily="34" charset="0"/>
              </a:rPr>
              <a:t>đầu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dựa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trên</a:t>
            </a:r>
            <a:r>
              <a:rPr lang="en-US" sz="1800">
                <a:effectLst/>
                <a:latin typeface="Times New Roman" panose="02020603050405020304" pitchFamily="18" charset="0"/>
                <a:ea typeface="Calibri" panose="020F0502020204030204" pitchFamily="34" charset="0"/>
                <a:cs typeface="Arial" panose="020B0604020202020204" pitchFamily="34" charset="0"/>
              </a:rPr>
              <a:t> ý </a:t>
            </a:r>
            <a:r>
              <a:rPr lang="en-US" sz="1800" err="1">
                <a:effectLst/>
                <a:latin typeface="Times New Roman" panose="02020603050405020304" pitchFamily="18" charset="0"/>
                <a:ea typeface="Calibri" panose="020F0502020204030204" pitchFamily="34" charset="0"/>
                <a:cs typeface="Arial" panose="020B0604020202020204" pitchFamily="34" charset="0"/>
              </a:rPr>
              <a:t>tưởng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về</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sự</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cạnh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tranh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giữa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hai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neural network: </a:t>
            </a:r>
          </a:p>
          <a:p>
            <a:pPr marL="0" marR="0" indent="228600" algn="just">
              <a:lnSpc>
                <a:spcPct val="150000"/>
              </a:lnSpc>
              <a:spcBef>
                <a:spcPts val="0"/>
              </a:spcBef>
              <a:spcAft>
                <a:spcPts val="400"/>
              </a:spcAft>
            </a:pPr>
            <a:r>
              <a:rPr lang="en-US" sz="1800">
                <a:effectLst/>
                <a:latin typeface="Times New Roman" panose="02020603050405020304" pitchFamily="18" charset="0"/>
                <a:ea typeface="Calibri" panose="020F0502020204030204" pitchFamily="34" charset="0"/>
                <a:cs typeface="Arial" panose="020B0604020202020204" pitchFamily="34" charset="0"/>
              </a:rPr>
              <a:t>Generative network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sinh</a:t>
            </a:r>
            <a:r>
              <a:rPr lang="en-US" sz="1800">
                <a:effectLst/>
                <a:latin typeface="Times New Roman" panose="02020603050405020304" pitchFamily="18" charset="0"/>
                <a:ea typeface="Calibri" panose="020F0502020204030204" pitchFamily="34" charset="0"/>
                <a:cs typeface="Arial" panose="020B0604020202020204" pitchFamily="34" charset="0"/>
              </a:rPr>
              <a:t> - Generator): </a:t>
            </a:r>
            <a:r>
              <a:rPr lang="en-US" sz="18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a:effectLst/>
                <a:latin typeface="Times New Roman" panose="02020603050405020304" pitchFamily="18" charset="0"/>
                <a:ea typeface="Calibri" panose="020F0502020204030204" pitchFamily="34" charset="0"/>
                <a:cs typeface="Arial" panose="020B0604020202020204" pitchFamily="34" charset="0"/>
              </a:rPr>
              <a:t> ra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mục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tiêu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sinh</a:t>
            </a:r>
            <a:r>
              <a:rPr lang="en-US" sz="1800">
                <a:effectLst/>
                <a:latin typeface="Times New Roman" panose="02020603050405020304" pitchFamily="18" charset="0"/>
                <a:ea typeface="Calibri" panose="020F0502020204030204" pitchFamily="34" charset="0"/>
                <a:cs typeface="Arial" panose="020B0604020202020204" pitchFamily="34" charset="0"/>
              </a:rPr>
              <a:t> ra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giống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thật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năng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đánh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lừa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Discriminative network. </a:t>
            </a:r>
          </a:p>
          <a:p>
            <a:pPr marL="0" marR="0" indent="228600" algn="just">
              <a:lnSpc>
                <a:spcPct val="150000"/>
              </a:lnSpc>
              <a:spcBef>
                <a:spcPts val="0"/>
              </a:spcBef>
              <a:spcAft>
                <a:spcPts val="400"/>
              </a:spcAft>
            </a:pPr>
            <a:r>
              <a:rPr lang="en-US" sz="1800">
                <a:effectLst/>
                <a:latin typeface="Calibri" panose="020F0502020204030204" pitchFamily="34" charset="0"/>
                <a:ea typeface="Calibri" panose="020F0502020204030204" pitchFamily="34" charset="0"/>
                <a:cs typeface="Arial" panose="020B0604020202020204" pitchFamily="34" charset="0"/>
              </a:rPr>
              <a:t>Discriminative network (</a:t>
            </a:r>
            <a:r>
              <a:rPr lang="en-US" sz="1800" err="1">
                <a:effectLst/>
                <a:latin typeface="Calibri" panose="020F0502020204030204" pitchFamily="34" charset="0"/>
                <a:ea typeface="Calibri" panose="020F0502020204030204" pitchFamily="34" charset="0"/>
                <a:cs typeface="Arial" panose="020B0604020202020204" pitchFamily="34" charset="0"/>
              </a:rPr>
              <a:t>mạng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phân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biệt</a:t>
            </a:r>
            <a:r>
              <a:rPr lang="en-US" sz="1800">
                <a:effectLst/>
                <a:latin typeface="Calibri" panose="020F0502020204030204" pitchFamily="34" charset="0"/>
                <a:ea typeface="Calibri" panose="020F0502020204030204" pitchFamily="34" charset="0"/>
                <a:cs typeface="Arial" panose="020B0604020202020204" pitchFamily="34" charset="0"/>
              </a:rPr>
              <a:t>- Discriminator): </a:t>
            </a:r>
            <a:r>
              <a:rPr lang="en-US" sz="1800" err="1">
                <a:effectLst/>
                <a:latin typeface="Calibri" panose="020F0502020204030204" pitchFamily="34" charset="0"/>
                <a:ea typeface="Calibri" panose="020F0502020204030204" pitchFamily="34" charset="0"/>
                <a:cs typeface="Arial" panose="020B0604020202020204" pitchFamily="34" charset="0"/>
              </a:rPr>
              <a:t>Chịu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nhiệm</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vụ</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phân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biệt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giữa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dữ</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liệu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giả</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sinh</a:t>
            </a:r>
            <a:r>
              <a:rPr lang="en-US" sz="1800">
                <a:effectLst/>
                <a:latin typeface="Calibri" panose="020F0502020204030204" pitchFamily="34" charset="0"/>
                <a:ea typeface="Calibri" panose="020F0502020204030204" pitchFamily="34" charset="0"/>
                <a:cs typeface="Arial" panose="020B0604020202020204" pitchFamily="34" charset="0"/>
              </a:rPr>
              <a:t> ra </a:t>
            </a:r>
            <a:r>
              <a:rPr lang="en-US" sz="1800" err="1">
                <a:effectLst/>
                <a:latin typeface="Calibri" panose="020F0502020204030204" pitchFamily="34" charset="0"/>
                <a:ea typeface="Calibri" panose="020F0502020204030204" pitchFamily="34" charset="0"/>
                <a:cs typeface="Arial" panose="020B0604020202020204" pitchFamily="34" charset="0"/>
              </a:rPr>
              <a:t>bởi</a:t>
            </a:r>
            <a:r>
              <a:rPr lang="en-US" sz="1800">
                <a:effectLst/>
                <a:latin typeface="Calibri" panose="020F0502020204030204" pitchFamily="34" charset="0"/>
                <a:ea typeface="Calibri" panose="020F0502020204030204" pitchFamily="34" charset="0"/>
                <a:cs typeface="Arial" panose="020B0604020202020204" pitchFamily="34" charset="0"/>
              </a:rPr>
              <a:t> Generative network </a:t>
            </a:r>
            <a:r>
              <a:rPr lang="en-US" sz="1800" err="1">
                <a:effectLst/>
                <a:latin typeface="Calibri" panose="020F0502020204030204" pitchFamily="34" charset="0"/>
                <a:ea typeface="Calibri" panose="020F0502020204030204" pitchFamily="34" charset="0"/>
                <a:cs typeface="Arial" panose="020B0604020202020204" pitchFamily="34" charset="0"/>
              </a:rPr>
              <a:t>và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dữ</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liệu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thật</a:t>
            </a:r>
            <a:endParaRPr lang="en-US"/>
          </a:p>
        </p:txBody>
      </p:sp>
    </p:spTree>
    <p:extLst>
      <p:ext uri="{BB962C8B-B14F-4D97-AF65-F5344CB8AC3E}">
        <p14:creationId xmlns:p14="http://schemas.microsoft.com/office/powerpoint/2010/main" val="3800928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Arial" panose="020B0604020202020204" pitchFamily="34" charset="0"/>
              </a:rPr>
              <a:t>Theo một nguồn tham khảo từ trang Ehancedrawing thì việc vẽ một ảnh mặt hoạt họa có thể tốn trung bình từ 2 đến 3 giờ đồng hồ.</a:t>
            </a:r>
          </a:p>
          <a:p>
            <a:r>
              <a:rPr lang="en-US" sz="1800">
                <a:effectLst/>
                <a:latin typeface="Calibri" panose="020F0502020204030204" pitchFamily="34" charset="0"/>
                <a:ea typeface="Calibri" panose="020F0502020204030204" pitchFamily="34" charset="0"/>
                <a:cs typeface="Arial" panose="020B0604020202020204" pitchFamily="34" charset="0"/>
              </a:rPr>
              <a:t>1 </a:t>
            </a:r>
            <a:r>
              <a:rPr lang="en-US" sz="1800" err="1">
                <a:effectLst/>
                <a:latin typeface="Calibri" panose="020F0502020204030204" pitchFamily="34" charset="0"/>
                <a:ea typeface="Calibri" panose="020F0502020204030204" pitchFamily="34" charset="0"/>
                <a:cs typeface="Arial" panose="020B0604020202020204" pitchFamily="34" charset="0"/>
              </a:rPr>
              <a:t>phút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dựng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chuyển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động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nhân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vật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thể</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tốn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tới</a:t>
            </a:r>
            <a:r>
              <a:rPr lang="en-US" sz="1800">
                <a:effectLst/>
                <a:latin typeface="Calibri" panose="020F0502020204030204" pitchFamily="34" charset="0"/>
                <a:ea typeface="Calibri" panose="020F0502020204030204" pitchFamily="34" charset="0"/>
                <a:cs typeface="Arial" panose="020B0604020202020204" pitchFamily="34" charset="0"/>
              </a:rPr>
              <a:t> 6 - 12+ </a:t>
            </a:r>
            <a:r>
              <a:rPr lang="en-US" sz="1800" err="1">
                <a:effectLst/>
                <a:latin typeface="Calibri" panose="020F0502020204030204" pitchFamily="34" charset="0"/>
                <a:ea typeface="Calibri" panose="020F0502020204030204" pitchFamily="34" charset="0"/>
                <a:cs typeface="Arial" panose="020B0604020202020204" pitchFamily="34" charset="0"/>
              </a:rPr>
              <a:t>ngày</a:t>
            </a:r>
            <a:endParaRPr lang="en-US" sz="1800">
              <a:effectLst/>
              <a:latin typeface="Calibri" panose="020F0502020204030204" pitchFamily="34" charset="0"/>
              <a:ea typeface="Calibri" panose="020F0502020204030204" pitchFamily="34" charset="0"/>
              <a:cs typeface="Arial" panose="020B0604020202020204" pitchFamily="34" charset="0"/>
            </a:endParaRPr>
          </a:p>
          <a:p>
            <a:r>
              <a:rPr lang="en-US" sz="1800">
                <a:effectLst/>
                <a:latin typeface="Calibri" panose="020F0502020204030204" pitchFamily="34" charset="0"/>
                <a:ea typeface="Calibri" panose="020F0502020204030204" pitchFamily="34" charset="0"/>
                <a:cs typeface="Arial" panose="020B0604020202020204" pitchFamily="34" charset="0"/>
              </a:rPr>
              <a:t>Chính vì thế, việc sinh ảnh hoạt họa tự động từ ảnh người thật có thể giúp việc làm phim hoạt hình nhanh hơn, tiết kiệm chi phí, cũng như giúp các nhà làm phim nghiệp dư dễ tiếp cận hơn</a:t>
            </a:r>
          </a:p>
          <a:p>
            <a:endParaRPr lang="en-US"/>
          </a:p>
        </p:txBody>
      </p:sp>
    </p:spTree>
    <p:extLst>
      <p:ext uri="{BB962C8B-B14F-4D97-AF65-F5344CB8AC3E}">
        <p14:creationId xmlns:p14="http://schemas.microsoft.com/office/powerpoint/2010/main" val="1265319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2994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effectLst/>
                    <a:latin typeface="Times New Roman" panose="02020603050405020304" pitchFamily="18" charset="0"/>
                    <a:ea typeface="Calibri" panose="020F0502020204030204" pitchFamily="34" charset="0"/>
                    <a:cs typeface="Arial" panose="020B0604020202020204" pitchFamily="34" charset="0"/>
                  </a:rPr>
                  <a:t>FID (Fréchet Inception Distance)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phát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triển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ước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hiệu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năng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mạng</a:t>
                </a:r>
                <a:r>
                  <a:rPr lang="en-US" sz="1100" dirty="0">
                    <a:effectLst/>
                    <a:latin typeface="Times New Roman" panose="02020603050405020304" pitchFamily="18" charset="0"/>
                    <a:ea typeface="Calibri" panose="020F0502020204030204" pitchFamily="34" charset="0"/>
                    <a:cs typeface="Arial" panose="020B0604020202020204" pitchFamily="34" charset="0"/>
                  </a:rPr>
                  <a:t> GAN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dùng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ước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chất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mô</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hình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ra</a:t>
                </a:r>
                <a:r>
                  <a:rPr lang="en-US" sz="1100" dirty="0">
                    <a:effectLst/>
                    <a:latin typeface="Times New Roman" panose="02020603050405020304" pitchFamily="18" charset="0"/>
                    <a:ea typeface="Calibri" panose="020F0502020204030204" pitchFamily="34" charset="0"/>
                    <a:cs typeface="Arial" panose="020B0604020202020204" pitchFamily="34" charset="0"/>
                  </a:rPr>
                  <a:t> so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gốc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Mục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tiêu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phát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triển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hệ</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FID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ước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đánh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giá</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dựa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trên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thống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kê</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so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thống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kê</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hình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Chỉ</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FID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thấp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thì</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chất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cao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tức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ra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gần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 –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giống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228600" marR="0" indent="228600" algn="just">
                  <a:lnSpc>
                    <a:spcPct val="150000"/>
                  </a:lnSpc>
                  <a:spcBef>
                    <a:spcPts val="0"/>
                  </a:spcBef>
                  <a:spcAft>
                    <a:spcPts val="4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𝜇</m:t>
                        </m:r>
                      </m:e>
                      <m:sub>
                        <m:r>
                          <a:rPr lang="en-US" sz="1800" i="1">
                            <a:effectLst/>
                            <a:latin typeface="Cambria Math" panose="02040503050406030204" pitchFamily="18" charset="0"/>
                            <a:ea typeface="Calibri" panose="020F0502020204030204" pitchFamily="34" charset="0"/>
                            <a:cs typeface="Arial" panose="020B0604020202020204" pitchFamily="34" charset="0"/>
                          </a:rPr>
                          <m:t>𝑤</m:t>
                        </m:r>
                      </m:sub>
                    </m:sSub>
                  </m:oMath>
                </a14:m>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𝜇</m:t>
                    </m:r>
                  </m:oMath>
                </a14:m>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vector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trung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bình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từng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gốc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tái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tạo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tức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vector 2048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chiều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mỗi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phành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trung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bình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trong</a:t>
                </a:r>
                <a:r>
                  <a:rPr lang="en-US" sz="1800" dirty="0">
                    <a:effectLst/>
                    <a:latin typeface="Times New Roman" panose="02020603050405020304" pitchFamily="18" charset="0"/>
                    <a:ea typeface="Calibri" panose="020F0502020204030204" pitchFamily="34" charset="0"/>
                    <a:cs typeface="Arial" panose="020B0604020202020204" pitchFamily="34" charset="0"/>
                  </a:rPr>
                  <a:t> vector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đặc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trưng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tương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ứng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từng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228600" marR="0" indent="228600" algn="just">
                  <a:lnSpc>
                    <a:spcPct val="150000"/>
                  </a:lnSpc>
                  <a:spcBef>
                    <a:spcPts val="0"/>
                  </a:spcBef>
                  <a:spcAft>
                    <a:spcPts val="4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Σ</m:t>
                        </m:r>
                      </m:e>
                      <m:sub>
                        <m:r>
                          <a:rPr lang="en-US" sz="1800" i="1">
                            <a:effectLst/>
                            <a:latin typeface="Cambria Math" panose="02040503050406030204" pitchFamily="18" charset="0"/>
                            <a:ea typeface="Calibri" panose="020F0502020204030204" pitchFamily="34" charset="0"/>
                            <a:cs typeface="Arial" panose="020B0604020202020204" pitchFamily="34" charset="0"/>
                          </a:rPr>
                          <m:t>𝑤</m:t>
                        </m:r>
                      </m:sub>
                    </m:sSub>
                  </m:oMath>
                </a14:m>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Σ</m:t>
                    </m:r>
                  </m:oMath>
                </a14:m>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ma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trận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hiệp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phương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sai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vector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đặc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trưng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gốc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tái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tạo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228600" marR="0" indent="228600" algn="just">
                  <a:lnSpc>
                    <a:spcPct val="150000"/>
                  </a:lnSpc>
                  <a:spcBef>
                    <a:spcPts val="0"/>
                  </a:spcBef>
                  <a:spcAft>
                    <a:spcPts val="4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𝑇𝑟</m:t>
                    </m:r>
                  </m:oMath>
                </a14:m>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đề</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cập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dirty="0">
                    <a:effectLst/>
                    <a:latin typeface="Times New Roman" panose="02020603050405020304" pitchFamily="18" charset="0"/>
                    <a:ea typeface="Calibri" panose="020F0502020204030204" pitchFamily="34" charset="0"/>
                    <a:cs typeface="Arial" panose="020B0604020202020204" pitchFamily="34" charset="0"/>
                  </a:rPr>
                  <a:t> ma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trận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lấy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tổng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tử</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dọc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theo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đường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chéo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ma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trận</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endParaRPr lang="en-US" dirty="0"/>
              </a:p>
              <a:p>
                <a:endParaRPr lang="en-US" dirty="0"/>
              </a:p>
            </p:txBody>
          </p:sp>
        </mc:Choice>
        <mc:Fallback xmlns="">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effectLst/>
                    <a:latin typeface="Times New Roman" panose="02020603050405020304" pitchFamily="18" charset="0"/>
                    <a:ea typeface="Calibri" panose="020F0502020204030204" pitchFamily="34" charset="0"/>
                    <a:cs typeface="Arial" panose="020B0604020202020204" pitchFamily="34" charset="0"/>
                  </a:rPr>
                  <a:t>FID (Fréchet Inception Distance)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phát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triển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ước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hiệu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năng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mạng</a:t>
                </a:r>
                <a:r>
                  <a:rPr lang="en-US" sz="1100" dirty="0">
                    <a:effectLst/>
                    <a:latin typeface="Times New Roman" panose="02020603050405020304" pitchFamily="18" charset="0"/>
                    <a:ea typeface="Calibri" panose="020F0502020204030204" pitchFamily="34" charset="0"/>
                    <a:cs typeface="Arial" panose="020B0604020202020204" pitchFamily="34" charset="0"/>
                  </a:rPr>
                  <a:t> GAN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dùng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ước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chất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mô</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hình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ra</a:t>
                </a:r>
                <a:r>
                  <a:rPr lang="en-US" sz="1100" dirty="0">
                    <a:effectLst/>
                    <a:latin typeface="Times New Roman" panose="02020603050405020304" pitchFamily="18" charset="0"/>
                    <a:ea typeface="Calibri" panose="020F0502020204030204" pitchFamily="34" charset="0"/>
                    <a:cs typeface="Arial" panose="020B0604020202020204" pitchFamily="34" charset="0"/>
                  </a:rPr>
                  <a:t> so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gốc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Mục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tiêu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phát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triển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hệ</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FID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ước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đánh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giá</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dựa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trên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thống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kê</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so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thống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kê</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hình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Chỉ</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100" dirty="0">
                    <a:effectLst/>
                    <a:latin typeface="Times New Roman" panose="02020603050405020304" pitchFamily="18" charset="0"/>
                    <a:ea typeface="Calibri" panose="020F0502020204030204" pitchFamily="34" charset="0"/>
                    <a:cs typeface="Arial" panose="020B0604020202020204" pitchFamily="34" charset="0"/>
                  </a:rPr>
                  <a:t> FID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thấp</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thì</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chất</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cao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tức</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sinh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ra</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gần</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 –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càng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giống</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r>
                  <a:rPr lang="en-US" sz="1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100" dirty="0">
                    <a:effectLst/>
                    <a:latin typeface="Times New Roman" panose="02020603050405020304" pitchFamily="18" charset="0"/>
                    <a:ea typeface="Calibri" panose="020F0502020204030204" pitchFamily="34" charset="0"/>
                    <a:cs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228600" marR="0" indent="228600" algn="just">
                  <a:lnSpc>
                    <a:spcPct val="150000"/>
                  </a:lnSpc>
                  <a:spcBef>
                    <a:spcPts val="0"/>
                  </a:spcBef>
                  <a:spcAft>
                    <a:spcPts val="4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𝜇_𝑤</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𝜇</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vector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trung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bình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từng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gốc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tái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tạo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tức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vector 2048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chiều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mỗi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phành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trung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bình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trong</a:t>
                </a:r>
                <a:r>
                  <a:rPr lang="en-US" sz="1800" dirty="0">
                    <a:effectLst/>
                    <a:latin typeface="Times New Roman" panose="02020603050405020304" pitchFamily="18" charset="0"/>
                    <a:ea typeface="Calibri" panose="020F0502020204030204" pitchFamily="34" charset="0"/>
                    <a:cs typeface="Arial" panose="020B0604020202020204" pitchFamily="34" charset="0"/>
                  </a:rPr>
                  <a:t> vector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đặc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trưng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tương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ứng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từng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228600" marR="0" indent="228600" algn="just">
                  <a:lnSpc>
                    <a:spcPct val="150000"/>
                  </a:lnSpc>
                  <a:spcBef>
                    <a:spcPts val="0"/>
                  </a:spcBef>
                  <a:spcAft>
                    <a:spcPts val="4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Σ_𝑤</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Σ</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ma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trận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hiệp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phương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sai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vector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đặc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trưng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gốc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tái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tạo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228600" marR="0" indent="228600" algn="just">
                  <a:lnSpc>
                    <a:spcPct val="150000"/>
                  </a:lnSpc>
                  <a:spcBef>
                    <a:spcPts val="0"/>
                  </a:spcBef>
                  <a:spcAft>
                    <a:spcPts val="4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𝑇𝑟</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đề</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cập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dirty="0">
                    <a:effectLst/>
                    <a:latin typeface="Times New Roman" panose="02020603050405020304" pitchFamily="18" charset="0"/>
                    <a:ea typeface="Calibri" panose="020F0502020204030204" pitchFamily="34" charset="0"/>
                    <a:cs typeface="Arial" panose="020B0604020202020204" pitchFamily="34" charset="0"/>
                  </a:rPr>
                  <a:t> ma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trận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lấy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tổng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tử</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dọc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theo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đường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chéo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ma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trận</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endParaRPr lang="en-US" dirty="0"/>
              </a:p>
              <a:p>
                <a:endParaRPr lang="en-US" dirty="0"/>
              </a:p>
            </p:txBody>
          </p:sp>
        </mc:Fallback>
      </mc:AlternateContent>
    </p:spTree>
    <p:extLst>
      <p:ext uri="{BB962C8B-B14F-4D97-AF65-F5344CB8AC3E}">
        <p14:creationId xmlns:p14="http://schemas.microsoft.com/office/powerpoint/2010/main" val="3562514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228600" algn="just">
                  <a:lnSpc>
                    <a:spcPct val="150000"/>
                  </a:lnSpc>
                  <a:spcBef>
                    <a:spcPts val="0"/>
                  </a:spcBef>
                  <a:spcAft>
                    <a:spcPts val="400"/>
                  </a:spcAft>
                </a:pPr>
                <a:r>
                  <a:rPr lang="en-US" sz="1800" dirty="0" err="1">
                    <a:effectLst/>
                    <a:latin typeface="Times New Roman" panose="02020603050405020304" pitchFamily="18" charset="0"/>
                    <a:ea typeface="Calibri" panose="020F0502020204030204" pitchFamily="34" charset="0"/>
                    <a:cs typeface="Arial" panose="020B0604020202020204" pitchFamily="34" charset="0"/>
                  </a:rPr>
                  <a:t>Trong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228600" marR="0" indent="0" algn="just">
                  <a:lnSpc>
                    <a:spcPct val="150000"/>
                  </a:lnSpc>
                  <a:spcBef>
                    <a:spcPts val="0"/>
                  </a:spcBef>
                  <a:spcAft>
                    <a:spcPts val="4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𝜇</m:t>
                        </m:r>
                      </m:e>
                      <m:sub>
                        <m:r>
                          <a:rPr lang="en-US" sz="1800" i="1">
                            <a:effectLst/>
                            <a:latin typeface="Cambria Math" panose="02040503050406030204" pitchFamily="18" charset="0"/>
                            <a:ea typeface="Calibri" panose="020F0502020204030204" pitchFamily="34" charset="0"/>
                            <a:cs typeface="Arial" panose="020B0604020202020204" pitchFamily="34" charset="0"/>
                          </a:rPr>
                          <m:t>𝑋</m:t>
                        </m:r>
                      </m:sub>
                    </m:sSub>
                  </m:oMath>
                </a14:m>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𝜇</m:t>
                        </m:r>
                      </m:e>
                      <m:sub>
                        <m:r>
                          <a:rPr lang="en-US" sz="1800" i="1">
                            <a:effectLst/>
                            <a:latin typeface="Cambria Math" panose="02040503050406030204" pitchFamily="18" charset="0"/>
                            <a:ea typeface="Calibri" panose="020F0502020204030204" pitchFamily="34" charset="0"/>
                            <a:cs typeface="Arial" panose="020B0604020202020204" pitchFamily="34" charset="0"/>
                          </a:rPr>
                          <m:t>𝑌</m:t>
                        </m:r>
                      </m:sub>
                    </m:sSub>
                  </m:oMath>
                </a14:m>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giá</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trị</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trung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bình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2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hàm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phân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phối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cho</a:t>
                </a:r>
                <a:r>
                  <a:rPr lang="en-US" sz="1800" dirty="0">
                    <a:effectLst/>
                    <a:latin typeface="Times New Roman" panose="02020603050405020304" pitchFamily="18" charset="0"/>
                    <a:ea typeface="Calibri" panose="020F0502020204030204" pitchFamily="34" charset="0"/>
                    <a:cs typeface="Arial" panose="020B0604020202020204" pitchFamily="34" charset="0"/>
                  </a:rPr>
                  <a:t> ta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cảm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về</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trung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tâm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228600" marR="0" indent="0" algn="just">
                  <a:lnSpc>
                    <a:spcPct val="150000"/>
                  </a:lnSpc>
                  <a:spcBef>
                    <a:spcPts val="0"/>
                  </a:spcBef>
                  <a:spcAft>
                    <a:spcPts val="4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𝑋</m:t>
                        </m:r>
                      </m:sub>
                    </m:sSub>
                  </m:oMath>
                </a14:m>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𝑋</m:t>
                        </m:r>
                      </m:sub>
                    </m:sSub>
                  </m:oMath>
                </a14:m>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lệch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chuẩn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2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hàm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phân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phối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cho</a:t>
                </a:r>
                <a:r>
                  <a:rPr lang="en-US" sz="1800" dirty="0">
                    <a:effectLst/>
                    <a:latin typeface="Times New Roman" panose="02020603050405020304" pitchFamily="18" charset="0"/>
                    <a:ea typeface="Calibri" panose="020F0502020204030204" pitchFamily="34" charset="0"/>
                    <a:cs typeface="Arial" panose="020B0604020202020204" pitchFamily="34" charset="0"/>
                  </a:rPr>
                  <a:t> ta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cảm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về</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mức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lan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truyền</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endParaRPr lang="en-US" dirty="0"/>
              </a:p>
            </p:txBody>
          </p:sp>
        </mc:Choice>
        <mc:Fallback xmlns="">
          <p:sp>
            <p:nvSpPr>
              <p:cNvPr id="3" name="Notes Placeholder 2"/>
              <p:cNvSpPr>
                <a:spLocks noGrp="1"/>
              </p:cNvSpPr>
              <p:nvPr>
                <p:ph type="body" idx="1"/>
              </p:nvPr>
            </p:nvSpPr>
            <p:spPr/>
            <p:txBody>
              <a:bodyPr/>
              <a:lstStyle/>
              <a:p>
                <a:pPr marL="0" marR="0" indent="228600" algn="just">
                  <a:lnSpc>
                    <a:spcPct val="150000"/>
                  </a:lnSpc>
                  <a:spcBef>
                    <a:spcPts val="0"/>
                  </a:spcBef>
                  <a:spcAft>
                    <a:spcPts val="400"/>
                  </a:spcAft>
                </a:pPr>
                <a:r>
                  <a:rPr lang="en-US" sz="1800" dirty="0" err="1">
                    <a:effectLst/>
                    <a:latin typeface="Times New Roman" panose="02020603050405020304" pitchFamily="18" charset="0"/>
                    <a:ea typeface="Calibri" panose="020F0502020204030204" pitchFamily="34" charset="0"/>
                    <a:cs typeface="Arial" panose="020B0604020202020204" pitchFamily="34" charset="0"/>
                  </a:rPr>
                  <a:t>Trong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228600" marR="0" indent="0" algn="just">
                  <a:lnSpc>
                    <a:spcPct val="150000"/>
                  </a:lnSpc>
                  <a:spcBef>
                    <a:spcPts val="0"/>
                  </a:spcBef>
                  <a:spcAft>
                    <a:spcPts val="4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𝜇_𝑋</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𝜇_𝑌</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giá</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trị</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trung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bình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2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hàm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phân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phối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cho</a:t>
                </a:r>
                <a:r>
                  <a:rPr lang="en-US" sz="1800" dirty="0">
                    <a:effectLst/>
                    <a:latin typeface="Times New Roman" panose="02020603050405020304" pitchFamily="18" charset="0"/>
                    <a:ea typeface="Calibri" panose="020F0502020204030204" pitchFamily="34" charset="0"/>
                    <a:cs typeface="Arial" panose="020B0604020202020204" pitchFamily="34" charset="0"/>
                  </a:rPr>
                  <a:t> ta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cảm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về</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trung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tâm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228600" marR="0" indent="0" algn="just">
                  <a:lnSpc>
                    <a:spcPct val="150000"/>
                  </a:lnSpc>
                  <a:spcBef>
                    <a:spcPts val="0"/>
                  </a:spcBef>
                  <a:spcAft>
                    <a:spcPts val="4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𝜎_𝑋</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𝜎_𝑋</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lệch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chuẩn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2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hàm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phân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phối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cho</a:t>
                </a:r>
                <a:r>
                  <a:rPr lang="en-US" sz="1800" dirty="0">
                    <a:effectLst/>
                    <a:latin typeface="Times New Roman" panose="02020603050405020304" pitchFamily="18" charset="0"/>
                    <a:ea typeface="Calibri" panose="020F0502020204030204" pitchFamily="34" charset="0"/>
                    <a:cs typeface="Arial" panose="020B0604020202020204" pitchFamily="34" charset="0"/>
                  </a:rPr>
                  <a:t> ta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cảm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về</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mức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lan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truyền</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endParaRPr lang="en-US" dirty="0"/>
              </a:p>
            </p:txBody>
          </p:sp>
        </mc:Fallback>
      </mc:AlternateContent>
    </p:spTree>
    <p:extLst>
      <p:ext uri="{BB962C8B-B14F-4D97-AF65-F5344CB8AC3E}">
        <p14:creationId xmlns:p14="http://schemas.microsoft.com/office/powerpoint/2010/main" val="19719702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effectLst/>
                    <a:latin typeface="Times New Roman" panose="02020603050405020304" pitchFamily="18" charset="0"/>
                    <a:ea typeface="Calibri" panose="020F0502020204030204" pitchFamily="34" charset="0"/>
                    <a:cs typeface="Arial" panose="020B0604020202020204" pitchFamily="34" charset="0"/>
                  </a:rPr>
                  <a:t>DFID (Diversity Fréchet Inception Distance) </a:t>
                </a:r>
                <a:r>
                  <a:rPr lang="en-US" sz="1100" err="1">
                    <a:effectLst/>
                    <a:latin typeface="Times New Roman" panose="02020603050405020304" pitchFamily="18" charset="0"/>
                    <a:ea typeface="Calibri" panose="020F0502020204030204" pitchFamily="34" charset="0"/>
                    <a:cs typeface="Arial" panose="020B0604020202020204" pitchFamily="34" charset="0"/>
                  </a:rPr>
                  <a:t>là</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một</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các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tác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giả</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của</a:t>
                </a:r>
                <a:r>
                  <a:rPr lang="en-US" sz="1100">
                    <a:effectLst/>
                    <a:latin typeface="Times New Roman" panose="02020603050405020304" pitchFamily="18" charset="0"/>
                    <a:ea typeface="Calibri" panose="020F0502020204030204" pitchFamily="34" charset="0"/>
                    <a:cs typeface="Arial" panose="020B0604020202020204" pitchFamily="34" charset="0"/>
                  </a:rPr>
                  <a:t> GANs N’ Roses </a:t>
                </a:r>
                <a:r>
                  <a:rPr lang="en-US" sz="1100" err="1">
                    <a:effectLst/>
                    <a:latin typeface="Times New Roman" panose="02020603050405020304" pitchFamily="18" charset="0"/>
                    <a:ea typeface="Calibri" panose="020F0502020204030204" pitchFamily="34" charset="0"/>
                    <a:cs typeface="Arial" panose="020B0604020202020204" pitchFamily="34" charset="0"/>
                  </a:rPr>
                  <a:t>tự</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định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nghĩa</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để</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đa</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dạng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của</a:t>
                </a:r>
                <a:r>
                  <a:rPr lang="en-US" sz="1100">
                    <a:effectLst/>
                    <a:latin typeface="Times New Roman" panose="02020603050405020304" pitchFamily="18" charset="0"/>
                    <a:ea typeface="Calibri" panose="020F0502020204030204" pitchFamily="34" charset="0"/>
                    <a:cs typeface="Arial" panose="020B0604020202020204" pitchFamily="34" charset="0"/>
                  </a:rPr>
                  <a:t> multi-modal framework. </a:t>
                </a:r>
                <a:r>
                  <a:rPr lang="en-US" sz="1100" err="1">
                    <a:effectLst/>
                    <a:latin typeface="Times New Roman" panose="02020603050405020304" pitchFamily="18" charset="0"/>
                    <a:ea typeface="Calibri" panose="020F0502020204030204" pitchFamily="34" charset="0"/>
                    <a:cs typeface="Arial" panose="020B0604020202020204" pitchFamily="34" charset="0"/>
                  </a:rPr>
                  <a:t>Trong</a:t>
                </a:r>
                <a:r>
                  <a:rPr lang="en-US" sz="1100">
                    <a:effectLst/>
                    <a:latin typeface="Times New Roman" panose="02020603050405020304" pitchFamily="18" charset="0"/>
                    <a:ea typeface="Calibri" panose="020F0502020204030204" pitchFamily="34" charset="0"/>
                    <a:cs typeface="Arial" panose="020B0604020202020204" pitchFamily="34" charset="0"/>
                  </a:rPr>
                  <a:t> GANs N’ Roses </a:t>
                </a:r>
                <a:r>
                  <a:rPr lang="en-US" sz="1100" err="1">
                    <a:effectLst/>
                    <a:latin typeface="Times New Roman" panose="02020603050405020304" pitchFamily="18" charset="0"/>
                    <a:ea typeface="Calibri" panose="020F0502020204030204" pitchFamily="34" charset="0"/>
                    <a:cs typeface="Arial" panose="020B0604020202020204" pitchFamily="34" charset="0"/>
                  </a:rPr>
                  <a:t>khi</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áp</a:t>
                </a:r>
                <a:r>
                  <a:rPr lang="en-US" sz="11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100" i="1">
                        <a:effectLst/>
                        <a:latin typeface="Cambria Math" panose="02040503050406030204" pitchFamily="18" charset="0"/>
                        <a:ea typeface="Calibri" panose="020F0502020204030204" pitchFamily="34" charset="0"/>
                        <a:cs typeface="Arial" panose="020B0604020202020204" pitchFamily="34" charset="0"/>
                      </a:rPr>
                      <m:t>𝑀</m:t>
                    </m:r>
                  </m:oMath>
                </a14:m>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phép</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tăng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cường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dữ</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liệu</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ngẫu</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nhiên</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vào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selfie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thử</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nghiệm</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sẽ</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1100" i="1">
                        <a:effectLst/>
                        <a:latin typeface="Cambria Math" panose="02040503050406030204" pitchFamily="18" charset="0"/>
                        <a:ea typeface="Calibri" panose="020F0502020204030204" pitchFamily="34" charset="0"/>
                        <a:cs typeface="Arial" panose="020B0604020202020204" pitchFamily="34" charset="0"/>
                      </a:rPr>
                      <m:t>𝑀</m:t>
                    </m:r>
                  </m:oMath>
                </a14:m>
                <a:r>
                  <a:rPr lang="en-US" sz="1100">
                    <a:effectLst/>
                    <a:latin typeface="Times New Roman" panose="02020603050405020304" pitchFamily="18" charset="0"/>
                    <a:ea typeface="Yu Mincho" panose="02020400000000000000" pitchFamily="18" charset="-128"/>
                    <a:cs typeface="Arial" panose="020B0604020202020204" pitchFamily="34" charset="0"/>
                  </a:rPr>
                  <a:t> </a:t>
                </a:r>
                <a:r>
                  <a:rPr lang="en-US" sz="1100" err="1">
                    <a:effectLst/>
                    <a:latin typeface="Times New Roman" panose="02020603050405020304" pitchFamily="18" charset="0"/>
                    <a:ea typeface="Yu Mincho" panose="02020400000000000000" pitchFamily="18" charset="-128"/>
                    <a:cs typeface="Arial" panose="020B0604020202020204" pitchFamily="34" charset="0"/>
                  </a:rPr>
                  <a:t>mẫu</a:t>
                </a:r>
                <a:r>
                  <a:rPr lang="en-US" sz="1100">
                    <a:effectLst/>
                    <a:latin typeface="Times New Roman" panose="02020603050405020304" pitchFamily="18" charset="0"/>
                    <a:ea typeface="Yu Mincho" panose="02020400000000000000" pitchFamily="18" charset="-128"/>
                    <a:cs typeface="Arial" panose="020B0604020202020204" pitchFamily="34" charset="0"/>
                  </a:rPr>
                  <a:t> </a:t>
                </a:r>
                <a:r>
                  <a:rPr lang="en-US" sz="1100" err="1">
                    <a:effectLst/>
                    <a:latin typeface="Times New Roman" panose="02020603050405020304" pitchFamily="18" charset="0"/>
                    <a:ea typeface="Yu Mincho" panose="02020400000000000000" pitchFamily="18" charset="-128"/>
                    <a:cs typeface="Arial" panose="020B0604020202020204" pitchFamily="34" charset="0"/>
                  </a:rPr>
                  <a:t>từ</a:t>
                </a:r>
                <a:r>
                  <a:rPr lang="en-US" sz="1100">
                    <a:effectLst/>
                    <a:latin typeface="Times New Roman" panose="02020603050405020304" pitchFamily="18" charset="0"/>
                    <a:ea typeface="Yu Mincho" panose="02020400000000000000" pitchFamily="18" charset="-128"/>
                    <a:cs typeface="Arial" panose="020B0604020202020204" pitchFamily="34" charset="0"/>
                  </a:rPr>
                  <a:t> </a:t>
                </a:r>
                <a:r>
                  <a:rPr lang="en-US" sz="1100" err="1">
                    <a:effectLst/>
                    <a:latin typeface="Times New Roman" panose="02020603050405020304" pitchFamily="18" charset="0"/>
                    <a:ea typeface="Yu Mincho" panose="02020400000000000000" pitchFamily="18" charset="-128"/>
                    <a:cs typeface="Arial" panose="020B0604020202020204" pitchFamily="34" charset="0"/>
                  </a:rPr>
                  <a:t>phân</a:t>
                </a:r>
                <a:r>
                  <a:rPr lang="en-US" sz="1100">
                    <a:effectLst/>
                    <a:latin typeface="Times New Roman" panose="02020603050405020304" pitchFamily="18" charset="0"/>
                    <a:ea typeface="Yu Mincho" panose="02020400000000000000" pitchFamily="18" charset="-128"/>
                    <a:cs typeface="Arial" panose="020B0604020202020204" pitchFamily="34" charset="0"/>
                  </a:rPr>
                  <a:t> </a:t>
                </a:r>
                <a:r>
                  <a:rPr lang="en-US" sz="1100" err="1">
                    <a:effectLst/>
                    <a:latin typeface="Times New Roman" panose="02020603050405020304" pitchFamily="18" charset="0"/>
                    <a:ea typeface="Yu Mincho" panose="02020400000000000000" pitchFamily="18" charset="-128"/>
                    <a:cs typeface="Arial" panose="020B0604020202020204" pitchFamily="34" charset="0"/>
                  </a:rPr>
                  <a:t>phối</a:t>
                </a:r>
                <a:r>
                  <a:rPr lang="en-US" sz="1100">
                    <a:effectLst/>
                    <a:latin typeface="Times New Roman" panose="02020603050405020304" pitchFamily="18" charset="0"/>
                    <a:ea typeface="Yu Mincho" panose="02020400000000000000" pitchFamily="18" charset="-128"/>
                    <a:cs typeface="Arial" panose="020B0604020202020204" pitchFamily="34" charset="0"/>
                  </a:rPr>
                  <a:t> content. </a:t>
                </a:r>
                <a:r>
                  <a:rPr lang="en-US" sz="1100" err="1">
                    <a:effectLst/>
                    <a:latin typeface="Times New Roman" panose="02020603050405020304" pitchFamily="18" charset="0"/>
                    <a:ea typeface="Yu Mincho" panose="02020400000000000000" pitchFamily="18" charset="-128"/>
                    <a:cs typeface="Arial" panose="020B0604020202020204" pitchFamily="34" charset="0"/>
                  </a:rPr>
                  <a:t>Như</a:t>
                </a:r>
                <a:r>
                  <a:rPr lang="en-US" sz="1100">
                    <a:effectLst/>
                    <a:latin typeface="Times New Roman" panose="02020603050405020304" pitchFamily="18" charset="0"/>
                    <a:ea typeface="Yu Mincho" panose="02020400000000000000" pitchFamily="18" charset="-128"/>
                    <a:cs typeface="Arial" panose="020B0604020202020204" pitchFamily="34" charset="0"/>
                  </a:rPr>
                  <a:t> </a:t>
                </a:r>
                <a:r>
                  <a:rPr lang="en-US" sz="1100" err="1">
                    <a:effectLst/>
                    <a:latin typeface="Times New Roman" panose="02020603050405020304" pitchFamily="18" charset="0"/>
                    <a:ea typeface="Yu Mincho" panose="02020400000000000000" pitchFamily="18" charset="-128"/>
                    <a:cs typeface="Arial" panose="020B0604020202020204" pitchFamily="34" charset="0"/>
                  </a:rPr>
                  <a:t>vậy</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khi</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sinh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anime ta </a:t>
                </a:r>
                <a:r>
                  <a:rPr lang="en-US" sz="1100" err="1">
                    <a:effectLst/>
                    <a:latin typeface="Times New Roman" panose="02020603050405020304" pitchFamily="18" charset="0"/>
                    <a:ea typeface="Calibri" panose="020F0502020204030204" pitchFamily="34" charset="0"/>
                    <a:cs typeface="Arial" panose="020B0604020202020204" pitchFamily="34" charset="0"/>
                  </a:rPr>
                  <a:t>sẽ</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một</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tập</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kích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thước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tương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ứng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Điều</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này</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đúng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với</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bất</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kỳ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nào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lựa</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chọn</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như</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vậy</a:t>
                </a:r>
                <a:r>
                  <a:rPr lang="en-US" sz="1100">
                    <a:effectLst/>
                    <a:latin typeface="Times New Roman" panose="02020603050405020304" pitchFamily="18" charset="0"/>
                    <a:ea typeface="Calibri" panose="020F0502020204030204" pitchFamily="34" charset="0"/>
                    <a:cs typeface="Arial" panose="020B0604020202020204" pitchFamily="34" charset="0"/>
                  </a:rPr>
                  <a:t> DFID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tính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như</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sau</a:t>
                </a:r>
                <a:r>
                  <a:rPr lang="en-US" sz="1100">
                    <a:effectLst/>
                    <a:latin typeface="Times New Roman" panose="02020603050405020304" pitchFamily="18" charset="0"/>
                    <a:ea typeface="Calibri" panose="020F0502020204030204" pitchFamily="34" charset="0"/>
                    <a:cs typeface="Arial" panose="020B0604020202020204" pitchFamily="34" charset="0"/>
                  </a:rPr>
                  <a:t>:</a:t>
                </a:r>
                <a:endParaRPr lang="en-US"/>
              </a:p>
              <a:p>
                <a:endParaRPr lang="en-US"/>
              </a:p>
            </p:txBody>
          </p:sp>
        </mc:Choice>
        <mc:Fallback xmlns="">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effectLst/>
                    <a:latin typeface="Times New Roman" panose="02020603050405020304" pitchFamily="18" charset="0"/>
                    <a:ea typeface="Calibri" panose="020F0502020204030204" pitchFamily="34" charset="0"/>
                    <a:cs typeface="Arial" panose="020B0604020202020204" pitchFamily="34" charset="0"/>
                  </a:rPr>
                  <a:t>DFID (Diversity Fréchet Inception Distance) </a:t>
                </a:r>
                <a:r>
                  <a:rPr lang="en-US" sz="1100" err="1">
                    <a:effectLst/>
                    <a:latin typeface="Times New Roman" panose="02020603050405020304" pitchFamily="18" charset="0"/>
                    <a:ea typeface="Calibri" panose="020F0502020204030204" pitchFamily="34" charset="0"/>
                    <a:cs typeface="Arial" panose="020B0604020202020204" pitchFamily="34" charset="0"/>
                  </a:rPr>
                  <a:t>là</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một</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các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tác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giả</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của</a:t>
                </a:r>
                <a:r>
                  <a:rPr lang="en-US" sz="1100">
                    <a:effectLst/>
                    <a:latin typeface="Times New Roman" panose="02020603050405020304" pitchFamily="18" charset="0"/>
                    <a:ea typeface="Calibri" panose="020F0502020204030204" pitchFamily="34" charset="0"/>
                    <a:cs typeface="Arial" panose="020B0604020202020204" pitchFamily="34" charset="0"/>
                  </a:rPr>
                  <a:t> GANs N’ Roses </a:t>
                </a:r>
                <a:r>
                  <a:rPr lang="en-US" sz="1100" err="1">
                    <a:effectLst/>
                    <a:latin typeface="Times New Roman" panose="02020603050405020304" pitchFamily="18" charset="0"/>
                    <a:ea typeface="Calibri" panose="020F0502020204030204" pitchFamily="34" charset="0"/>
                    <a:cs typeface="Arial" panose="020B0604020202020204" pitchFamily="34" charset="0"/>
                  </a:rPr>
                  <a:t>tự</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định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nghĩa</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để</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đa</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dạng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của</a:t>
                </a:r>
                <a:r>
                  <a:rPr lang="en-US" sz="1100">
                    <a:effectLst/>
                    <a:latin typeface="Times New Roman" panose="02020603050405020304" pitchFamily="18" charset="0"/>
                    <a:ea typeface="Calibri" panose="020F0502020204030204" pitchFamily="34" charset="0"/>
                    <a:cs typeface="Arial" panose="020B0604020202020204" pitchFamily="34" charset="0"/>
                  </a:rPr>
                  <a:t> multi-modal framework. </a:t>
                </a:r>
                <a:r>
                  <a:rPr lang="en-US" sz="1100" err="1">
                    <a:effectLst/>
                    <a:latin typeface="Times New Roman" panose="02020603050405020304" pitchFamily="18" charset="0"/>
                    <a:ea typeface="Calibri" panose="020F0502020204030204" pitchFamily="34" charset="0"/>
                    <a:cs typeface="Arial" panose="020B0604020202020204" pitchFamily="34" charset="0"/>
                  </a:rPr>
                  <a:t>Trong</a:t>
                </a:r>
                <a:r>
                  <a:rPr lang="en-US" sz="1100">
                    <a:effectLst/>
                    <a:latin typeface="Times New Roman" panose="02020603050405020304" pitchFamily="18" charset="0"/>
                    <a:ea typeface="Calibri" panose="020F0502020204030204" pitchFamily="34" charset="0"/>
                    <a:cs typeface="Arial" panose="020B0604020202020204" pitchFamily="34" charset="0"/>
                  </a:rPr>
                  <a:t> GANs N’ Roses </a:t>
                </a:r>
                <a:r>
                  <a:rPr lang="en-US" sz="1100" err="1">
                    <a:effectLst/>
                    <a:latin typeface="Times New Roman" panose="02020603050405020304" pitchFamily="18" charset="0"/>
                    <a:ea typeface="Calibri" panose="020F0502020204030204" pitchFamily="34" charset="0"/>
                    <a:cs typeface="Arial" panose="020B0604020202020204" pitchFamily="34" charset="0"/>
                  </a:rPr>
                  <a:t>khi</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áp</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i="0">
                    <a:effectLst/>
                    <a:latin typeface="Cambria Math" panose="02040503050406030204" pitchFamily="18" charset="0"/>
                    <a:ea typeface="Calibri" panose="020F0502020204030204" pitchFamily="34" charset="0"/>
                    <a:cs typeface="Arial" panose="020B0604020202020204" pitchFamily="34" charset="0"/>
                  </a:rPr>
                  <a:t>𝑀</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phép</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tăng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cường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dữ</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liệu</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ngẫu</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nhiên</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vào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selfie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thử</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nghiệm</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sẽ</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i="0">
                    <a:effectLst/>
                    <a:latin typeface="Cambria Math" panose="02040503050406030204" pitchFamily="18" charset="0"/>
                    <a:ea typeface="Calibri" panose="020F0502020204030204" pitchFamily="34" charset="0"/>
                    <a:cs typeface="Arial" panose="020B0604020202020204" pitchFamily="34" charset="0"/>
                  </a:rPr>
                  <a:t>𝑀</a:t>
                </a:r>
                <a:r>
                  <a:rPr lang="en-US" sz="1100">
                    <a:effectLst/>
                    <a:latin typeface="Times New Roman" panose="02020603050405020304" pitchFamily="18" charset="0"/>
                    <a:ea typeface="Yu Mincho" panose="02020400000000000000" pitchFamily="18" charset="-128"/>
                    <a:cs typeface="Arial" panose="020B0604020202020204" pitchFamily="34" charset="0"/>
                  </a:rPr>
                  <a:t> </a:t>
                </a:r>
                <a:r>
                  <a:rPr lang="en-US" sz="1100" err="1">
                    <a:effectLst/>
                    <a:latin typeface="Times New Roman" panose="02020603050405020304" pitchFamily="18" charset="0"/>
                    <a:ea typeface="Yu Mincho" panose="02020400000000000000" pitchFamily="18" charset="-128"/>
                    <a:cs typeface="Arial" panose="020B0604020202020204" pitchFamily="34" charset="0"/>
                  </a:rPr>
                  <a:t>mẫu</a:t>
                </a:r>
                <a:r>
                  <a:rPr lang="en-US" sz="1100">
                    <a:effectLst/>
                    <a:latin typeface="Times New Roman" panose="02020603050405020304" pitchFamily="18" charset="0"/>
                    <a:ea typeface="Yu Mincho" panose="02020400000000000000" pitchFamily="18" charset="-128"/>
                    <a:cs typeface="Arial" panose="020B0604020202020204" pitchFamily="34" charset="0"/>
                  </a:rPr>
                  <a:t> </a:t>
                </a:r>
                <a:r>
                  <a:rPr lang="en-US" sz="1100" err="1">
                    <a:effectLst/>
                    <a:latin typeface="Times New Roman" panose="02020603050405020304" pitchFamily="18" charset="0"/>
                    <a:ea typeface="Yu Mincho" panose="02020400000000000000" pitchFamily="18" charset="-128"/>
                    <a:cs typeface="Arial" panose="020B0604020202020204" pitchFamily="34" charset="0"/>
                  </a:rPr>
                  <a:t>từ</a:t>
                </a:r>
                <a:r>
                  <a:rPr lang="en-US" sz="1100">
                    <a:effectLst/>
                    <a:latin typeface="Times New Roman" panose="02020603050405020304" pitchFamily="18" charset="0"/>
                    <a:ea typeface="Yu Mincho" panose="02020400000000000000" pitchFamily="18" charset="-128"/>
                    <a:cs typeface="Arial" panose="020B0604020202020204" pitchFamily="34" charset="0"/>
                  </a:rPr>
                  <a:t> </a:t>
                </a:r>
                <a:r>
                  <a:rPr lang="en-US" sz="1100" err="1">
                    <a:effectLst/>
                    <a:latin typeface="Times New Roman" panose="02020603050405020304" pitchFamily="18" charset="0"/>
                    <a:ea typeface="Yu Mincho" panose="02020400000000000000" pitchFamily="18" charset="-128"/>
                    <a:cs typeface="Arial" panose="020B0604020202020204" pitchFamily="34" charset="0"/>
                  </a:rPr>
                  <a:t>phân</a:t>
                </a:r>
                <a:r>
                  <a:rPr lang="en-US" sz="1100">
                    <a:effectLst/>
                    <a:latin typeface="Times New Roman" panose="02020603050405020304" pitchFamily="18" charset="0"/>
                    <a:ea typeface="Yu Mincho" panose="02020400000000000000" pitchFamily="18" charset="-128"/>
                    <a:cs typeface="Arial" panose="020B0604020202020204" pitchFamily="34" charset="0"/>
                  </a:rPr>
                  <a:t> </a:t>
                </a:r>
                <a:r>
                  <a:rPr lang="en-US" sz="1100" err="1">
                    <a:effectLst/>
                    <a:latin typeface="Times New Roman" panose="02020603050405020304" pitchFamily="18" charset="0"/>
                    <a:ea typeface="Yu Mincho" panose="02020400000000000000" pitchFamily="18" charset="-128"/>
                    <a:cs typeface="Arial" panose="020B0604020202020204" pitchFamily="34" charset="0"/>
                  </a:rPr>
                  <a:t>phối</a:t>
                </a:r>
                <a:r>
                  <a:rPr lang="en-US" sz="1100">
                    <a:effectLst/>
                    <a:latin typeface="Times New Roman" panose="02020603050405020304" pitchFamily="18" charset="0"/>
                    <a:ea typeface="Yu Mincho" panose="02020400000000000000" pitchFamily="18" charset="-128"/>
                    <a:cs typeface="Arial" panose="020B0604020202020204" pitchFamily="34" charset="0"/>
                  </a:rPr>
                  <a:t> content. </a:t>
                </a:r>
                <a:r>
                  <a:rPr lang="en-US" sz="1100" err="1">
                    <a:effectLst/>
                    <a:latin typeface="Times New Roman" panose="02020603050405020304" pitchFamily="18" charset="0"/>
                    <a:ea typeface="Yu Mincho" panose="02020400000000000000" pitchFamily="18" charset="-128"/>
                    <a:cs typeface="Arial" panose="020B0604020202020204" pitchFamily="34" charset="0"/>
                  </a:rPr>
                  <a:t>Như</a:t>
                </a:r>
                <a:r>
                  <a:rPr lang="en-US" sz="1100">
                    <a:effectLst/>
                    <a:latin typeface="Times New Roman" panose="02020603050405020304" pitchFamily="18" charset="0"/>
                    <a:ea typeface="Yu Mincho" panose="02020400000000000000" pitchFamily="18" charset="-128"/>
                    <a:cs typeface="Arial" panose="020B0604020202020204" pitchFamily="34" charset="0"/>
                  </a:rPr>
                  <a:t> </a:t>
                </a:r>
                <a:r>
                  <a:rPr lang="en-US" sz="1100" err="1">
                    <a:effectLst/>
                    <a:latin typeface="Times New Roman" panose="02020603050405020304" pitchFamily="18" charset="0"/>
                    <a:ea typeface="Yu Mincho" panose="02020400000000000000" pitchFamily="18" charset="-128"/>
                    <a:cs typeface="Arial" panose="020B0604020202020204" pitchFamily="34" charset="0"/>
                  </a:rPr>
                  <a:t>vậy</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khi</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sinh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anime ta </a:t>
                </a:r>
                <a:r>
                  <a:rPr lang="en-US" sz="1100" err="1">
                    <a:effectLst/>
                    <a:latin typeface="Times New Roman" panose="02020603050405020304" pitchFamily="18" charset="0"/>
                    <a:ea typeface="Calibri" panose="020F0502020204030204" pitchFamily="34" charset="0"/>
                    <a:cs typeface="Arial" panose="020B0604020202020204" pitchFamily="34" charset="0"/>
                  </a:rPr>
                  <a:t>sẽ</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một</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tập</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kích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thước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tương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ứng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Điều</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này</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đúng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với</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bất</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kỳ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nào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lựa</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chọn</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như</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vậy</a:t>
                </a:r>
                <a:r>
                  <a:rPr lang="en-US" sz="1100">
                    <a:effectLst/>
                    <a:latin typeface="Times New Roman" panose="02020603050405020304" pitchFamily="18" charset="0"/>
                    <a:ea typeface="Calibri" panose="020F0502020204030204" pitchFamily="34" charset="0"/>
                    <a:cs typeface="Arial" panose="020B0604020202020204" pitchFamily="34" charset="0"/>
                  </a:rPr>
                  <a:t> DFID </a:t>
                </a:r>
                <a:r>
                  <a:rPr lang="en-US" sz="1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tính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như</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sau</a:t>
                </a:r>
                <a:r>
                  <a:rPr lang="en-US" sz="1100">
                    <a:effectLst/>
                    <a:latin typeface="Times New Roman" panose="02020603050405020304" pitchFamily="18" charset="0"/>
                    <a:ea typeface="Calibri" panose="020F0502020204030204" pitchFamily="34" charset="0"/>
                    <a:cs typeface="Arial" panose="020B0604020202020204" pitchFamily="34" charset="0"/>
                  </a:rPr>
                  <a:t>:</a:t>
                </a:r>
                <a:endParaRPr lang="en-US"/>
              </a:p>
              <a:p>
                <a:endParaRPr lang="en-US"/>
              </a:p>
            </p:txBody>
          </p:sp>
        </mc:Fallback>
      </mc:AlternateContent>
    </p:spTree>
    <p:extLst>
      <p:ext uri="{BB962C8B-B14F-4D97-AF65-F5344CB8AC3E}">
        <p14:creationId xmlns:p14="http://schemas.microsoft.com/office/powerpoint/2010/main" val="793776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effectLst/>
                    <a:latin typeface="Times New Roman" panose="02020603050405020304" pitchFamily="18" charset="0"/>
                    <a:ea typeface="Calibri" panose="020F0502020204030204" pitchFamily="34" charset="0"/>
                    <a:cs typeface="Arial" panose="020B0604020202020204" pitchFamily="34" charset="0"/>
                  </a:rPr>
                  <a:t>LPIPS (Learned Perceptual Image Patch Similarity)  </a:t>
                </a:r>
                <a:r>
                  <a:rPr lang="en-US" sz="1100" err="1">
                    <a:effectLst/>
                    <a:latin typeface="Times New Roman" panose="02020603050405020304" pitchFamily="18" charset="0"/>
                    <a:ea typeface="Calibri" panose="020F0502020204030204" pitchFamily="34" charset="0"/>
                    <a:cs typeface="Arial" panose="020B0604020202020204" pitchFamily="34" charset="0"/>
                  </a:rPr>
                  <a:t>là</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một</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thể</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hiện</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mức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tương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đồng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a:effectLst/>
                    <a:latin typeface="Times New Roman" panose="02020603050405020304" pitchFamily="18" charset="0"/>
                    <a:ea typeface="Calibri" panose="020F0502020204030204" pitchFamily="34" charset="0"/>
                    <a:cs typeface="Arial" panose="020B0604020202020204" pitchFamily="34" charset="0"/>
                  </a:rPr>
                  <a:t> 2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sử</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dụng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mạng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học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sâu</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Khác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với</a:t>
                </a:r>
                <a:r>
                  <a:rPr lang="en-US" sz="1100">
                    <a:effectLst/>
                    <a:latin typeface="Times New Roman" panose="02020603050405020304" pitchFamily="18" charset="0"/>
                    <a:ea typeface="Calibri" panose="020F0502020204030204" pitchFamily="34" charset="0"/>
                    <a:cs typeface="Arial" panose="020B0604020202020204" pitchFamily="34" charset="0"/>
                  </a:rPr>
                  <a:t> FID </a:t>
                </a:r>
                <a:r>
                  <a:rPr lang="en-US" sz="1100" err="1">
                    <a:effectLst/>
                    <a:latin typeface="Times New Roman" panose="02020603050405020304" pitchFamily="18" charset="0"/>
                    <a:ea typeface="Calibri" panose="020F0502020204030204" pitchFamily="34" charset="0"/>
                    <a:cs typeface="Arial" panose="020B0604020202020204" pitchFamily="34" charset="0"/>
                  </a:rPr>
                  <a:t>có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thể</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a:effectLst/>
                    <a:latin typeface="Times New Roman" panose="02020603050405020304" pitchFamily="18" charset="0"/>
                    <a:ea typeface="Calibri" panose="020F0502020204030204" pitchFamily="34" charset="0"/>
                    <a:cs typeface="Arial" panose="020B0604020202020204" pitchFamily="34" charset="0"/>
                  </a:rPr>
                  <a:t> 2 </a:t>
                </a:r>
                <a:r>
                  <a:rPr lang="en-US" sz="1100" err="1">
                    <a:effectLst/>
                    <a:latin typeface="Times New Roman" panose="02020603050405020304" pitchFamily="18" charset="0"/>
                    <a:ea typeface="Calibri" panose="020F0502020204030204" pitchFamily="34" charset="0"/>
                    <a:cs typeface="Arial" panose="020B0604020202020204" pitchFamily="34" charset="0"/>
                  </a:rPr>
                  <a:t>tập</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dữ</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liệu</a:t>
                </a:r>
                <a:r>
                  <a:rPr lang="en-US" sz="1100">
                    <a:effectLst/>
                    <a:latin typeface="Times New Roman" panose="02020603050405020304" pitchFamily="18" charset="0"/>
                    <a:ea typeface="Calibri" panose="020F0502020204030204" pitchFamily="34" charset="0"/>
                    <a:cs typeface="Arial" panose="020B0604020202020204" pitchFamily="34" charset="0"/>
                  </a:rPr>
                  <a:t>, LPIPS </a:t>
                </a:r>
                <a:r>
                  <a:rPr lang="en-US" sz="1100" err="1">
                    <a:effectLst/>
                    <a:latin typeface="Times New Roman" panose="02020603050405020304" pitchFamily="18" charset="0"/>
                    <a:ea typeface="Calibri" panose="020F0502020204030204" pitchFamily="34" charset="0"/>
                    <a:cs typeface="Arial" panose="020B0604020202020204" pitchFamily="34" charset="0"/>
                  </a:rPr>
                  <a:t>chỉ</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thể</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tương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đồng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a:effectLst/>
                    <a:latin typeface="Times New Roman" panose="02020603050405020304" pitchFamily="18" charset="0"/>
                    <a:ea typeface="Calibri" panose="020F0502020204030204" pitchFamily="34" charset="0"/>
                    <a:cs typeface="Arial" panose="020B0604020202020204" pitchFamily="34" charset="0"/>
                  </a:rPr>
                  <a:t> 2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càng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thấp</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thì</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a:effectLst/>
                    <a:latin typeface="Times New Roman" panose="02020603050405020304" pitchFamily="18" charset="0"/>
                    <a:ea typeface="Calibri" panose="020F0502020204030204" pitchFamily="34" charset="0"/>
                    <a:cs typeface="Arial" panose="020B0604020202020204" pitchFamily="34" charset="0"/>
                  </a:rPr>
                  <a:t> 2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càng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nhiều</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sự</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tương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đồng</a:t>
                </a:r>
                <a:r>
                  <a:rPr lang="en-US" sz="1100">
                    <a:effectLst/>
                    <a:latin typeface="Times New Roman" panose="0202060305040502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p>
                <a:endParaRPr lang="en-US"/>
              </a:p>
              <a:p>
                <a:pPr marL="0" marR="0" indent="180340" algn="just">
                  <a:lnSpc>
                    <a:spcPct val="150000"/>
                  </a:lnSpc>
                  <a:spcBef>
                    <a:spcPts val="0"/>
                  </a:spcBef>
                  <a:spcAft>
                    <a:spcPts val="400"/>
                  </a:spcAft>
                </a:pPr>
                <a:r>
                  <a:rPr lang="en-US" sz="1800" err="1">
                    <a:effectLst/>
                    <a:latin typeface="Times New Roman" panose="02020603050405020304" pitchFamily="18" charset="0"/>
                    <a:ea typeface="Yu Mincho" panose="02020400000000000000" pitchFamily="18" charset="-128"/>
                    <a:cs typeface="Arial" panose="020B0604020202020204" pitchFamily="34" charset="0"/>
                  </a:rPr>
                  <a:t>Trong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đó</a:t>
                </a:r>
                <a:r>
                  <a:rPr lang="en-US" sz="1800">
                    <a:effectLst/>
                    <a:latin typeface="Times New Roman" panose="02020603050405020304" pitchFamily="18" charset="0"/>
                    <a:ea typeface="Yu Mincho" panose="02020400000000000000" pitchFamily="18" charset="-128"/>
                    <a:cs typeface="Arial" panose="020B0604020202020204" pitchFamily="34" charset="0"/>
                  </a:rPr>
                  <a:t>:</a:t>
                </a:r>
              </a:p>
              <a:p>
                <a:pPr marL="0" marR="0" lvl="0" indent="0" algn="just" defTabSz="914400" rtl="0" eaLnBrk="1" fontAlgn="auto" latinLnBrk="0" hangingPunct="1">
                  <a:lnSpc>
                    <a:spcPct val="150000"/>
                  </a:lnSpc>
                  <a:spcBef>
                    <a:spcPts val="0"/>
                  </a:spcBef>
                  <a:spcAft>
                    <a:spcPts val="400"/>
                  </a:spcAft>
                  <a:buClr>
                    <a:srgbClr val="000000"/>
                  </a:buClr>
                  <a:buSzPts val="1100"/>
                  <a:buFont typeface="Arial"/>
                  <a:buNone/>
                  <a:tabLst/>
                  <a:defRPr/>
                </a:pPr>
                <a14:m>
                  <m:oMath xmlns:m="http://schemas.openxmlformats.org/officeDocument/2006/math">
                    <m:sSubSup>
                      <m:sSubSup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Sup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1800" i="1">
                            <a:effectLst/>
                            <a:latin typeface="Cambria Math" panose="02040503050406030204" pitchFamily="18" charset="0"/>
                            <a:ea typeface="Calibri" panose="020F0502020204030204" pitchFamily="34" charset="0"/>
                            <a:cs typeface="Arial" panose="020B0604020202020204" pitchFamily="34" charset="0"/>
                          </a:rPr>
                          <m:t>h𝑤</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𝑙</m:t>
                        </m:r>
                      </m:sup>
                    </m:sSubSup>
                    <m:r>
                      <a:rPr lang="en-US" sz="18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1800" i="1">
                            <a:effectLst/>
                            <a:latin typeface="Cambria Math" panose="02040503050406030204" pitchFamily="18" charset="0"/>
                            <a:ea typeface="Calibri" panose="020F0502020204030204" pitchFamily="34" charset="0"/>
                            <a:cs typeface="Arial" panose="020B0604020202020204" pitchFamily="34" charset="0"/>
                          </a:rPr>
                          <m:t>0</m:t>
                        </m:r>
                        <m:r>
                          <a:rPr lang="en-US" sz="1800" i="1">
                            <a:effectLst/>
                            <a:latin typeface="Cambria Math" panose="02040503050406030204" pitchFamily="18" charset="0"/>
                            <a:ea typeface="Calibri" panose="020F0502020204030204" pitchFamily="34" charset="0"/>
                            <a:cs typeface="Arial" panose="020B0604020202020204" pitchFamily="34" charset="0"/>
                          </a:rPr>
                          <m:t>h𝑤</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𝑙</m:t>
                        </m:r>
                      </m:sup>
                    </m:sSubSup>
                    <m:r>
                      <a:rPr lang="en-US" sz="18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ℝ</m:t>
                        </m:r>
                      </m:e>
                      <m:sup>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𝐻</m:t>
                            </m:r>
                          </m:e>
                          <m:sub>
                            <m:r>
                              <a:rPr lang="en-US" sz="1800" i="1">
                                <a:effectLst/>
                                <a:latin typeface="Cambria Math" panose="02040503050406030204" pitchFamily="18" charset="0"/>
                                <a:ea typeface="Calibri" panose="020F0502020204030204" pitchFamily="34" charset="0"/>
                                <a:cs typeface="Arial" panose="020B0604020202020204" pitchFamily="34" charset="0"/>
                              </a:rPr>
                              <m:t>𝑙</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𝑊</m:t>
                            </m:r>
                          </m:e>
                          <m:sub>
                            <m:r>
                              <a:rPr lang="en-US" sz="1800" i="1">
                                <a:effectLst/>
                                <a:latin typeface="Cambria Math" panose="02040503050406030204" pitchFamily="18" charset="0"/>
                                <a:ea typeface="Calibri" panose="020F0502020204030204" pitchFamily="34" charset="0"/>
                                <a:cs typeface="Arial" panose="020B0604020202020204" pitchFamily="34" charset="0"/>
                              </a:rPr>
                              <m:t>𝑙</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𝐶</m:t>
                            </m:r>
                          </m:e>
                          <m:sub>
                            <m:r>
                              <a:rPr lang="en-US" sz="1800" i="1">
                                <a:effectLst/>
                                <a:latin typeface="Cambria Math" panose="02040503050406030204" pitchFamily="18" charset="0"/>
                                <a:ea typeface="Calibri" panose="020F0502020204030204" pitchFamily="34" charset="0"/>
                                <a:cs typeface="Arial" panose="020B0604020202020204" pitchFamily="34" charset="0"/>
                              </a:rPr>
                              <m:t>𝑙</m:t>
                            </m:r>
                          </m:sub>
                        </m:sSub>
                      </m:sup>
                    </m:sSup>
                  </m:oMath>
                </a14:m>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tương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ứng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với</a:t>
                </a:r>
                <a:r>
                  <a:rPr lang="en-US" sz="1800">
                    <a:effectLst/>
                    <a:latin typeface="Times New Roman" panose="02020603050405020304" pitchFamily="18" charset="0"/>
                    <a:ea typeface="Yu Mincho" panose="02020400000000000000" pitchFamily="18" charset="-128"/>
                    <a:cs typeface="Arial" panose="020B0604020202020204" pitchFamily="34" charset="0"/>
                  </a:rPr>
                  <a:t> activation </a:t>
                </a:r>
                <a:r>
                  <a:rPr lang="en-US" sz="1800" err="1">
                    <a:effectLst/>
                    <a:latin typeface="Times New Roman" panose="02020603050405020304" pitchFamily="18" charset="0"/>
                    <a:ea typeface="Yu Mincho" panose="02020400000000000000" pitchFamily="18" charset="-128"/>
                    <a:cs typeface="Arial" panose="020B0604020202020204" pitchFamily="34" charset="0"/>
                  </a:rPr>
                  <a:t>của</a:t>
                </a:r>
                <a:r>
                  <a:rPr lang="en-US" sz="1800" i="1">
                    <a:effectLst/>
                    <a:latin typeface="Cambria Math" panose="02040503050406030204" pitchFamily="18" charset="0"/>
                    <a:ea typeface="Calibri" panose="020F0502020204030204" pitchFamily="34" charset="0"/>
                    <a:cs typeface="Arial" panose="020B0604020202020204" pitchFamily="34" charset="0"/>
                  </a:rPr>
                  <a:t>  x,x_0 </a:t>
                </a:r>
                <a:r>
                  <a:rPr lang="en-US" sz="1800" i="1" err="1">
                    <a:effectLst/>
                    <a:latin typeface="Cambria Math" panose="02040503050406030204" pitchFamily="18" charset="0"/>
                    <a:ea typeface="Calibri" panose="020F0502020204030204" pitchFamily="34" charset="0"/>
                    <a:cs typeface="Arial" panose="020B0604020202020204" pitchFamily="34" charset="0"/>
                  </a:rPr>
                  <a:t>của</a:t>
                </a:r>
                <a:r>
                  <a:rPr lang="en-US" sz="1800" i="1">
                    <a:effectLst/>
                    <a:latin typeface="Cambria Math" panose="02040503050406030204" pitchFamily="18" charset="0"/>
                    <a:ea typeface="Calibri" panose="020F0502020204030204" pitchFamily="34" charset="0"/>
                    <a:cs typeface="Arial" panose="020B0604020202020204" pitchFamily="34" charset="0"/>
                  </a:rPr>
                  <a:t> </a:t>
                </a:r>
                <a:r>
                  <a:rPr lang="en-US" sz="1800" i="1" err="1">
                    <a:effectLst/>
                    <a:latin typeface="Cambria Math" panose="02040503050406030204" pitchFamily="18" charset="0"/>
                    <a:ea typeface="Calibri" panose="020F0502020204030204" pitchFamily="34" charset="0"/>
                    <a:cs typeface="Arial" panose="020B0604020202020204" pitchFamily="34" charset="0"/>
                  </a:rPr>
                  <a:t>một</a:t>
                </a:r>
                <a:r>
                  <a:rPr lang="en-US" sz="1800" i="1">
                    <a:effectLst/>
                    <a:latin typeface="Cambria Math" panose="02040503050406030204" pitchFamily="18" charset="0"/>
                    <a:ea typeface="Calibri" panose="020F0502020204030204" pitchFamily="34" charset="0"/>
                    <a:cs typeface="Arial" panose="020B0604020202020204" pitchFamily="34" charset="0"/>
                  </a:rPr>
                  <a:t> channel </a:t>
                </a:r>
                <a:r>
                  <a:rPr lang="en-US" sz="1800" i="1" err="1">
                    <a:effectLst/>
                    <a:latin typeface="Cambria Math" panose="02040503050406030204" pitchFamily="18" charset="0"/>
                    <a:ea typeface="Calibri" panose="020F0502020204030204" pitchFamily="34" charset="0"/>
                    <a:cs typeface="Arial" panose="020B0604020202020204" pitchFamily="34" charset="0"/>
                  </a:rPr>
                  <a:t>trong</a:t>
                </a:r>
                <a:r>
                  <a:rPr lang="en-US" sz="1800" i="1">
                    <a:effectLst/>
                    <a:latin typeface="Cambria Math" panose="02040503050406030204" pitchFamily="18" charset="0"/>
                    <a:ea typeface="Calibri" panose="020F0502020204030204" pitchFamily="34" charset="0"/>
                    <a:cs typeface="Arial" panose="020B0604020202020204" pitchFamily="34" charset="0"/>
                  </a:rPr>
                  <a:t> layer l.</a:t>
                </a:r>
              </a:p>
              <a:p>
                <a:pPr marL="342900" marR="0" lvl="0" indent="-342900" algn="just">
                  <a:lnSpc>
                    <a:spcPct val="150000"/>
                  </a:lnSpc>
                  <a:spcBef>
                    <a:spcPts val="0"/>
                  </a:spcBef>
                  <a:spcAft>
                    <a:spcPts val="400"/>
                  </a:spcAft>
                  <a:buFont typeface="Symbol" panose="05050102010706020507" pitchFamily="18" charset="2"/>
                  <a:buChar char=""/>
                </a:pPr>
                <a14:m>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𝑙</m:t>
                        </m:r>
                      </m:sub>
                    </m:sSub>
                    <m:r>
                      <a:rPr lang="en-US" sz="18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ℝ</m:t>
                        </m:r>
                      </m:e>
                      <m:sup>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𝐶</m:t>
                            </m:r>
                          </m:e>
                          <m:sub>
                            <m:r>
                              <a:rPr lang="en-US" sz="1800" i="1">
                                <a:effectLst/>
                                <a:latin typeface="Cambria Math" panose="02040503050406030204" pitchFamily="18" charset="0"/>
                                <a:ea typeface="Calibri" panose="020F0502020204030204" pitchFamily="34" charset="0"/>
                                <a:cs typeface="Arial" panose="020B0604020202020204" pitchFamily="34" charset="0"/>
                              </a:rPr>
                              <m:t>𝑙</m:t>
                            </m:r>
                          </m:sub>
                        </m:sSub>
                      </m:sup>
                    </m:sSup>
                  </m:oMath>
                </a14:m>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là</a:t>
                </a:r>
                <a:r>
                  <a:rPr lang="en-US" sz="1800">
                    <a:effectLst/>
                    <a:latin typeface="Times New Roman" panose="02020603050405020304" pitchFamily="18" charset="0"/>
                    <a:ea typeface="Yu Mincho" panose="02020400000000000000" pitchFamily="18" charset="-128"/>
                    <a:cs typeface="Arial" panose="020B0604020202020204" pitchFamily="34" charset="0"/>
                  </a:rPr>
                  <a:t> vector </a:t>
                </a:r>
                <a:r>
                  <a:rPr lang="en-US" sz="1800" err="1">
                    <a:effectLst/>
                    <a:latin typeface="Times New Roman" panose="02020603050405020304" pitchFamily="18" charset="0"/>
                    <a:ea typeface="Yu Mincho" panose="02020400000000000000" pitchFamily="18" charset="-128"/>
                    <a:cs typeface="Arial" panose="020B0604020202020204" pitchFamily="34" charset="0"/>
                  </a:rPr>
                  <a:t>được</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sử</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dụng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để</a:t>
                </a:r>
                <a:r>
                  <a:rPr lang="en-US" sz="1800">
                    <a:effectLst/>
                    <a:latin typeface="Times New Roman" panose="02020603050405020304" pitchFamily="18" charset="0"/>
                    <a:ea typeface="Yu Mincho" panose="02020400000000000000" pitchFamily="18" charset="-128"/>
                    <a:cs typeface="Arial" panose="020B0604020202020204" pitchFamily="34" charset="0"/>
                  </a:rPr>
                  <a:t> scale </a:t>
                </a:r>
                <a14:m>
                  <m:oMath xmlns:m="http://schemas.openxmlformats.org/officeDocument/2006/math">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1800" i="1">
                                <a:effectLst/>
                                <a:latin typeface="Cambria Math" panose="02040503050406030204" pitchFamily="18" charset="0"/>
                                <a:ea typeface="Calibri" panose="020F0502020204030204" pitchFamily="34" charset="0"/>
                                <a:cs typeface="Arial" panose="020B0604020202020204" pitchFamily="34" charset="0"/>
                              </a:rPr>
                              <m:t>h𝑤</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𝑙</m:t>
                            </m:r>
                          </m:sup>
                        </m:sSubSup>
                        <m:r>
                          <a:rPr lang="en-US" sz="1800" i="1">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1800" i="1">
                                <a:effectLst/>
                                <a:latin typeface="Cambria Math" panose="02040503050406030204" pitchFamily="18" charset="0"/>
                                <a:ea typeface="Calibri" panose="020F0502020204030204" pitchFamily="34" charset="0"/>
                                <a:cs typeface="Arial" panose="020B0604020202020204" pitchFamily="34" charset="0"/>
                              </a:rPr>
                              <m:t>0</m:t>
                            </m:r>
                            <m:r>
                              <a:rPr lang="en-US" sz="1800" i="1">
                                <a:effectLst/>
                                <a:latin typeface="Cambria Math" panose="02040503050406030204" pitchFamily="18" charset="0"/>
                                <a:ea typeface="Calibri" panose="020F0502020204030204" pitchFamily="34" charset="0"/>
                                <a:cs typeface="Arial" panose="020B0604020202020204" pitchFamily="34" charset="0"/>
                              </a:rPr>
                              <m:t>h𝑤</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𝑙</m:t>
                            </m:r>
                          </m:sup>
                        </m:sSubSup>
                      </m:e>
                    </m:d>
                  </m:oMath>
                </a14:m>
                <a:r>
                  <a:rPr lang="en-US" sz="1800">
                    <a:effectLst/>
                    <a:latin typeface="Times New Roman" panose="02020603050405020304" pitchFamily="18" charset="0"/>
                    <a:ea typeface="Yu Mincho" panose="02020400000000000000" pitchFamily="18" charset="-128"/>
                    <a:cs typeface="Arial" panose="020B0604020202020204" pitchFamily="34" charset="0"/>
                  </a:rPr>
                  <a: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400"/>
                  </a:spcAft>
                  <a:buFont typeface="Symbol" panose="05050102010706020507" pitchFamily="18" charset="2"/>
                  <a:buChar char=""/>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𝐻</m:t>
                        </m:r>
                      </m:e>
                      <m:sub>
                        <m:r>
                          <a:rPr lang="en-US" sz="1800" i="1">
                            <a:effectLst/>
                            <a:latin typeface="Cambria Math" panose="02040503050406030204" pitchFamily="18" charset="0"/>
                            <a:ea typeface="Calibri" panose="020F0502020204030204" pitchFamily="34" charset="0"/>
                            <a:cs typeface="Arial" panose="020B0604020202020204" pitchFamily="34" charset="0"/>
                          </a:rPr>
                          <m:t>𝑙</m:t>
                        </m:r>
                      </m:sub>
                    </m:sSub>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𝑊</m:t>
                        </m:r>
                      </m:e>
                      <m:sub>
                        <m:r>
                          <a:rPr lang="en-US" sz="1800" i="1">
                            <a:effectLst/>
                            <a:latin typeface="Cambria Math" panose="02040503050406030204" pitchFamily="18" charset="0"/>
                            <a:ea typeface="Calibri" panose="020F0502020204030204" pitchFamily="34" charset="0"/>
                            <a:cs typeface="Arial" panose="020B0604020202020204" pitchFamily="34" charset="0"/>
                          </a:rPr>
                          <m:t>𝑙</m:t>
                        </m:r>
                      </m:sub>
                    </m:sSub>
                  </m:oMath>
                </a14:m>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tượng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trưng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cho</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tất</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cả</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các</a:t>
                </a:r>
                <a:r>
                  <a:rPr lang="en-US" sz="1800">
                    <a:effectLst/>
                    <a:latin typeface="Times New Roman" panose="02020603050405020304" pitchFamily="18" charset="0"/>
                    <a:ea typeface="Yu Mincho" panose="02020400000000000000" pitchFamily="18" charset="-128"/>
                    <a:cs typeface="Arial" panose="020B0604020202020204" pitchFamily="34" charset="0"/>
                  </a:rPr>
                  <a:t> channel </a:t>
                </a:r>
                <a:r>
                  <a:rPr lang="en-US" sz="1800" err="1">
                    <a:effectLst/>
                    <a:latin typeface="Times New Roman" panose="02020603050405020304" pitchFamily="18" charset="0"/>
                    <a:ea typeface="Yu Mincho" panose="02020400000000000000" pitchFamily="18" charset="-128"/>
                    <a:cs typeface="Arial" panose="020B0604020202020204" pitchFamily="34" charset="0"/>
                  </a:rPr>
                  <a:t>trong</a:t>
                </a:r>
                <a:r>
                  <a:rPr lang="en-US" sz="1800">
                    <a:effectLst/>
                    <a:latin typeface="Times New Roman" panose="02020603050405020304" pitchFamily="18" charset="0"/>
                    <a:ea typeface="Yu Mincho" panose="02020400000000000000" pitchFamily="18" charset="-128"/>
                    <a:cs typeface="Arial" panose="020B0604020202020204" pitchFamily="34" charset="0"/>
                  </a:rPr>
                  <a:t> layer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𝑙</m:t>
                    </m:r>
                  </m:oMath>
                </a14:m>
                <a:r>
                  <a:rPr lang="en-US" sz="1800">
                    <a:effectLst/>
                    <a:latin typeface="Times New Roman" panose="02020603050405020304" pitchFamily="18" charset="0"/>
                    <a:ea typeface="Yu Mincho" panose="02020400000000000000" pitchFamily="18" charset="-128"/>
                    <a:cs typeface="Arial" panose="020B0604020202020204" pitchFamily="34" charset="0"/>
                  </a:rPr>
                  <a: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40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indent="0" algn="just">
                  <a:lnSpc>
                    <a:spcPct val="150000"/>
                  </a:lnSpc>
                  <a:spcBef>
                    <a:spcPts val="0"/>
                  </a:spcBef>
                  <a:spcAft>
                    <a:spcPts val="400"/>
                  </a:spcAft>
                  <a:buNone/>
                </a:pPr>
                <a:endParaRPr lang="en-US" sz="180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effectLst/>
                    <a:latin typeface="Times New Roman" panose="02020603050405020304" pitchFamily="18" charset="0"/>
                    <a:ea typeface="Calibri" panose="020F0502020204030204" pitchFamily="34" charset="0"/>
                    <a:cs typeface="Arial" panose="020B0604020202020204" pitchFamily="34" charset="0"/>
                  </a:rPr>
                  <a:t>LPIPS (Learned Perceptual Image Patch Similarity)  </a:t>
                </a:r>
                <a:r>
                  <a:rPr lang="en-US" sz="1100" err="1">
                    <a:effectLst/>
                    <a:latin typeface="Times New Roman" panose="02020603050405020304" pitchFamily="18" charset="0"/>
                    <a:ea typeface="Calibri" panose="020F0502020204030204" pitchFamily="34" charset="0"/>
                    <a:cs typeface="Arial" panose="020B0604020202020204" pitchFamily="34" charset="0"/>
                  </a:rPr>
                  <a:t>là</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một</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thể</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hiện</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mức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tương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đồng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a:effectLst/>
                    <a:latin typeface="Times New Roman" panose="02020603050405020304" pitchFamily="18" charset="0"/>
                    <a:ea typeface="Calibri" panose="020F0502020204030204" pitchFamily="34" charset="0"/>
                    <a:cs typeface="Arial" panose="020B0604020202020204" pitchFamily="34" charset="0"/>
                  </a:rPr>
                  <a:t> 2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sử</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dụng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mạng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học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sâu</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Khác</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với</a:t>
                </a:r>
                <a:r>
                  <a:rPr lang="en-US" sz="1100">
                    <a:effectLst/>
                    <a:latin typeface="Times New Roman" panose="02020603050405020304" pitchFamily="18" charset="0"/>
                    <a:ea typeface="Calibri" panose="020F0502020204030204" pitchFamily="34" charset="0"/>
                    <a:cs typeface="Arial" panose="020B0604020202020204" pitchFamily="34" charset="0"/>
                  </a:rPr>
                  <a:t> FID </a:t>
                </a:r>
                <a:r>
                  <a:rPr lang="en-US" sz="1100" err="1">
                    <a:effectLst/>
                    <a:latin typeface="Times New Roman" panose="02020603050405020304" pitchFamily="18" charset="0"/>
                    <a:ea typeface="Calibri" panose="020F0502020204030204" pitchFamily="34" charset="0"/>
                    <a:cs typeface="Arial" panose="020B0604020202020204" pitchFamily="34" charset="0"/>
                  </a:rPr>
                  <a:t>có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thể</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a:effectLst/>
                    <a:latin typeface="Times New Roman" panose="02020603050405020304" pitchFamily="18" charset="0"/>
                    <a:ea typeface="Calibri" panose="020F0502020204030204" pitchFamily="34" charset="0"/>
                    <a:cs typeface="Arial" panose="020B0604020202020204" pitchFamily="34" charset="0"/>
                  </a:rPr>
                  <a:t> 2 </a:t>
                </a:r>
                <a:r>
                  <a:rPr lang="en-US" sz="1100" err="1">
                    <a:effectLst/>
                    <a:latin typeface="Times New Roman" panose="02020603050405020304" pitchFamily="18" charset="0"/>
                    <a:ea typeface="Calibri" panose="020F0502020204030204" pitchFamily="34" charset="0"/>
                    <a:cs typeface="Arial" panose="020B0604020202020204" pitchFamily="34" charset="0"/>
                  </a:rPr>
                  <a:t>tập</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dữ</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liệu</a:t>
                </a:r>
                <a:r>
                  <a:rPr lang="en-US" sz="1100">
                    <a:effectLst/>
                    <a:latin typeface="Times New Roman" panose="02020603050405020304" pitchFamily="18" charset="0"/>
                    <a:ea typeface="Calibri" panose="020F0502020204030204" pitchFamily="34" charset="0"/>
                    <a:cs typeface="Arial" panose="020B0604020202020204" pitchFamily="34" charset="0"/>
                  </a:rPr>
                  <a:t>, LPIPS </a:t>
                </a:r>
                <a:r>
                  <a:rPr lang="en-US" sz="1100" err="1">
                    <a:effectLst/>
                    <a:latin typeface="Times New Roman" panose="02020603050405020304" pitchFamily="18" charset="0"/>
                    <a:ea typeface="Calibri" panose="020F0502020204030204" pitchFamily="34" charset="0"/>
                    <a:cs typeface="Arial" panose="020B0604020202020204" pitchFamily="34" charset="0"/>
                  </a:rPr>
                  <a:t>chỉ</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thể</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tương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đồng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a:effectLst/>
                    <a:latin typeface="Times New Roman" panose="02020603050405020304" pitchFamily="18" charset="0"/>
                    <a:ea typeface="Calibri" panose="020F0502020204030204" pitchFamily="34" charset="0"/>
                    <a:cs typeface="Arial" panose="020B0604020202020204" pitchFamily="34" charset="0"/>
                  </a:rPr>
                  <a:t> 2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độ</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đo</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càng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thấp</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thì</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giữa</a:t>
                </a:r>
                <a:r>
                  <a:rPr lang="en-US" sz="1100">
                    <a:effectLst/>
                    <a:latin typeface="Times New Roman" panose="02020603050405020304" pitchFamily="18" charset="0"/>
                    <a:ea typeface="Calibri" panose="020F0502020204030204" pitchFamily="34" charset="0"/>
                    <a:cs typeface="Arial" panose="020B0604020202020204" pitchFamily="34" charset="0"/>
                  </a:rPr>
                  <a:t> 2 </a:t>
                </a:r>
                <a:r>
                  <a:rPr lang="en-US" sz="1100" err="1">
                    <a:effectLst/>
                    <a:latin typeface="Times New Roman" panose="02020603050405020304" pitchFamily="18" charset="0"/>
                    <a:ea typeface="Calibri" panose="020F0502020204030204" pitchFamily="34" charset="0"/>
                    <a:cs typeface="Arial" panose="020B0604020202020204" pitchFamily="34" charset="0"/>
                  </a:rPr>
                  <a:t>ảnh</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càng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có</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nhiều</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sự</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tương</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en-US" sz="1100" err="1">
                    <a:effectLst/>
                    <a:latin typeface="Times New Roman" panose="02020603050405020304" pitchFamily="18" charset="0"/>
                    <a:ea typeface="Calibri" panose="020F0502020204030204" pitchFamily="34" charset="0"/>
                    <a:cs typeface="Arial" panose="020B0604020202020204" pitchFamily="34" charset="0"/>
                  </a:rPr>
                  <a:t>đồng</a:t>
                </a:r>
                <a:r>
                  <a:rPr lang="en-US" sz="1100">
                    <a:effectLst/>
                    <a:latin typeface="Times New Roman" panose="0202060305040502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p>
                <a:endParaRPr lang="en-US"/>
              </a:p>
              <a:p>
                <a:pPr marL="0" marR="0" indent="180340" algn="just">
                  <a:lnSpc>
                    <a:spcPct val="150000"/>
                  </a:lnSpc>
                  <a:spcBef>
                    <a:spcPts val="0"/>
                  </a:spcBef>
                  <a:spcAft>
                    <a:spcPts val="400"/>
                  </a:spcAft>
                </a:pPr>
                <a:r>
                  <a:rPr lang="en-US" sz="1800" err="1">
                    <a:effectLst/>
                    <a:latin typeface="Times New Roman" panose="02020603050405020304" pitchFamily="18" charset="0"/>
                    <a:ea typeface="Yu Mincho" panose="02020400000000000000" pitchFamily="18" charset="-128"/>
                    <a:cs typeface="Arial" panose="020B0604020202020204" pitchFamily="34" charset="0"/>
                  </a:rPr>
                  <a:t>Trong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đó</a:t>
                </a:r>
                <a:r>
                  <a:rPr lang="en-US" sz="1800">
                    <a:effectLst/>
                    <a:latin typeface="Times New Roman" panose="02020603050405020304" pitchFamily="18" charset="0"/>
                    <a:ea typeface="Yu Mincho" panose="02020400000000000000" pitchFamily="18" charset="-128"/>
                    <a:cs typeface="Arial" panose="020B0604020202020204" pitchFamily="34" charset="0"/>
                  </a:rPr>
                  <a:t>:</a:t>
                </a:r>
              </a:p>
              <a:p>
                <a:pPr marL="0" marR="0" lvl="0" indent="0" algn="just" defTabSz="914400" rtl="0" eaLnBrk="1" fontAlgn="auto" latinLnBrk="0" hangingPunct="1">
                  <a:lnSpc>
                    <a:spcPct val="150000"/>
                  </a:lnSpc>
                  <a:spcBef>
                    <a:spcPts val="0"/>
                  </a:spcBef>
                  <a:spcAft>
                    <a:spcPts val="400"/>
                  </a:spcAft>
                  <a:buClr>
                    <a:srgbClr val="000000"/>
                  </a:buClr>
                  <a:buSzPts val="1100"/>
                  <a:buFont typeface="Arial"/>
                  <a:buNone/>
                  <a:tabLst/>
                  <a:defRPr/>
                </a:pPr>
                <a:r>
                  <a:rPr lang="en-US" sz="1800" i="0">
                    <a:effectLst/>
                    <a:latin typeface="Cambria Math" panose="02040503050406030204" pitchFamily="18" charset="0"/>
                    <a:ea typeface="Calibri" panose="020F0502020204030204" pitchFamily="34" charset="0"/>
                    <a:cs typeface="Arial" panose="020B0604020202020204" pitchFamily="34" charset="0"/>
                  </a:rPr>
                  <a:t>𝑦 ̂_ℎ𝑤^𝑙, 𝑦 ̂_0ℎ𝑤^𝑙  ∈</a:t>
                </a: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 ℝ〗^(𝐻_𝑙×𝑊_𝑙×𝐶_𝑙 )</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tương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ứng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với</a:t>
                </a:r>
                <a:r>
                  <a:rPr lang="en-US" sz="1800">
                    <a:effectLst/>
                    <a:latin typeface="Times New Roman" panose="02020603050405020304" pitchFamily="18" charset="0"/>
                    <a:ea typeface="Yu Mincho" panose="02020400000000000000" pitchFamily="18" charset="-128"/>
                    <a:cs typeface="Arial" panose="020B0604020202020204" pitchFamily="34" charset="0"/>
                  </a:rPr>
                  <a:t> activation </a:t>
                </a:r>
                <a:r>
                  <a:rPr lang="en-US" sz="1800" err="1">
                    <a:effectLst/>
                    <a:latin typeface="Times New Roman" panose="02020603050405020304" pitchFamily="18" charset="0"/>
                    <a:ea typeface="Yu Mincho" panose="02020400000000000000" pitchFamily="18" charset="-128"/>
                    <a:cs typeface="Arial" panose="020B0604020202020204" pitchFamily="34" charset="0"/>
                  </a:rPr>
                  <a:t>của</a:t>
                </a:r>
                <a:r>
                  <a:rPr lang="en-US" sz="1800" i="1">
                    <a:effectLst/>
                    <a:latin typeface="Cambria Math" panose="02040503050406030204" pitchFamily="18" charset="0"/>
                    <a:ea typeface="Calibri" panose="020F0502020204030204" pitchFamily="34" charset="0"/>
                    <a:cs typeface="Arial" panose="020B0604020202020204" pitchFamily="34" charset="0"/>
                  </a:rPr>
                  <a:t>  x,x_0 </a:t>
                </a:r>
                <a:r>
                  <a:rPr lang="en-US" sz="1800" i="1" err="1">
                    <a:effectLst/>
                    <a:latin typeface="Cambria Math" panose="02040503050406030204" pitchFamily="18" charset="0"/>
                    <a:ea typeface="Calibri" panose="020F0502020204030204" pitchFamily="34" charset="0"/>
                    <a:cs typeface="Arial" panose="020B0604020202020204" pitchFamily="34" charset="0"/>
                  </a:rPr>
                  <a:t>của</a:t>
                </a:r>
                <a:r>
                  <a:rPr lang="en-US" sz="1800" i="1">
                    <a:effectLst/>
                    <a:latin typeface="Cambria Math" panose="02040503050406030204" pitchFamily="18" charset="0"/>
                    <a:ea typeface="Calibri" panose="020F0502020204030204" pitchFamily="34" charset="0"/>
                    <a:cs typeface="Arial" panose="020B0604020202020204" pitchFamily="34" charset="0"/>
                  </a:rPr>
                  <a:t> </a:t>
                </a:r>
                <a:r>
                  <a:rPr lang="en-US" sz="1800" i="1" err="1">
                    <a:effectLst/>
                    <a:latin typeface="Cambria Math" panose="02040503050406030204" pitchFamily="18" charset="0"/>
                    <a:ea typeface="Calibri" panose="020F0502020204030204" pitchFamily="34" charset="0"/>
                    <a:cs typeface="Arial" panose="020B0604020202020204" pitchFamily="34" charset="0"/>
                  </a:rPr>
                  <a:t>một</a:t>
                </a:r>
                <a:r>
                  <a:rPr lang="en-US" sz="1800" i="1">
                    <a:effectLst/>
                    <a:latin typeface="Cambria Math" panose="02040503050406030204" pitchFamily="18" charset="0"/>
                    <a:ea typeface="Calibri" panose="020F0502020204030204" pitchFamily="34" charset="0"/>
                    <a:cs typeface="Arial" panose="020B0604020202020204" pitchFamily="34" charset="0"/>
                  </a:rPr>
                  <a:t> channel </a:t>
                </a:r>
                <a:r>
                  <a:rPr lang="en-US" sz="1800" i="1" err="1">
                    <a:effectLst/>
                    <a:latin typeface="Cambria Math" panose="02040503050406030204" pitchFamily="18" charset="0"/>
                    <a:ea typeface="Calibri" panose="020F0502020204030204" pitchFamily="34" charset="0"/>
                    <a:cs typeface="Arial" panose="020B0604020202020204" pitchFamily="34" charset="0"/>
                  </a:rPr>
                  <a:t>trong</a:t>
                </a:r>
                <a:r>
                  <a:rPr lang="en-US" sz="1800" i="1">
                    <a:effectLst/>
                    <a:latin typeface="Cambria Math" panose="02040503050406030204" pitchFamily="18" charset="0"/>
                    <a:ea typeface="Calibri" panose="020F0502020204030204" pitchFamily="34" charset="0"/>
                    <a:cs typeface="Arial" panose="020B0604020202020204" pitchFamily="34" charset="0"/>
                  </a:rPr>
                  <a:t> layer l.</a:t>
                </a:r>
              </a:p>
              <a:p>
                <a:pPr marL="342900" marR="0" lvl="0" indent="-342900" algn="just">
                  <a:lnSpc>
                    <a:spcPct val="150000"/>
                  </a:lnSpc>
                  <a:spcBef>
                    <a:spcPts val="0"/>
                  </a:spcBef>
                  <a:spcAft>
                    <a:spcPts val="400"/>
                  </a:spcAft>
                  <a:buFont typeface="Symbol" panose="05050102010706020507" pitchFamily="18" charset="2"/>
                  <a:buChar char=""/>
                </a:pPr>
                <a:r>
                  <a:rPr lang="en-US" sz="1800" i="0">
                    <a:effectLst/>
                    <a:latin typeface="Cambria Math" panose="02040503050406030204" pitchFamily="18" charset="0"/>
                    <a:ea typeface="Calibri" panose="020F0502020204030204" pitchFamily="34" charset="0"/>
                    <a:cs typeface="Arial" panose="020B0604020202020204" pitchFamily="34" charset="0"/>
                  </a:rPr>
                  <a:t>𝑤_𝑙∈ ℝ^(𝐶_𝑙 )</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là</a:t>
                </a:r>
                <a:r>
                  <a:rPr lang="en-US" sz="1800">
                    <a:effectLst/>
                    <a:latin typeface="Times New Roman" panose="02020603050405020304" pitchFamily="18" charset="0"/>
                    <a:ea typeface="Yu Mincho" panose="02020400000000000000" pitchFamily="18" charset="-128"/>
                    <a:cs typeface="Arial" panose="020B0604020202020204" pitchFamily="34" charset="0"/>
                  </a:rPr>
                  <a:t> vector </a:t>
                </a:r>
                <a:r>
                  <a:rPr lang="en-US" sz="1800" err="1">
                    <a:effectLst/>
                    <a:latin typeface="Times New Roman" panose="02020603050405020304" pitchFamily="18" charset="0"/>
                    <a:ea typeface="Yu Mincho" panose="02020400000000000000" pitchFamily="18" charset="-128"/>
                    <a:cs typeface="Arial" panose="020B0604020202020204" pitchFamily="34" charset="0"/>
                  </a:rPr>
                  <a:t>được</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sử</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dụng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để</a:t>
                </a:r>
                <a:r>
                  <a:rPr lang="en-US" sz="1800">
                    <a:effectLst/>
                    <a:latin typeface="Times New Roman" panose="02020603050405020304" pitchFamily="18" charset="0"/>
                    <a:ea typeface="Yu Mincho" panose="02020400000000000000" pitchFamily="18" charset="-128"/>
                    <a:cs typeface="Arial" panose="020B0604020202020204" pitchFamily="34" charset="0"/>
                  </a:rPr>
                  <a:t> scale </a:t>
                </a:r>
                <a:r>
                  <a:rPr lang="en-US"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𝑦 ̂_ℎ𝑤^𝑙−𝑦 ̂_0ℎ𝑤^𝑙 )</a:t>
                </a:r>
                <a:r>
                  <a:rPr lang="en-US" sz="1800">
                    <a:effectLst/>
                    <a:latin typeface="Times New Roman" panose="02020603050405020304" pitchFamily="18" charset="0"/>
                    <a:ea typeface="Yu Mincho" panose="02020400000000000000" pitchFamily="18" charset="-128"/>
                    <a:cs typeface="Arial" panose="020B0604020202020204" pitchFamily="34" charset="0"/>
                  </a:rPr>
                  <a: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400"/>
                  </a:spcAft>
                  <a:buFont typeface="Symbol" panose="05050102010706020507" pitchFamily="18" charset="2"/>
                  <a:buChar char=""/>
                </a:pPr>
                <a:r>
                  <a:rPr lang="en-US" sz="1800" i="0">
                    <a:effectLst/>
                    <a:latin typeface="Cambria Math" panose="02040503050406030204" pitchFamily="18" charset="0"/>
                    <a:ea typeface="Calibri" panose="020F0502020204030204" pitchFamily="34" charset="0"/>
                    <a:cs typeface="Arial" panose="020B0604020202020204" pitchFamily="34" charset="0"/>
                  </a:rPr>
                  <a:t>𝐻_𝑙 𝑊_𝑙</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tượng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trưng</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cho</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tất</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cả</a:t>
                </a:r>
                <a:r>
                  <a:rPr lang="en-US" sz="1800">
                    <a:effectLst/>
                    <a:latin typeface="Times New Roman" panose="02020603050405020304" pitchFamily="18" charset="0"/>
                    <a:ea typeface="Yu Mincho" panose="02020400000000000000" pitchFamily="18" charset="-128"/>
                    <a:cs typeface="Arial" panose="020B0604020202020204" pitchFamily="34" charset="0"/>
                  </a:rPr>
                  <a:t> </a:t>
                </a:r>
                <a:r>
                  <a:rPr lang="en-US" sz="1800" err="1">
                    <a:effectLst/>
                    <a:latin typeface="Times New Roman" panose="02020603050405020304" pitchFamily="18" charset="0"/>
                    <a:ea typeface="Yu Mincho" panose="02020400000000000000" pitchFamily="18" charset="-128"/>
                    <a:cs typeface="Arial" panose="020B0604020202020204" pitchFamily="34" charset="0"/>
                  </a:rPr>
                  <a:t>các</a:t>
                </a:r>
                <a:r>
                  <a:rPr lang="en-US" sz="1800">
                    <a:effectLst/>
                    <a:latin typeface="Times New Roman" panose="02020603050405020304" pitchFamily="18" charset="0"/>
                    <a:ea typeface="Yu Mincho" panose="02020400000000000000" pitchFamily="18" charset="-128"/>
                    <a:cs typeface="Arial" panose="020B0604020202020204" pitchFamily="34" charset="0"/>
                  </a:rPr>
                  <a:t> channel </a:t>
                </a:r>
                <a:r>
                  <a:rPr lang="en-US" sz="1800" err="1">
                    <a:effectLst/>
                    <a:latin typeface="Times New Roman" panose="02020603050405020304" pitchFamily="18" charset="0"/>
                    <a:ea typeface="Yu Mincho" panose="02020400000000000000" pitchFamily="18" charset="-128"/>
                    <a:cs typeface="Arial" panose="020B0604020202020204" pitchFamily="34" charset="0"/>
                  </a:rPr>
                  <a:t>trong</a:t>
                </a:r>
                <a:r>
                  <a:rPr lang="en-US" sz="1800">
                    <a:effectLst/>
                    <a:latin typeface="Times New Roman" panose="02020603050405020304" pitchFamily="18" charset="0"/>
                    <a:ea typeface="Yu Mincho" panose="02020400000000000000" pitchFamily="18" charset="-128"/>
                    <a:cs typeface="Arial" panose="020B0604020202020204" pitchFamily="34" charset="0"/>
                  </a:rPr>
                  <a:t> layer </a:t>
                </a:r>
                <a:r>
                  <a:rPr lang="en-US" sz="1800" i="0">
                    <a:effectLst/>
                    <a:latin typeface="Cambria Math" panose="02040503050406030204" pitchFamily="18" charset="0"/>
                    <a:ea typeface="Calibri" panose="020F0502020204030204" pitchFamily="34" charset="0"/>
                    <a:cs typeface="Arial" panose="020B0604020202020204" pitchFamily="34" charset="0"/>
                  </a:rPr>
                  <a:t>𝑙</a:t>
                </a:r>
                <a:r>
                  <a:rPr lang="en-US" sz="1800">
                    <a:effectLst/>
                    <a:latin typeface="Times New Roman" panose="02020603050405020304" pitchFamily="18" charset="0"/>
                    <a:ea typeface="Yu Mincho" panose="02020400000000000000" pitchFamily="18" charset="-128"/>
                    <a:cs typeface="Arial" panose="020B0604020202020204" pitchFamily="34" charset="0"/>
                  </a:rPr>
                  <a: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40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indent="0" algn="just">
                  <a:lnSpc>
                    <a:spcPct val="150000"/>
                  </a:lnSpc>
                  <a:spcBef>
                    <a:spcPts val="0"/>
                  </a:spcBef>
                  <a:spcAft>
                    <a:spcPts val="400"/>
                  </a:spcAft>
                  <a:buNone/>
                </a:pPr>
                <a:endParaRPr lang="en-US" sz="1800">
                  <a:effectLst/>
                  <a:latin typeface="Times New Roman" panose="02020603050405020304" pitchFamily="18" charset="0"/>
                  <a:ea typeface="Calibri" panose="020F0502020204030204" pitchFamily="34" charset="0"/>
                  <a:cs typeface="Arial" panose="020B0604020202020204" pitchFamily="34" charset="0"/>
                </a:endParaRPr>
              </a:p>
            </p:txBody>
          </p:sp>
        </mc:Fallback>
      </mc:AlternateContent>
    </p:spTree>
    <p:extLst>
      <p:ext uri="{BB962C8B-B14F-4D97-AF65-F5344CB8AC3E}">
        <p14:creationId xmlns:p14="http://schemas.microsoft.com/office/powerpoint/2010/main" val="663364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b="1" dirty="0" err="1">
                    <a:effectLst/>
                    <a:latin typeface="Calibri" panose="020F0502020204030204" pitchFamily="34" charset="0"/>
                    <a:ea typeface="Calibri" panose="020F0502020204030204" pitchFamily="34" charset="0"/>
                    <a:cs typeface="Arial" panose="020B0604020202020204" pitchFamily="34" charset="0"/>
                  </a:rPr>
                  <a:t>Độ</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err="1">
                    <a:effectLst/>
                    <a:latin typeface="Calibri" panose="020F0502020204030204" pitchFamily="34" charset="0"/>
                    <a:ea typeface="Calibri" panose="020F0502020204030204" pitchFamily="34" charset="0"/>
                    <a:cs typeface="Arial" panose="020B0604020202020204" pitchFamily="34" charset="0"/>
                  </a:rPr>
                  <a:t>mất</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err="1">
                    <a:effectLst/>
                    <a:latin typeface="Calibri" panose="020F0502020204030204" pitchFamily="34" charset="0"/>
                    <a:ea typeface="Calibri" panose="020F0502020204030204" pitchFamily="34" charset="0"/>
                    <a:cs typeface="Arial" panose="020B0604020202020204" pitchFamily="34" charset="0"/>
                  </a:rPr>
                  <a:t>nhất</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err="1">
                    <a:effectLst/>
                    <a:latin typeface="Calibri" panose="020F0502020204030204" pitchFamily="34" charset="0"/>
                    <a:ea typeface="Calibri" panose="020F0502020204030204" pitchFamily="34" charset="0"/>
                    <a:cs typeface="Arial" panose="020B0604020202020204" pitchFamily="34" charset="0"/>
                  </a:rPr>
                  <a:t>quán</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err="1">
                    <a:effectLst/>
                    <a:latin typeface="Calibri" panose="020F0502020204030204" pitchFamily="34" charset="0"/>
                    <a:ea typeface="Calibri" panose="020F0502020204030204" pitchFamily="34" charset="0"/>
                    <a:cs typeface="Arial" panose="020B0604020202020204" pitchFamily="34" charset="0"/>
                  </a:rPr>
                  <a:t>phong</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err="1">
                    <a:effectLst/>
                    <a:latin typeface="Calibri" panose="020F0502020204030204" pitchFamily="34" charset="0"/>
                    <a:ea typeface="Calibri" panose="020F0502020204030204" pitchFamily="34" charset="0"/>
                    <a:cs typeface="Arial" panose="020B0604020202020204" pitchFamily="34" charset="0"/>
                  </a:rPr>
                  <a:t>cách</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Dưới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phép</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tăng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cường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dữ</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liệu</a:t>
                </a:r>
                <a:r>
                  <a:rPr lang="en-US" sz="1800" dirty="0">
                    <a:effectLst/>
                    <a:latin typeface="Calibri" panose="020F0502020204030204" pitchFamily="34" charset="0"/>
                    <a:ea typeface="Calibri" panose="020F0502020204030204" pitchFamily="34"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𝑇</m:t>
                    </m:r>
                    <m:r>
                      <a:rPr lang="en-US" sz="1800">
                        <a:effectLst/>
                        <a:latin typeface="Cambria Math" panose="02040503050406030204" pitchFamily="18" charset="0"/>
                        <a:ea typeface="Calibri" panose="020F0502020204030204" pitchFamily="34" charset="0"/>
                        <a:cs typeface="Arial" panose="020B0604020202020204" pitchFamily="34" charset="0"/>
                      </a:rPr>
                      <m:t>(⋅)</m:t>
                    </m:r>
                  </m:oMath>
                </a14:m>
                <a:r>
                  <a:rPr lang="en-US" sz="1800" dirty="0">
                    <a:effectLst/>
                    <a:latin typeface="Calibri" panose="020F0502020204030204" pitchFamily="34" charset="0"/>
                    <a:ea typeface="Yu Mincho" panose="02020400000000000000" pitchFamily="18" charset="-128"/>
                    <a:cs typeface="Arial" panose="020B0604020202020204" pitchFamily="34" charset="0"/>
                  </a:rPr>
                  <a:t>, style code </a:t>
                </a:r>
                <a:r>
                  <a:rPr lang="en-US" sz="1800" dirty="0" err="1">
                    <a:effectLst/>
                    <a:latin typeface="Calibri" panose="020F0502020204030204" pitchFamily="34" charset="0"/>
                    <a:ea typeface="Yu Mincho" panose="02020400000000000000" pitchFamily="18" charset="-128"/>
                    <a:cs typeface="Arial" panose="020B0604020202020204" pitchFamily="34" charset="0"/>
                  </a:rPr>
                  <a:t>là</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không</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đổi</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nên</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trong</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một</a:t>
                </a:r>
                <a:r>
                  <a:rPr lang="en-US" sz="1800" dirty="0">
                    <a:effectLst/>
                    <a:latin typeface="Calibri" panose="020F0502020204030204" pitchFamily="34" charset="0"/>
                    <a:ea typeface="Yu Mincho" panose="02020400000000000000" pitchFamily="18" charset="-128"/>
                    <a:cs typeface="Arial" panose="020B0604020202020204" pitchFamily="34" charset="0"/>
                  </a:rPr>
                  <a:t> batch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ℬ</m:t>
                    </m:r>
                  </m:oMath>
                </a14:m>
                <a:r>
                  <a:rPr lang="en-US" sz="1800" dirty="0">
                    <a:effectLst/>
                    <a:latin typeface="Calibri" panose="020F0502020204030204" pitchFamily="34" charset="0"/>
                    <a:ea typeface="Yu Mincho" panose="02020400000000000000" pitchFamily="18" charset="-128"/>
                    <a:cs typeface="Arial" panose="020B0604020202020204" pitchFamily="34" charset="0"/>
                  </a:rPr>
                  <a:t>, ta </a:t>
                </a:r>
                <a:r>
                  <a:rPr lang="en-US" sz="1800" dirty="0" err="1">
                    <a:effectLst/>
                    <a:latin typeface="Calibri" panose="020F0502020204030204" pitchFamily="34" charset="0"/>
                    <a:ea typeface="Yu Mincho" panose="02020400000000000000" pitchFamily="18" charset="-128"/>
                    <a:cs typeface="Arial" panose="020B0604020202020204" pitchFamily="34" charset="0"/>
                  </a:rPr>
                  <a:t>kỳ</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vọng</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rằng</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tất</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cả</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các</a:t>
                </a:r>
                <a:r>
                  <a:rPr lang="en-US" sz="1800" dirty="0">
                    <a:effectLst/>
                    <a:latin typeface="Calibri" panose="020F0502020204030204" pitchFamily="34" charset="0"/>
                    <a:ea typeface="Yu Mincho" panose="02020400000000000000" pitchFamily="18" charset="-128"/>
                    <a:cs typeface="Arial" panose="020B0604020202020204" pitchFamily="34" charset="0"/>
                  </a:rPr>
                  <a:t> style code </a:t>
                </a:r>
                <a14:m>
                  <m:oMath xmlns:m="http://schemas.openxmlformats.org/officeDocument/2006/math">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𝑠</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oMath>
                </a14:m>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là</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đồng</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nhất</a:t>
                </a:r>
                <a:endParaRPr lang="en-US" dirty="0"/>
              </a:p>
            </p:txBody>
          </p:sp>
        </mc:Choice>
        <mc:Fallback xmlns="">
          <p:sp>
            <p:nvSpPr>
              <p:cNvPr id="3" name="Notes Placeholder 2"/>
              <p:cNvSpPr>
                <a:spLocks noGrp="1"/>
              </p:cNvSpPr>
              <p:nvPr>
                <p:ph type="body" idx="1"/>
              </p:nvPr>
            </p:nvSpPr>
            <p:spPr/>
            <p:txBody>
              <a:bodyPr/>
              <a:lstStyle/>
              <a:p>
                <a:r>
                  <a:rPr lang="en-US" sz="1800" b="1" dirty="0" err="1">
                    <a:effectLst/>
                    <a:latin typeface="Calibri" panose="020F0502020204030204" pitchFamily="34" charset="0"/>
                    <a:ea typeface="Calibri" panose="020F0502020204030204" pitchFamily="34" charset="0"/>
                    <a:cs typeface="Arial" panose="020B0604020202020204" pitchFamily="34" charset="0"/>
                  </a:rPr>
                  <a:t>Độ</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err="1">
                    <a:effectLst/>
                    <a:latin typeface="Calibri" panose="020F0502020204030204" pitchFamily="34" charset="0"/>
                    <a:ea typeface="Calibri" panose="020F0502020204030204" pitchFamily="34" charset="0"/>
                    <a:cs typeface="Arial" panose="020B0604020202020204" pitchFamily="34" charset="0"/>
                  </a:rPr>
                  <a:t>mất</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err="1">
                    <a:effectLst/>
                    <a:latin typeface="Calibri" panose="020F0502020204030204" pitchFamily="34" charset="0"/>
                    <a:ea typeface="Calibri" panose="020F0502020204030204" pitchFamily="34" charset="0"/>
                    <a:cs typeface="Arial" panose="020B0604020202020204" pitchFamily="34" charset="0"/>
                  </a:rPr>
                  <a:t>nhất</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err="1">
                    <a:effectLst/>
                    <a:latin typeface="Calibri" panose="020F0502020204030204" pitchFamily="34" charset="0"/>
                    <a:ea typeface="Calibri" panose="020F0502020204030204" pitchFamily="34" charset="0"/>
                    <a:cs typeface="Arial" panose="020B0604020202020204" pitchFamily="34" charset="0"/>
                  </a:rPr>
                  <a:t>quán</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err="1">
                    <a:effectLst/>
                    <a:latin typeface="Calibri" panose="020F0502020204030204" pitchFamily="34" charset="0"/>
                    <a:ea typeface="Calibri" panose="020F0502020204030204" pitchFamily="34" charset="0"/>
                    <a:cs typeface="Arial" panose="020B0604020202020204" pitchFamily="34" charset="0"/>
                  </a:rPr>
                  <a:t>phong</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err="1">
                    <a:effectLst/>
                    <a:latin typeface="Calibri" panose="020F0502020204030204" pitchFamily="34" charset="0"/>
                    <a:ea typeface="Calibri" panose="020F0502020204030204" pitchFamily="34" charset="0"/>
                    <a:cs typeface="Arial" panose="020B0604020202020204" pitchFamily="34" charset="0"/>
                  </a:rPr>
                  <a:t>cách</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Dưới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phép</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tăng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cường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dữ</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liệu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𝑇(⋅)</a:t>
                </a:r>
                <a:r>
                  <a:rPr lang="en-US" sz="1800" dirty="0">
                    <a:effectLst/>
                    <a:latin typeface="Calibri" panose="020F0502020204030204" pitchFamily="34" charset="0"/>
                    <a:ea typeface="Yu Mincho" panose="02020400000000000000" pitchFamily="18" charset="-128"/>
                    <a:cs typeface="Arial" panose="020B0604020202020204" pitchFamily="34" charset="0"/>
                  </a:rPr>
                  <a:t>, style code </a:t>
                </a:r>
                <a:r>
                  <a:rPr lang="en-US" sz="1800" dirty="0" err="1">
                    <a:effectLst/>
                    <a:latin typeface="Calibri" panose="020F0502020204030204" pitchFamily="34" charset="0"/>
                    <a:ea typeface="Yu Mincho" panose="02020400000000000000" pitchFamily="18" charset="-128"/>
                    <a:cs typeface="Arial" panose="020B0604020202020204" pitchFamily="34" charset="0"/>
                  </a:rPr>
                  <a:t>là</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không</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đổi</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nên</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trong</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một</a:t>
                </a:r>
                <a:r>
                  <a:rPr lang="en-US" sz="1800" dirty="0">
                    <a:effectLst/>
                    <a:latin typeface="Calibri" panose="020F0502020204030204" pitchFamily="34" charset="0"/>
                    <a:ea typeface="Yu Mincho" panose="02020400000000000000" pitchFamily="18" charset="-128"/>
                    <a:cs typeface="Arial" panose="020B0604020202020204" pitchFamily="34" charset="0"/>
                  </a:rPr>
                  <a:t> batch </a:t>
                </a:r>
                <a:r>
                  <a:rPr lang="en-US" sz="1800" i="0">
                    <a:effectLst/>
                    <a:latin typeface="Cambria Math" panose="02040503050406030204" pitchFamily="18" charset="0"/>
                    <a:ea typeface="Calibri" panose="020F0502020204030204" pitchFamily="34" charset="0"/>
                    <a:cs typeface="Arial" panose="020B0604020202020204" pitchFamily="34" charset="0"/>
                  </a:rPr>
                  <a:t>ℬ</a:t>
                </a:r>
                <a:r>
                  <a:rPr lang="en-US" sz="1800" dirty="0">
                    <a:effectLst/>
                    <a:latin typeface="Calibri" panose="020F0502020204030204" pitchFamily="34" charset="0"/>
                    <a:ea typeface="Yu Mincho" panose="02020400000000000000" pitchFamily="18" charset="-128"/>
                    <a:cs typeface="Arial" panose="020B0604020202020204" pitchFamily="34" charset="0"/>
                  </a:rPr>
                  <a:t>, ta </a:t>
                </a:r>
                <a:r>
                  <a:rPr lang="en-US" sz="1800" dirty="0" err="1">
                    <a:effectLst/>
                    <a:latin typeface="Calibri" panose="020F0502020204030204" pitchFamily="34" charset="0"/>
                    <a:ea typeface="Yu Mincho" panose="02020400000000000000" pitchFamily="18" charset="-128"/>
                    <a:cs typeface="Arial" panose="020B0604020202020204" pitchFamily="34" charset="0"/>
                  </a:rPr>
                  <a:t>kỳ</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vọng</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rằng</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tất</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cả</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các</a:t>
                </a:r>
                <a:r>
                  <a:rPr lang="en-US" sz="1800" dirty="0">
                    <a:effectLst/>
                    <a:latin typeface="Calibri" panose="020F0502020204030204" pitchFamily="34" charset="0"/>
                    <a:ea typeface="Yu Mincho" panose="02020400000000000000" pitchFamily="18" charset="-128"/>
                    <a:cs typeface="Arial" panose="020B0604020202020204" pitchFamily="34" charset="0"/>
                  </a:rPr>
                  <a:t> style code </a:t>
                </a:r>
                <a:r>
                  <a:rPr lang="en-US" sz="1800" i="0">
                    <a:effectLst/>
                    <a:latin typeface="Cambria Math" panose="02040503050406030204" pitchFamily="18" charset="0"/>
                    <a:ea typeface="Calibri" panose="020F0502020204030204" pitchFamily="34" charset="0"/>
                    <a:cs typeface="Arial" panose="020B0604020202020204" pitchFamily="34" charset="0"/>
                  </a:rPr>
                  <a:t>𝑠_𝑖</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là</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đồng</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en-US" sz="1800" dirty="0" err="1">
                    <a:effectLst/>
                    <a:latin typeface="Calibri" panose="020F0502020204030204" pitchFamily="34" charset="0"/>
                    <a:ea typeface="Yu Mincho" panose="02020400000000000000" pitchFamily="18" charset="-128"/>
                    <a:cs typeface="Arial" panose="020B0604020202020204" pitchFamily="34" charset="0"/>
                  </a:rPr>
                  <a:t>nhất</a:t>
                </a:r>
                <a:endParaRPr lang="en-US" dirty="0"/>
              </a:p>
            </p:txBody>
          </p:sp>
        </mc:Fallback>
      </mc:AlternateContent>
    </p:spTree>
    <p:extLst>
      <p:ext uri="{BB962C8B-B14F-4D97-AF65-F5344CB8AC3E}">
        <p14:creationId xmlns:p14="http://schemas.microsoft.com/office/powerpoint/2010/main" val="1505859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err="1"/>
              <a:t>Khó</a:t>
            </a:r>
            <a:r>
              <a:rPr lang="en-US"/>
              <a:t> </a:t>
            </a:r>
            <a:r>
              <a:rPr lang="en-US" err="1"/>
              <a:t>khăn</a:t>
            </a:r>
            <a:r>
              <a:rPr lang="en-US"/>
              <a:t>: </a:t>
            </a:r>
            <a:r>
              <a:rPr lang="en-US" err="1"/>
              <a:t>tuy</a:t>
            </a:r>
            <a:r>
              <a:rPr lang="en-US"/>
              <a:t> </a:t>
            </a:r>
            <a:r>
              <a:rPr lang="en-US" err="1"/>
              <a:t>nhiên</a:t>
            </a:r>
            <a:r>
              <a:rPr lang="en-US"/>
              <a:t> </a:t>
            </a:r>
            <a:r>
              <a:rPr lang="en-US" sz="1100" err="1">
                <a:effectLst/>
                <a:latin typeface="Calibri" panose="020F0502020204030204" pitchFamily="34" charset="0"/>
                <a:ea typeface="Calibri" panose="020F0502020204030204" pitchFamily="34" charset="0"/>
                <a:cs typeface="Arial" panose="020B0604020202020204" pitchFamily="34" charset="0"/>
              </a:rPr>
              <a:t>rất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khó</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để</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mô</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hình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đối</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kháng</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sinh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mẫu</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tạo</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ảnh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hoạt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họa</a:t>
            </a:r>
            <a:r>
              <a:rPr lang="en-US"/>
              <a:t> </a:t>
            </a:r>
            <a:r>
              <a:rPr lang="en-US" sz="1100" err="1">
                <a:effectLst/>
                <a:latin typeface="Calibri" panose="020F0502020204030204" pitchFamily="34" charset="0"/>
                <a:ea typeface="Calibri" panose="020F0502020204030204" pitchFamily="34" charset="0"/>
                <a:cs typeface="Arial" panose="020B0604020202020204" pitchFamily="34" charset="0"/>
              </a:rPr>
              <a:t>nguyên</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nhân</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xuất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phát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từ</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bản</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chất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của</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ảnh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hoạt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họa</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là</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các</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đường</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nét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rõ</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ràng</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cũng</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như</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màu</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sắc</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của</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ảnh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hoạt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họa</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là</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các</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khối</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tách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rời</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phân</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biệt</a:t>
            </a:r>
            <a:r>
              <a:rPr lang="en-US" sz="1100">
                <a:effectLst/>
                <a:latin typeface="Calibri" panose="020F0502020204030204" pitchFamily="34" charset="0"/>
                <a:ea typeface="Calibri" panose="020F0502020204030204" pitchFamily="34" charset="0"/>
                <a:cs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err="1">
                <a:effectLst/>
                <a:latin typeface="Calibri" panose="020F0502020204030204" pitchFamily="34" charset="0"/>
                <a:cs typeface="Arial" panose="020B0604020202020204" pitchFamily="34" charset="0"/>
              </a:rPr>
              <a:t>Chỉ</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đến</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khi</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những</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nhà</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nghiên</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cứu</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sử</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dụng</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styleGAN</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thì</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mới</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cho</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một</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kết</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quả</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khả</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thi</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Nguyên</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nhân</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vì</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khác</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với</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những</a:t>
            </a:r>
            <a:r>
              <a:rPr lang="en-US" sz="1100">
                <a:effectLst/>
                <a:latin typeface="Calibri" panose="020F0502020204030204" pitchFamily="34" charset="0"/>
                <a:cs typeface="Arial" panose="020B0604020202020204" pitchFamily="34" charset="0"/>
              </a:rPr>
              <a:t> GAN </a:t>
            </a:r>
            <a:r>
              <a:rPr lang="en-US" sz="1100" err="1">
                <a:effectLst/>
                <a:latin typeface="Calibri" panose="020F0502020204030204" pitchFamily="34" charset="0"/>
                <a:cs typeface="Arial" panose="020B0604020202020204" pitchFamily="34" charset="0"/>
              </a:rPr>
              <a:t>khác</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là</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lặp</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lại</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quá</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trình</a:t>
            </a:r>
            <a:r>
              <a:rPr lang="en-US" sz="1100">
                <a:effectLst/>
                <a:latin typeface="Calibri" panose="020F0502020204030204" pitchFamily="34" charset="0"/>
                <a:cs typeface="Arial" panose="020B0604020202020204" pitchFamily="34" charset="0"/>
              </a:rPr>
              <a:t> upscale </a:t>
            </a:r>
            <a:r>
              <a:rPr lang="en-US" sz="1100" err="1">
                <a:effectLst/>
                <a:latin typeface="Calibri" panose="020F0502020204030204" pitchFamily="34" charset="0"/>
                <a:cs typeface="Arial" panose="020B0604020202020204" pitchFamily="34" charset="0"/>
              </a:rPr>
              <a:t>ảnh</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StyleGAN</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kết</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hợp</a:t>
            </a:r>
            <a:r>
              <a:rPr lang="en-US" sz="1100">
                <a:effectLst/>
                <a:latin typeface="Calibri" panose="020F0502020204030204" pitchFamily="34" charset="0"/>
                <a:cs typeface="Arial" panose="020B0604020202020204" pitchFamily="34" charset="0"/>
              </a:rPr>
              <a:t> output </a:t>
            </a:r>
            <a:r>
              <a:rPr lang="en-US" sz="1100" err="1">
                <a:effectLst/>
                <a:latin typeface="Calibri" panose="020F0502020204030204" pitchFamily="34" charset="0"/>
                <a:cs typeface="Arial" panose="020B0604020202020204" pitchFamily="34" charset="0"/>
              </a:rPr>
              <a:t>từ</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các</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khối</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để</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tạo</a:t>
            </a:r>
            <a:r>
              <a:rPr lang="en-US" sz="1100">
                <a:effectLst/>
                <a:latin typeface="Calibri" panose="020F0502020204030204" pitchFamily="34" charset="0"/>
                <a:cs typeface="Arial" panose="020B0604020202020204" pitchFamily="34" charset="0"/>
              </a:rPr>
              <a:t> ra </a:t>
            </a:r>
            <a:r>
              <a:rPr lang="en-US" sz="1100" err="1">
                <a:effectLst/>
                <a:latin typeface="Calibri" panose="020F0502020204030204" pitchFamily="34" charset="0"/>
                <a:cs typeface="Arial" panose="020B0604020202020204" pitchFamily="34" charset="0"/>
              </a:rPr>
              <a:t>ảnh</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đầu</a:t>
            </a:r>
            <a:r>
              <a:rPr lang="en-US" sz="1100">
                <a:effectLst/>
                <a:latin typeface="Calibri" panose="020F0502020204030204" pitchFamily="34" charset="0"/>
                <a:cs typeface="Arial" panose="020B0604020202020204" pitchFamily="34" charset="0"/>
              </a:rPr>
              <a:t> ra </a:t>
            </a:r>
            <a:r>
              <a:rPr lang="en-US" sz="1100" err="1">
                <a:effectLst/>
                <a:latin typeface="Calibri" panose="020F0502020204030204" pitchFamily="34" charset="0"/>
                <a:cs typeface="Arial" panose="020B0604020202020204" pitchFamily="34" charset="0"/>
              </a:rPr>
              <a:t>cuối</a:t>
            </a:r>
            <a:r>
              <a:rPr lang="en-US" sz="1100">
                <a:effectLst/>
                <a:latin typeface="Calibri" panose="020F0502020204030204" pitchFamily="34" charset="0"/>
                <a:cs typeface="Arial" panose="020B0604020202020204" pitchFamily="34" charset="0"/>
              </a:rPr>
              <a:t> </a:t>
            </a:r>
            <a:r>
              <a:rPr lang="en-US" sz="1100" err="1">
                <a:effectLst/>
                <a:latin typeface="Calibri" panose="020F0502020204030204" pitchFamily="34" charset="0"/>
                <a:cs typeface="Arial" panose="020B0604020202020204" pitchFamily="34" charset="0"/>
              </a:rPr>
              <a:t>cùng</a:t>
            </a:r>
            <a:endParaRPr lang="en-US"/>
          </a:p>
          <a:p>
            <a:endParaRPr lang="en-US"/>
          </a:p>
        </p:txBody>
      </p:sp>
    </p:spTree>
    <p:extLst>
      <p:ext uri="{BB962C8B-B14F-4D97-AF65-F5344CB8AC3E}">
        <p14:creationId xmlns:p14="http://schemas.microsoft.com/office/powerpoint/2010/main" val="1141180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err="1">
                <a:effectLst/>
                <a:latin typeface="Calibri" panose="020F0502020204030204" pitchFamily="34" charset="0"/>
                <a:ea typeface="Calibri" panose="020F0502020204030204" pitchFamily="34" charset="0"/>
                <a:cs typeface="Arial" panose="020B0604020202020204" pitchFamily="34" charset="0"/>
              </a:rPr>
              <a:t>Tiếp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theo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việc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thiết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kế</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tạo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nhân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vật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Việc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sẵn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một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nguồn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phong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phú</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phong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hoạt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họa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để</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tham</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khảo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giúp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ích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thiết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kế</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rất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nhiều</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trong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việc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định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nhân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vật</a:t>
            </a:r>
            <a:r>
              <a:rPr lang="en-US" sz="1800">
                <a:effectLst/>
                <a:latin typeface="Calibri" panose="020F0502020204030204" pitchFamily="34" charset="0"/>
                <a:ea typeface="Calibri" panose="020F0502020204030204" pitchFamily="34" charset="0"/>
                <a:cs typeface="Arial" panose="020B0604020202020204" pitchFamily="34" charset="0"/>
              </a:rPr>
              <a:t>. Sau </a:t>
            </a:r>
            <a:r>
              <a:rPr lang="en-US" sz="1800" err="1">
                <a:effectLst/>
                <a:latin typeface="Calibri" panose="020F0502020204030204" pitchFamily="34" charset="0"/>
                <a:ea typeface="Calibri" panose="020F0502020204030204" pitchFamily="34" charset="0"/>
                <a:cs typeface="Arial" panose="020B0604020202020204" pitchFamily="34" charset="0"/>
              </a:rPr>
              <a:t>đó</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để</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đến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được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tạo</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hình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cuối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cùng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của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nhân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vật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giả</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phải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thử</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thiết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kế</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từng</a:t>
            </a:r>
            <a:r>
              <a:rPr lang="en-US" sz="1800">
                <a:effectLst/>
                <a:latin typeface="Calibri" panose="020F0502020204030204" pitchFamily="34" charset="0"/>
                <a:ea typeface="Calibri" panose="020F0502020204030204" pitchFamily="34" charset="0"/>
                <a:cs typeface="Arial" panose="020B0604020202020204" pitchFamily="34" charset="0"/>
              </a:rPr>
              <a:t> chi </a:t>
            </a:r>
            <a:r>
              <a:rPr lang="en-US" sz="1800" err="1">
                <a:effectLst/>
                <a:latin typeface="Calibri" panose="020F0502020204030204" pitchFamily="34" charset="0"/>
                <a:ea typeface="Calibri" panose="020F0502020204030204" pitchFamily="34" charset="0"/>
                <a:cs typeface="Arial" panose="020B0604020202020204" pitchFamily="34" charset="0"/>
              </a:rPr>
              <a:t>tiết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để</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phù</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hợp</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nhân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vật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mong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muốn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như</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mắt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mũi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tóc</a:t>
            </a:r>
            <a:r>
              <a:rPr lang="en-US" sz="1800">
                <a:effectLst/>
                <a:latin typeface="Calibri" panose="020F0502020204030204" pitchFamily="34" charset="0"/>
                <a:ea typeface="Calibri" panose="020F0502020204030204" pitchFamily="34" charset="0"/>
                <a:cs typeface="Arial" panose="020B0604020202020204" pitchFamily="34" charset="0"/>
              </a:rPr>
              <a:t>, tai.</a:t>
            </a:r>
          </a:p>
        </p:txBody>
      </p:sp>
    </p:spTree>
    <p:extLst>
      <p:ext uri="{BB962C8B-B14F-4D97-AF65-F5344CB8AC3E}">
        <p14:creationId xmlns:p14="http://schemas.microsoft.com/office/powerpoint/2010/main" val="3792082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err="1">
                <a:effectLst/>
                <a:latin typeface="Calibri" panose="020F0502020204030204" pitchFamily="34" charset="0"/>
                <a:ea typeface="Calibri" panose="020F0502020204030204" pitchFamily="34" charset="0"/>
                <a:cs typeface="Arial" panose="020B0604020202020204" pitchFamily="34" charset="0"/>
              </a:rPr>
              <a:t>Chính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vì</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các</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lý</a:t>
            </a:r>
            <a:r>
              <a:rPr lang="en-US" sz="1100">
                <a:effectLst/>
                <a:latin typeface="Calibri" panose="020F0502020204030204" pitchFamily="34" charset="0"/>
                <a:ea typeface="Calibri" panose="020F0502020204030204" pitchFamily="34" charset="0"/>
                <a:cs typeface="Arial" panose="020B0604020202020204" pitchFamily="34" charset="0"/>
              </a:rPr>
              <a:t> do </a:t>
            </a:r>
            <a:r>
              <a:rPr lang="en-US" sz="1100" err="1">
                <a:effectLst/>
                <a:latin typeface="Calibri" panose="020F0502020204030204" pitchFamily="34" charset="0"/>
                <a:ea typeface="Calibri" panose="020F0502020204030204" pitchFamily="34" charset="0"/>
                <a:cs typeface="Arial" panose="020B0604020202020204" pitchFamily="34" charset="0"/>
              </a:rPr>
              <a:t>trên</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nên</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nhóm</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đã</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ứng</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dụng</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tính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đa</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dạng</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của</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việc</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sinh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ảnh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hoạt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họa</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từ</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ảnh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mặt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người</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từ</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mô</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hình</a:t>
            </a:r>
            <a:r>
              <a:rPr lang="en-US" sz="1100">
                <a:effectLst/>
                <a:latin typeface="Calibri" panose="020F0502020204030204" pitchFamily="34" charset="0"/>
                <a:ea typeface="Calibri" panose="020F0502020204030204" pitchFamily="34" charset="0"/>
                <a:cs typeface="Arial" panose="020B0604020202020204" pitchFamily="34" charset="0"/>
              </a:rPr>
              <a:t> GANs N' Roses </a:t>
            </a:r>
            <a:r>
              <a:rPr lang="en-US" sz="1100" err="1">
                <a:effectLst/>
                <a:latin typeface="Calibri" panose="020F0502020204030204" pitchFamily="34" charset="0"/>
                <a:ea typeface="Calibri" panose="020F0502020204030204" pitchFamily="34" charset="0"/>
                <a:cs typeface="Arial" panose="020B0604020202020204" pitchFamily="34" charset="0"/>
              </a:rPr>
              <a:t>kết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hợp</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với</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quá</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trình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thao</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túng</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miền</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không</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gian</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tiềm</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ẩn</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trong</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mô</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hình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chỉnh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sửa</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ảnh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tạo</a:t>
            </a:r>
            <a:r>
              <a:rPr lang="en-US" sz="1100">
                <a:effectLst/>
                <a:latin typeface="Calibri" panose="020F0502020204030204" pitchFamily="34" charset="0"/>
                <a:ea typeface="Calibri" panose="020F0502020204030204" pitchFamily="34" charset="0"/>
                <a:cs typeface="Arial" panose="020B0604020202020204" pitchFamily="34" charset="0"/>
              </a:rPr>
              <a:t> ra nhằm </a:t>
            </a:r>
            <a:r>
              <a:rPr lang="en-US" sz="1100" err="1">
                <a:effectLst/>
                <a:latin typeface="Calibri" panose="020F0502020204030204" pitchFamily="34" charset="0"/>
                <a:ea typeface="Calibri" panose="020F0502020204030204" pitchFamily="34" charset="0"/>
                <a:cs typeface="Arial" panose="020B0604020202020204" pitchFamily="34" charset="0"/>
              </a:rPr>
              <a:t>hỗ</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trợ</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quá</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trình</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làm</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phim</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hoạt</a:t>
            </a: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err="1">
                <a:effectLst/>
                <a:latin typeface="Calibri" panose="020F0502020204030204" pitchFamily="34" charset="0"/>
                <a:ea typeface="Calibri" panose="020F0502020204030204" pitchFamily="34" charset="0"/>
                <a:cs typeface="Arial" panose="020B0604020202020204" pitchFamily="34" charset="0"/>
              </a:rPr>
              <a:t>hình</a:t>
            </a:r>
            <a:r>
              <a:rPr lang="en-US" sz="1100">
                <a:effectLst/>
                <a:latin typeface="Calibri" panose="020F0502020204030204" pitchFamily="34" charset="0"/>
                <a:ea typeface="Calibri" panose="020F0502020204030204" pitchFamily="34" charset="0"/>
                <a:cs typeface="Arial" panose="020B0604020202020204" pitchFamily="34" charset="0"/>
              </a:rPr>
              <a:t>.</a:t>
            </a:r>
            <a:endParaRPr lang="en-US"/>
          </a:p>
        </p:txBody>
      </p:sp>
    </p:spTree>
    <p:extLst>
      <p:ext uri="{BB962C8B-B14F-4D97-AF65-F5344CB8AC3E}">
        <p14:creationId xmlns:p14="http://schemas.microsoft.com/office/powerpoint/2010/main" val="3114132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228600" algn="just" defTabSz="914400" rtl="0" eaLnBrk="1" fontAlgn="auto" latinLnBrk="0" hangingPunct="1">
              <a:lnSpc>
                <a:spcPct val="150000"/>
              </a:lnSpc>
              <a:spcBef>
                <a:spcPts val="0"/>
              </a:spcBef>
              <a:spcAft>
                <a:spcPts val="400"/>
              </a:spcAft>
              <a:buClr>
                <a:srgbClr val="000000"/>
              </a:buClr>
              <a:buSzPts val="1100"/>
              <a:buFont typeface="Arial"/>
              <a:buChar char="●"/>
              <a:tabLst/>
              <a:defRPr/>
            </a:pPr>
            <a:r>
              <a:rPr lang="en-US" sz="1800" err="1">
                <a:effectLst/>
                <a:latin typeface="Calibri" panose="020F0502020204030204" pitchFamily="34" charset="0"/>
                <a:ea typeface="Calibri" panose="020F0502020204030204" pitchFamily="34" charset="0"/>
                <a:cs typeface="Arial" panose="020B0604020202020204" pitchFamily="34" charset="0"/>
              </a:rPr>
              <a:t>Chuyển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đổi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giữa</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các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miền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không</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gian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là</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việc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chuyển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ảnh</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từ</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một</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nguồn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gốc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tới</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nguồn</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mục</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err="1">
                <a:effectLst/>
                <a:latin typeface="Calibri" panose="020F0502020204030204" pitchFamily="34" charset="0"/>
                <a:ea typeface="Calibri" panose="020F0502020204030204" pitchFamily="34" charset="0"/>
                <a:cs typeface="Arial" panose="020B0604020202020204" pitchFamily="34" charset="0"/>
              </a:rPr>
              <a:t>tiêu</a:t>
            </a:r>
            <a:r>
              <a:rPr lang="en-US" sz="1800">
                <a:effectLst/>
                <a:latin typeface="Calibri" panose="020F0502020204030204" pitchFamily="34" charset="0"/>
                <a:ea typeface="Calibri" panose="020F0502020204030204" pitchFamily="34" charset="0"/>
                <a:cs typeface="Arial" panose="020B0604020202020204" pitchFamily="34" charset="0"/>
              </a:rPr>
              <a:t> </a:t>
            </a:r>
          </a:p>
          <a:p>
            <a:pPr marL="0" marR="0" lvl="0" indent="228600" algn="just" defTabSz="914400" rtl="0" eaLnBrk="1" fontAlgn="auto" latinLnBrk="0" hangingPunct="1">
              <a:lnSpc>
                <a:spcPct val="150000"/>
              </a:lnSpc>
              <a:spcBef>
                <a:spcPts val="0"/>
              </a:spcBef>
              <a:spcAft>
                <a:spcPts val="400"/>
              </a:spcAft>
              <a:buClr>
                <a:srgbClr val="000000"/>
              </a:buClr>
              <a:buSzPts val="1100"/>
              <a:buFont typeface="Arial"/>
              <a:buChar char="●"/>
              <a:tabLst/>
              <a:defRPr/>
            </a:pP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gốc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selfie.</a:t>
            </a:r>
          </a:p>
          <a:p>
            <a:pPr marL="0" marR="0" indent="228600" algn="just">
              <a:lnSpc>
                <a:spcPct val="150000"/>
              </a:lnSpc>
              <a:spcBef>
                <a:spcPts val="0"/>
              </a:spcBef>
              <a:spcAft>
                <a:spcPts val="400"/>
              </a:spcAft>
            </a:pPr>
            <a:r>
              <a:rPr lang="en-US" sz="1800">
                <a:effectLst/>
                <a:latin typeface="Times New Roman" panose="02020603050405020304" pitchFamily="18" charset="0"/>
                <a:ea typeface="Calibri" panose="020F0502020204030204" pitchFamily="34" charset="0"/>
                <a:cs typeface="Arial" panose="020B0604020202020204" pitchFamily="34" charset="0"/>
              </a:rPr>
              <a:t>Miền mục tiêu là Ảnh hoạt họa:</a:t>
            </a:r>
            <a:r>
              <a:rPr lang="en-US" sz="1800" baseline="0">
                <a:effectLst/>
                <a:latin typeface="Times New Roman" panose="02020603050405020304" pitchFamily="18" charset="0"/>
                <a:ea typeface="Calibri" panose="020F0502020204030204" pitchFamily="34" charset="0"/>
                <a:cs typeface="Arial" panose="020B0604020202020204" pitchFamily="34" charset="0"/>
              </a:rPr>
              <a:t> cụ thể là những</a:t>
            </a:r>
            <a:r>
              <a:rPr lang="en-US" sz="1800">
                <a:effectLst/>
                <a:latin typeface="Times New Roman" panose="02020603050405020304" pitchFamily="18" charset="0"/>
                <a:ea typeface="Calibri" panose="020F0502020204030204" pitchFamily="34" charset="0"/>
                <a:cs typeface="Arial" panose="020B0604020202020204" pitchFamily="34" charset="0"/>
              </a:rPr>
              <a:t> nhân vật mang phong</a:t>
            </a:r>
            <a:r>
              <a:rPr lang="en-US" sz="1800" baseline="0">
                <a:effectLst/>
                <a:latin typeface="Times New Roman" panose="02020603050405020304" pitchFamily="18" charset="0"/>
                <a:ea typeface="Calibri" panose="020F0502020204030204" pitchFamily="34" charset="0"/>
                <a:cs typeface="Arial" panose="020B0604020202020204" pitchFamily="34" charset="0"/>
              </a:rPr>
              <a:t> cách </a:t>
            </a:r>
            <a:r>
              <a:rPr lang="en-US" sz="1800">
                <a:effectLst/>
                <a:latin typeface="Times New Roman" panose="02020603050405020304" pitchFamily="18" charset="0"/>
                <a:ea typeface="Calibri" panose="020F0502020204030204" pitchFamily="34" charset="0"/>
                <a:cs typeface="Arial" panose="020B0604020202020204" pitchFamily="34" charset="0"/>
              </a:rPr>
              <a:t>anime.</a:t>
            </a:r>
          </a:p>
          <a:p>
            <a:pPr marL="0" marR="0" indent="228600" algn="just">
              <a:lnSpc>
                <a:spcPct val="150000"/>
              </a:lnSpc>
              <a:spcBef>
                <a:spcPts val="0"/>
              </a:spcBef>
              <a:spcAft>
                <a:spcPts val="400"/>
              </a:spcAft>
            </a:pPr>
            <a:r>
              <a:rPr lang="en-US" sz="1800">
                <a:effectLst/>
                <a:latin typeface="Times New Roman" panose="02020603050405020304" pitchFamily="18" charset="0"/>
                <a:ea typeface="Calibri" panose="020F0502020204030204" pitchFamily="34" charset="0"/>
                <a:cs typeface="Arial" panose="020B0604020202020204" pitchFamily="34" charset="0"/>
              </a:rPr>
              <a:t>Khi </a:t>
            </a:r>
            <a:r>
              <a:rPr lang="en-US" sz="1800" err="1">
                <a:effectLst/>
                <a:latin typeface="Times New Roman" panose="02020603050405020304" pitchFamily="18" charset="0"/>
                <a:ea typeface="Calibri" panose="020F0502020204030204" pitchFamily="34" charset="0"/>
                <a:cs typeface="Arial" panose="020B0604020202020204" pitchFamily="34" charset="0"/>
              </a:rPr>
              <a:t>chuyển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ta </a:t>
            </a:r>
            <a:r>
              <a:rPr lang="en-US" sz="1800" err="1">
                <a:effectLst/>
                <a:latin typeface="Times New Roman" panose="02020603050405020304" pitchFamily="18" charset="0"/>
                <a:ea typeface="Calibri" panose="020F0502020204030204" pitchFamily="34" charset="0"/>
                <a:cs typeface="Arial" panose="020B0604020202020204" pitchFamily="34" charset="0"/>
              </a:rPr>
              <a:t>kỳ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vọng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những</a:t>
            </a:r>
            <a:r>
              <a:rPr lang="en-US" sz="1800">
                <a:effectLst/>
                <a:latin typeface="Times New Roman" panose="02020603050405020304" pitchFamily="18" charset="0"/>
                <a:ea typeface="Calibri" panose="020F0502020204030204" pitchFamily="34" charset="0"/>
                <a:cs typeface="Arial" panose="020B0604020202020204" pitchFamily="34" charset="0"/>
              </a:rPr>
              <a:t> chi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thuộc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về</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cấu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khuôn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mặt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phận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miệng</a:t>
            </a:r>
            <a:r>
              <a:rPr lang="en-US" sz="1800">
                <a:effectLst/>
                <a:latin typeface="Times New Roman" panose="02020603050405020304" pitchFamily="18" charset="0"/>
                <a:ea typeface="Calibri" panose="020F0502020204030204" pitchFamily="34" charset="0"/>
                <a:cs typeface="Arial" panose="020B0604020202020204" pitchFamily="34" charset="0"/>
              </a:rPr>
              <a:t>,.. góc nghiêng của khuôn mặt, tóc,… được bảo toàn</a:t>
            </a:r>
            <a:r>
              <a:rPr lang="en-US" sz="1800" baseline="0">
                <a:effectLst/>
                <a:latin typeface="Times New Roman" panose="02020603050405020304" pitchFamily="18" charset="0"/>
                <a:ea typeface="Calibri" panose="020F0502020204030204" pitchFamily="34" charset="0"/>
                <a:cs typeface="Arial" panose="020B0604020202020204" pitchFamily="34" charset="0"/>
              </a:rPr>
              <a:t> -</a:t>
            </a:r>
            <a:r>
              <a:rPr lang="en-US" sz="1800">
                <a:effectLst/>
                <a:latin typeface="Times New Roman" panose="02020603050405020304" pitchFamily="18" charset="0"/>
                <a:ea typeface="Calibri" panose="020F0502020204030204" pitchFamily="34" charset="0"/>
                <a:cs typeface="Arial" panose="020B0604020202020204" pitchFamily="34" charset="0"/>
              </a:rPr>
              <a:t> còn được gọi là content</a:t>
            </a:r>
            <a:r>
              <a:rPr lang="en-US" sz="1800" baseline="0">
                <a:effectLst/>
                <a:latin typeface="Times New Roman" panose="02020603050405020304" pitchFamily="18" charset="0"/>
                <a:ea typeface="Calibri" panose="020F0502020204030204" pitchFamily="34" charset="0"/>
                <a:cs typeface="Arial" panose="020B0604020202020204" pitchFamily="34" charset="0"/>
              </a:rPr>
              <a:t> ảnh</a:t>
            </a:r>
            <a:r>
              <a:rPr lang="en-US" sz="1800">
                <a:effectLst/>
                <a:latin typeface="Times New Roman" panose="02020603050405020304" pitchFamily="18" charset="0"/>
                <a:ea typeface="Calibri" panose="020F0502020204030204" pitchFamily="34" charset="0"/>
                <a:cs typeface="Arial" panose="020B0604020202020204" pitchFamily="34" charset="0"/>
              </a:rPr>
              <a:t> , còn những chi tiết thuộc về cách</a:t>
            </a:r>
            <a:r>
              <a:rPr lang="en-US" sz="1800" baseline="0">
                <a:effectLst/>
                <a:latin typeface="Times New Roman" panose="02020603050405020304" pitchFamily="18" charset="0"/>
                <a:ea typeface="Calibri" panose="020F0502020204030204" pitchFamily="34" charset="0"/>
                <a:cs typeface="Arial" panose="020B0604020202020204" pitchFamily="34" charset="0"/>
              </a:rPr>
              <a:t> thể hiện, </a:t>
            </a:r>
            <a:r>
              <a:rPr lang="en-US" sz="1800">
                <a:effectLst/>
                <a:latin typeface="Times New Roman" panose="02020603050405020304" pitchFamily="18" charset="0"/>
                <a:ea typeface="Calibri" panose="020F0502020204030204" pitchFamily="34" charset="0"/>
                <a:cs typeface="Arial" panose="020B0604020202020204" pitchFamily="34" charset="0"/>
              </a:rPr>
              <a:t>kiểu dáng</a:t>
            </a:r>
            <a:r>
              <a:rPr lang="en-US" sz="1800" baseline="0">
                <a:effectLst/>
                <a:latin typeface="Times New Roman" panose="02020603050405020304" pitchFamily="18" charset="0"/>
                <a:ea typeface="Calibri" panose="020F0502020204030204" pitchFamily="34" charset="0"/>
                <a:cs typeface="Arial" panose="020B0604020202020204" pitchFamily="34" charset="0"/>
              </a:rPr>
              <a:t> nhân vật thì gọi là </a:t>
            </a:r>
            <a:r>
              <a:rPr lang="en-US" sz="1800">
                <a:effectLst/>
                <a:latin typeface="Times New Roman" panose="02020603050405020304" pitchFamily="18" charset="0"/>
                <a:ea typeface="Calibri" panose="020F0502020204030204" pitchFamily="34" charset="0"/>
                <a:cs typeface="Arial" panose="020B0604020202020204" pitchFamily="34" charset="0"/>
              </a:rPr>
              <a:t>phong cách (style) sẽ</a:t>
            </a:r>
            <a:r>
              <a:rPr lang="en-US" sz="1800" baseline="0">
                <a:effectLst/>
                <a:latin typeface="Times New Roman" panose="02020603050405020304" pitchFamily="18" charset="0"/>
                <a:ea typeface="Calibri" panose="020F0502020204030204" pitchFamily="34" charset="0"/>
                <a:cs typeface="Arial" panose="020B0604020202020204" pitchFamily="34" charset="0"/>
              </a:rPr>
              <a:t> được tùy chỉnh theo ý người sử dụng.</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indent="228600" algn="just">
              <a:lnSpc>
                <a:spcPct val="150000"/>
              </a:lnSpc>
              <a:spcBef>
                <a:spcPts val="0"/>
              </a:spcBef>
              <a:spcAft>
                <a:spcPts val="400"/>
              </a:spcAft>
            </a:pPr>
            <a:r>
              <a:rPr lang="en-US" sz="1800">
                <a:effectLst/>
                <a:latin typeface="Times New Roman" panose="02020603050405020304" pitchFamily="18" charset="0"/>
                <a:ea typeface="Calibri" panose="020F0502020204030204" pitchFamily="34" charset="0"/>
                <a:cs typeface="Arial" panose="020B0604020202020204" pitchFamily="34" charset="0"/>
              </a:rPr>
              <a:t>Cách tiếp cận cho bài toán này thường được sử dụng trong những năm gần đây là mô hình đối kháng sinh mẫu.</a:t>
            </a:r>
          </a:p>
        </p:txBody>
      </p:sp>
    </p:spTree>
    <p:extLst>
      <p:ext uri="{BB962C8B-B14F-4D97-AF65-F5344CB8AC3E}">
        <p14:creationId xmlns:p14="http://schemas.microsoft.com/office/powerpoint/2010/main" val="294347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Cụ</a:t>
            </a:r>
            <a:r>
              <a:rPr lang="en-US" baseline="0"/>
              <a:t> thể ở đây là GANs N’ Roses. </a:t>
            </a:r>
            <a:r>
              <a:rPr lang="en-US"/>
              <a:t>Framework sử dụng kiến trúc Encoder-Decoder.</a:t>
            </a:r>
          </a:p>
          <a:p>
            <a:r>
              <a:rPr lang="en-US" err="1"/>
              <a:t>Ảnh</a:t>
            </a:r>
            <a:r>
              <a:rPr lang="en-US"/>
              <a:t> selfie </a:t>
            </a:r>
            <a:r>
              <a:rPr lang="en-US" err="1"/>
              <a:t>đầu</a:t>
            </a:r>
            <a:r>
              <a:rPr lang="en-US"/>
              <a:t> </a:t>
            </a:r>
            <a:r>
              <a:rPr lang="en-US" err="1"/>
              <a:t>vào</a:t>
            </a:r>
            <a:r>
              <a:rPr lang="en-US"/>
              <a:t> </a:t>
            </a:r>
            <a:r>
              <a:rPr lang="en-US" err="1"/>
              <a:t>sau</a:t>
            </a:r>
            <a:r>
              <a:rPr lang="en-US"/>
              <a:t> </a:t>
            </a:r>
            <a:r>
              <a:rPr lang="en-US" err="1"/>
              <a:t>khi</a:t>
            </a:r>
            <a:r>
              <a:rPr lang="en-US"/>
              <a:t> qua </a:t>
            </a:r>
            <a:r>
              <a:rPr lang="en-US" err="1"/>
              <a:t>phép</a:t>
            </a:r>
            <a:r>
              <a:rPr lang="en-US"/>
              <a:t> </a:t>
            </a:r>
            <a:r>
              <a:rPr lang="en-US" err="1"/>
              <a:t>biến</a:t>
            </a:r>
            <a:r>
              <a:rPr lang="en-US"/>
              <a:t> </a:t>
            </a:r>
            <a:r>
              <a:rPr lang="en-US" err="1"/>
              <a:t>đổi</a:t>
            </a:r>
            <a:r>
              <a:rPr lang="en-US"/>
              <a:t> </a:t>
            </a:r>
            <a:r>
              <a:rPr lang="en-US" err="1"/>
              <a:t>dữ</a:t>
            </a:r>
            <a:r>
              <a:rPr lang="en-US"/>
              <a:t> </a:t>
            </a:r>
            <a:r>
              <a:rPr lang="en-US" err="1"/>
              <a:t>liệu</a:t>
            </a:r>
            <a:r>
              <a:rPr lang="en-US"/>
              <a:t> </a:t>
            </a:r>
            <a:r>
              <a:rPr lang="en-US" err="1"/>
              <a:t>sẽ</a:t>
            </a:r>
            <a:r>
              <a:rPr lang="en-US"/>
              <a:t> </a:t>
            </a:r>
            <a:r>
              <a:rPr lang="en-US" err="1"/>
              <a:t>được</a:t>
            </a:r>
            <a:r>
              <a:rPr lang="en-US"/>
              <a:t> </a:t>
            </a:r>
            <a:r>
              <a:rPr lang="en-US" err="1"/>
              <a:t>cho</a:t>
            </a:r>
            <a:r>
              <a:rPr lang="en-US"/>
              <a:t> </a:t>
            </a:r>
            <a:r>
              <a:rPr lang="en-US" err="1"/>
              <a:t>vào</a:t>
            </a:r>
            <a:r>
              <a:rPr lang="en-US"/>
              <a:t> Encoder E. </a:t>
            </a:r>
          </a:p>
          <a:p>
            <a:r>
              <a:rPr lang="en-US"/>
              <a:t>Encoder </a:t>
            </a:r>
            <a:r>
              <a:rPr lang="en-US" err="1"/>
              <a:t>này</a:t>
            </a:r>
            <a:r>
              <a:rPr lang="en-US"/>
              <a:t> </a:t>
            </a:r>
            <a:r>
              <a:rPr lang="en-US" err="1"/>
              <a:t>có</a:t>
            </a:r>
            <a:r>
              <a:rPr lang="en-US"/>
              <a:t> </a:t>
            </a:r>
            <a:r>
              <a:rPr lang="en-US" err="1"/>
              <a:t>nhiệm</a:t>
            </a:r>
            <a:r>
              <a:rPr lang="en-US"/>
              <a:t> </a:t>
            </a:r>
            <a:r>
              <a:rPr lang="en-US" err="1"/>
              <a:t>vụ</a:t>
            </a:r>
            <a:r>
              <a:rPr lang="en-US"/>
              <a:t> </a:t>
            </a:r>
            <a:r>
              <a:rPr lang="en-US" err="1"/>
              <a:t>rút</a:t>
            </a:r>
            <a:r>
              <a:rPr lang="en-US"/>
              <a:t> </a:t>
            </a:r>
            <a:r>
              <a:rPr lang="en-US" err="1"/>
              <a:t>trích</a:t>
            </a:r>
            <a:r>
              <a:rPr lang="en-US"/>
              <a:t> </a:t>
            </a:r>
            <a:r>
              <a:rPr lang="en-US" err="1"/>
              <a:t>nội</a:t>
            </a:r>
            <a:r>
              <a:rPr lang="en-US"/>
              <a:t> dung (content) </a:t>
            </a:r>
            <a:r>
              <a:rPr lang="en-US" err="1"/>
              <a:t>và</a:t>
            </a:r>
            <a:r>
              <a:rPr lang="en-US"/>
              <a:t> </a:t>
            </a:r>
            <a:r>
              <a:rPr lang="en-US" err="1"/>
              <a:t>phong</a:t>
            </a:r>
            <a:r>
              <a:rPr lang="en-US"/>
              <a:t> </a:t>
            </a:r>
            <a:r>
              <a:rPr lang="en-US" err="1"/>
              <a:t>cách</a:t>
            </a:r>
            <a:r>
              <a:rPr lang="en-US"/>
              <a:t> (style) </a:t>
            </a:r>
            <a:r>
              <a:rPr lang="en-US" err="1"/>
              <a:t>của</a:t>
            </a:r>
            <a:r>
              <a:rPr lang="en-US"/>
              <a:t> </a:t>
            </a:r>
            <a:r>
              <a:rPr lang="en-US" err="1"/>
              <a:t>ảnh</a:t>
            </a:r>
            <a:r>
              <a:rPr lang="en-US"/>
              <a:t>.</a:t>
            </a:r>
          </a:p>
          <a:p>
            <a:r>
              <a:rPr lang="en-US"/>
              <a:t>Content </a:t>
            </a:r>
            <a:r>
              <a:rPr lang="en-US" err="1"/>
              <a:t>sau</a:t>
            </a:r>
            <a:r>
              <a:rPr lang="en-US"/>
              <a:t> </a:t>
            </a:r>
            <a:r>
              <a:rPr lang="en-US" err="1"/>
              <a:t>đó</a:t>
            </a:r>
            <a:r>
              <a:rPr lang="en-US"/>
              <a:t> </a:t>
            </a:r>
            <a:r>
              <a:rPr lang="en-US" err="1"/>
              <a:t>được</a:t>
            </a:r>
            <a:r>
              <a:rPr lang="en-US"/>
              <a:t> </a:t>
            </a:r>
            <a:r>
              <a:rPr lang="en-US" err="1"/>
              <a:t>hợp</a:t>
            </a:r>
            <a:r>
              <a:rPr lang="en-US"/>
              <a:t> </a:t>
            </a:r>
            <a:r>
              <a:rPr lang="en-US" err="1"/>
              <a:t>với</a:t>
            </a:r>
            <a:r>
              <a:rPr lang="en-US"/>
              <a:t> </a:t>
            </a:r>
            <a:r>
              <a:rPr lang="en-US" err="1"/>
              <a:t>một</a:t>
            </a:r>
            <a:r>
              <a:rPr lang="en-US"/>
              <a:t> </a:t>
            </a:r>
            <a:r>
              <a:rPr lang="en-US" err="1"/>
              <a:t>phong</a:t>
            </a:r>
            <a:r>
              <a:rPr lang="en-US"/>
              <a:t> </a:t>
            </a:r>
            <a:r>
              <a:rPr lang="en-US" err="1"/>
              <a:t>cách</a:t>
            </a:r>
            <a:r>
              <a:rPr lang="en-US"/>
              <a:t> </a:t>
            </a:r>
            <a:r>
              <a:rPr lang="en-US" err="1"/>
              <a:t>ngẫu</a:t>
            </a:r>
            <a:r>
              <a:rPr lang="en-US"/>
              <a:t> </a:t>
            </a:r>
            <a:r>
              <a:rPr lang="en-US" err="1"/>
              <a:t>nhiên</a:t>
            </a:r>
            <a:r>
              <a:rPr lang="en-US"/>
              <a:t>, </a:t>
            </a:r>
            <a:r>
              <a:rPr lang="en-US" err="1"/>
              <a:t>cả</a:t>
            </a:r>
            <a:r>
              <a:rPr lang="en-US"/>
              <a:t> 2 </a:t>
            </a:r>
            <a:r>
              <a:rPr lang="en-US" err="1"/>
              <a:t>được</a:t>
            </a:r>
            <a:r>
              <a:rPr lang="en-US"/>
              <a:t> </a:t>
            </a:r>
            <a:r>
              <a:rPr lang="en-US" err="1"/>
              <a:t>cho</a:t>
            </a:r>
            <a:r>
              <a:rPr lang="en-US"/>
              <a:t> </a:t>
            </a:r>
            <a:r>
              <a:rPr lang="en-US" err="1"/>
              <a:t>vào</a:t>
            </a:r>
            <a:r>
              <a:rPr lang="en-US"/>
              <a:t> Decoder F </a:t>
            </a:r>
            <a:r>
              <a:rPr lang="en-US" err="1"/>
              <a:t>để</a:t>
            </a:r>
            <a:r>
              <a:rPr lang="en-US"/>
              <a:t> </a:t>
            </a:r>
            <a:r>
              <a:rPr lang="en-US" err="1"/>
              <a:t>cho</a:t>
            </a:r>
            <a:r>
              <a:rPr lang="en-US"/>
              <a:t> ra output </a:t>
            </a:r>
            <a:r>
              <a:rPr lang="en-US" err="1"/>
              <a:t>ảnh</a:t>
            </a:r>
            <a:r>
              <a:rPr lang="en-US"/>
              <a:t> </a:t>
            </a:r>
            <a:r>
              <a:rPr lang="en-US" err="1"/>
              <a:t>hoạt</a:t>
            </a:r>
            <a:r>
              <a:rPr lang="en-US"/>
              <a:t> </a:t>
            </a:r>
            <a:r>
              <a:rPr lang="en-US" err="1"/>
              <a:t>họa</a:t>
            </a:r>
            <a:r>
              <a:rPr lang="en-US"/>
              <a:t> </a:t>
            </a:r>
            <a:r>
              <a:rPr lang="en-US" err="1"/>
              <a:t>có</a:t>
            </a:r>
            <a:r>
              <a:rPr lang="en-US"/>
              <a:t> </a:t>
            </a:r>
            <a:r>
              <a:rPr lang="en-US" err="1"/>
              <a:t>nội</a:t>
            </a:r>
            <a:r>
              <a:rPr lang="en-US"/>
              <a:t> dung </a:t>
            </a:r>
            <a:r>
              <a:rPr lang="en-US" err="1"/>
              <a:t>tương</a:t>
            </a:r>
            <a:r>
              <a:rPr lang="en-US"/>
              <a:t> </a:t>
            </a:r>
            <a:r>
              <a:rPr lang="en-US" err="1"/>
              <a:t>ứng</a:t>
            </a:r>
            <a:r>
              <a:rPr lang="en-US"/>
              <a:t> </a:t>
            </a:r>
            <a:r>
              <a:rPr lang="en-US" err="1"/>
              <a:t>với</a:t>
            </a:r>
            <a:r>
              <a:rPr lang="en-US"/>
              <a:t> </a:t>
            </a:r>
            <a:r>
              <a:rPr lang="en-US" err="1"/>
              <a:t>ảnh</a:t>
            </a:r>
            <a:r>
              <a:rPr lang="en-US"/>
              <a:t> selfie input.</a:t>
            </a:r>
          </a:p>
          <a:p>
            <a:r>
              <a:rPr lang="en-US" err="1"/>
              <a:t>Cải</a:t>
            </a:r>
            <a:r>
              <a:rPr lang="en-US"/>
              <a:t> </a:t>
            </a:r>
            <a:r>
              <a:rPr lang="en-US" err="1"/>
              <a:t>tiến</a:t>
            </a:r>
            <a:r>
              <a:rPr lang="en-US"/>
              <a:t> </a:t>
            </a:r>
            <a:r>
              <a:rPr lang="en-US" err="1"/>
              <a:t>quan</a:t>
            </a:r>
            <a:r>
              <a:rPr lang="en-US"/>
              <a:t> </a:t>
            </a:r>
            <a:r>
              <a:rPr lang="en-US" err="1"/>
              <a:t>trọng</a:t>
            </a:r>
            <a:r>
              <a:rPr lang="en-US"/>
              <a:t> </a:t>
            </a:r>
            <a:r>
              <a:rPr lang="en-US" err="1"/>
              <a:t>của</a:t>
            </a:r>
            <a:r>
              <a:rPr lang="en-US"/>
              <a:t> GANs  N’ Roses </a:t>
            </a:r>
            <a:r>
              <a:rPr lang="en-US" err="1"/>
              <a:t>là</a:t>
            </a:r>
            <a:r>
              <a:rPr lang="en-US"/>
              <a:t> </a:t>
            </a:r>
            <a:r>
              <a:rPr lang="en-US" err="1"/>
              <a:t>việc</a:t>
            </a:r>
            <a:r>
              <a:rPr lang="en-US"/>
              <a:t> </a:t>
            </a:r>
            <a:r>
              <a:rPr lang="en-US" err="1"/>
              <a:t>định</a:t>
            </a:r>
            <a:r>
              <a:rPr lang="en-US"/>
              <a:t> </a:t>
            </a:r>
            <a:r>
              <a:rPr lang="en-US" err="1"/>
              <a:t>nghĩa</a:t>
            </a:r>
            <a:r>
              <a:rPr lang="en-US"/>
              <a:t> </a:t>
            </a:r>
            <a:r>
              <a:rPr lang="en-US" err="1"/>
              <a:t>nội</a:t>
            </a:r>
            <a:r>
              <a:rPr lang="en-US"/>
              <a:t> dung (content) </a:t>
            </a:r>
            <a:r>
              <a:rPr lang="en-US" err="1"/>
              <a:t>và</a:t>
            </a:r>
            <a:r>
              <a:rPr lang="en-US"/>
              <a:t> </a:t>
            </a:r>
            <a:r>
              <a:rPr lang="en-US" err="1"/>
              <a:t>phong</a:t>
            </a:r>
            <a:r>
              <a:rPr lang="en-US"/>
              <a:t> </a:t>
            </a:r>
            <a:r>
              <a:rPr lang="en-US" err="1"/>
              <a:t>cách</a:t>
            </a:r>
            <a:r>
              <a:rPr lang="en-US"/>
              <a:t> (style): </a:t>
            </a:r>
            <a:r>
              <a:rPr lang="en-US" err="1"/>
              <a:t>phong</a:t>
            </a:r>
            <a:r>
              <a:rPr lang="en-US"/>
              <a:t> </a:t>
            </a:r>
            <a:r>
              <a:rPr lang="en-US" err="1"/>
              <a:t>cách</a:t>
            </a:r>
            <a:r>
              <a:rPr lang="en-US"/>
              <a:t> </a:t>
            </a:r>
            <a:r>
              <a:rPr lang="en-US" err="1"/>
              <a:t>không</a:t>
            </a:r>
            <a:r>
              <a:rPr lang="en-US"/>
              <a:t> </a:t>
            </a:r>
            <a:r>
              <a:rPr lang="en-US" err="1"/>
              <a:t>biến</a:t>
            </a:r>
            <a:r>
              <a:rPr lang="en-US"/>
              <a:t> </a:t>
            </a:r>
            <a:r>
              <a:rPr lang="en-US" err="1"/>
              <a:t>đối</a:t>
            </a:r>
            <a:r>
              <a:rPr lang="en-US"/>
              <a:t> </a:t>
            </a:r>
            <a:r>
              <a:rPr lang="en-US" err="1"/>
              <a:t>dưới</a:t>
            </a:r>
            <a:r>
              <a:rPr lang="en-US"/>
              <a:t> </a:t>
            </a:r>
            <a:r>
              <a:rPr lang="en-US" err="1"/>
              <a:t>những</a:t>
            </a:r>
            <a:r>
              <a:rPr lang="en-US"/>
              <a:t> </a:t>
            </a:r>
            <a:r>
              <a:rPr lang="en-US" err="1"/>
              <a:t>phép</a:t>
            </a:r>
            <a:r>
              <a:rPr lang="en-US"/>
              <a:t> </a:t>
            </a:r>
            <a:r>
              <a:rPr lang="en-US" err="1"/>
              <a:t>tăng</a:t>
            </a:r>
            <a:r>
              <a:rPr lang="en-US"/>
              <a:t> </a:t>
            </a:r>
            <a:r>
              <a:rPr lang="en-US" err="1"/>
              <a:t>cường</a:t>
            </a:r>
            <a:r>
              <a:rPr lang="en-US"/>
              <a:t> </a:t>
            </a:r>
            <a:r>
              <a:rPr lang="en-US" err="1"/>
              <a:t>dữ</a:t>
            </a:r>
            <a:r>
              <a:rPr lang="en-US"/>
              <a:t> </a:t>
            </a:r>
            <a:r>
              <a:rPr lang="en-US" err="1"/>
              <a:t>liệu</a:t>
            </a:r>
            <a:r>
              <a:rPr lang="en-US"/>
              <a:t> </a:t>
            </a:r>
            <a:r>
              <a:rPr lang="en-US" err="1"/>
              <a:t>trong</a:t>
            </a:r>
            <a:r>
              <a:rPr lang="en-US"/>
              <a:t> </a:t>
            </a:r>
            <a:r>
              <a:rPr lang="en-US" err="1"/>
              <a:t>khi</a:t>
            </a:r>
            <a:r>
              <a:rPr lang="en-US"/>
              <a:t> </a:t>
            </a:r>
            <a:r>
              <a:rPr lang="en-US" err="1"/>
              <a:t>nội</a:t>
            </a:r>
            <a:r>
              <a:rPr lang="en-US"/>
              <a:t> dung </a:t>
            </a:r>
            <a:r>
              <a:rPr lang="en-US" err="1"/>
              <a:t>thì</a:t>
            </a:r>
            <a:r>
              <a:rPr lang="en-US"/>
              <a:t> </a:t>
            </a:r>
            <a:r>
              <a:rPr lang="en-US" err="1"/>
              <a:t>có</a:t>
            </a:r>
            <a:r>
              <a:rPr lang="en-US"/>
              <a:t>. </a:t>
            </a:r>
            <a:r>
              <a:rPr lang="en-US" err="1"/>
              <a:t>Nhờ</a:t>
            </a:r>
            <a:r>
              <a:rPr lang="en-US"/>
              <a:t> </a:t>
            </a:r>
            <a:r>
              <a:rPr lang="en-US" err="1"/>
              <a:t>vào</a:t>
            </a:r>
            <a:r>
              <a:rPr lang="en-US"/>
              <a:t> </a:t>
            </a:r>
            <a:r>
              <a:rPr lang="en-US" err="1"/>
              <a:t>cải</a:t>
            </a:r>
            <a:r>
              <a:rPr lang="en-US"/>
              <a:t> </a:t>
            </a:r>
            <a:r>
              <a:rPr lang="en-US" err="1"/>
              <a:t>tiến</a:t>
            </a:r>
            <a:r>
              <a:rPr lang="en-US"/>
              <a:t> </a:t>
            </a:r>
            <a:r>
              <a:rPr lang="en-US" err="1"/>
              <a:t>này</a:t>
            </a:r>
            <a:r>
              <a:rPr lang="en-US"/>
              <a:t> </a:t>
            </a:r>
            <a:r>
              <a:rPr lang="en-US" err="1"/>
              <a:t>mà</a:t>
            </a:r>
            <a:r>
              <a:rPr lang="en-US"/>
              <a:t> </a:t>
            </a:r>
            <a:r>
              <a:rPr lang="en-US" err="1"/>
              <a:t>nội</a:t>
            </a:r>
            <a:r>
              <a:rPr lang="en-US"/>
              <a:t> dung </a:t>
            </a:r>
            <a:r>
              <a:rPr lang="en-US" err="1"/>
              <a:t>và</a:t>
            </a:r>
            <a:r>
              <a:rPr lang="en-US"/>
              <a:t> </a:t>
            </a:r>
            <a:r>
              <a:rPr lang="en-US" err="1"/>
              <a:t>phong</a:t>
            </a:r>
            <a:r>
              <a:rPr lang="en-US"/>
              <a:t> </a:t>
            </a:r>
            <a:r>
              <a:rPr lang="en-US" err="1"/>
              <a:t>cách</a:t>
            </a:r>
            <a:r>
              <a:rPr lang="en-US"/>
              <a:t> </a:t>
            </a:r>
            <a:r>
              <a:rPr lang="en-US" err="1"/>
              <a:t>được</a:t>
            </a:r>
            <a:r>
              <a:rPr lang="en-US"/>
              <a:t> </a:t>
            </a:r>
            <a:r>
              <a:rPr lang="en-US" err="1"/>
              <a:t>tách</a:t>
            </a:r>
            <a:r>
              <a:rPr lang="en-US"/>
              <a:t> </a:t>
            </a:r>
            <a:r>
              <a:rPr lang="en-US" err="1"/>
              <a:t>biệt</a:t>
            </a:r>
            <a:r>
              <a:rPr lang="en-US"/>
              <a:t>. (1)</a:t>
            </a:r>
          </a:p>
        </p:txBody>
      </p:sp>
    </p:spTree>
    <p:extLst>
      <p:ext uri="{BB962C8B-B14F-4D97-AF65-F5344CB8AC3E}">
        <p14:creationId xmlns:p14="http://schemas.microsoft.com/office/powerpoint/2010/main" val="134181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B7741484-17FE-42E8-A163-FF9C95739DB0}"/>
              </a:ext>
            </a:extLst>
          </p:cNvPr>
          <p:cNvSpPr>
            <a:spLocks noGrp="1"/>
          </p:cNvSpPr>
          <p:nvPr>
            <p:ph type="sldNum" sz="quarter" idx="10"/>
          </p:nvPr>
        </p:nvSpPr>
        <p:spPr/>
        <p:txBody>
          <a:bodyPr/>
          <a:lstStyle>
            <a:lvl1pPr>
              <a:defRPr>
                <a:solidFill>
                  <a:srgbClr val="002060"/>
                </a:solidFill>
              </a:defRPr>
            </a:lvl1pPr>
          </a:lstStyle>
          <a:p>
            <a:fld id="{4E29E586-2DE8-4B1C-8EEF-1B7AB568E41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2BE94E63-C026-4CC4-9D64-A705196C4905}"/>
              </a:ext>
            </a:extLst>
          </p:cNvPr>
          <p:cNvSpPr>
            <a:spLocks noGrp="1"/>
          </p:cNvSpPr>
          <p:nvPr>
            <p:ph type="sldNum" sz="quarter" idx="10"/>
          </p:nvPr>
        </p:nvSpPr>
        <p:spPr/>
        <p:txBody>
          <a:bodyPr/>
          <a:lstStyle/>
          <a:p>
            <a:fld id="{4E29E586-2DE8-4B1C-8EEF-1B7AB568E41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C3BCE372-8E44-48CF-883A-F4C524DF48F6}"/>
              </a:ext>
            </a:extLst>
          </p:cNvPr>
          <p:cNvSpPr>
            <a:spLocks noGrp="1"/>
          </p:cNvSpPr>
          <p:nvPr>
            <p:ph type="sldNum" sz="quarter" idx="10"/>
          </p:nvPr>
        </p:nvSpPr>
        <p:spPr/>
        <p:txBody>
          <a:bodyPr/>
          <a:lstStyle/>
          <a:p>
            <a:fld id="{4E29E586-2DE8-4B1C-8EEF-1B7AB568E41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1F805E-481C-41EF-8ADB-B2BA1F7C5642}"/>
              </a:ext>
            </a:extLst>
          </p:cNvPr>
          <p:cNvSpPr>
            <a:spLocks noGrp="1"/>
          </p:cNvSpPr>
          <p:nvPr>
            <p:ph type="sldNum" sz="quarter" idx="10"/>
          </p:nvPr>
        </p:nvSpPr>
        <p:spPr/>
        <p:txBody>
          <a:bodyPr/>
          <a:lstStyle/>
          <a:p>
            <a:fld id="{4E29E586-2DE8-4B1C-8EEF-1B7AB568E41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tents">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B536630F-A33E-4726-8703-EFC35FE1C4FE}"/>
              </a:ext>
            </a:extLst>
          </p:cNvPr>
          <p:cNvSpPr>
            <a:spLocks noGrp="1"/>
          </p:cNvSpPr>
          <p:nvPr>
            <p:ph type="sldNum" sz="quarter" idx="16"/>
          </p:nvPr>
        </p:nvSpPr>
        <p:spPr>
          <a:xfrm>
            <a:off x="8379246" y="4772647"/>
            <a:ext cx="430129" cy="274637"/>
          </a:xfrm>
        </p:spPr>
        <p:txBody>
          <a:bodyPr/>
          <a:lstStyle/>
          <a:p>
            <a:fld id="{4E29E586-2DE8-4B1C-8EEF-1B7AB568E41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37" name="Google Shape;237;p16"/>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4EB8DFDB-F7DF-41B0-A71E-BBEFA5BDF86C}"/>
              </a:ext>
            </a:extLst>
          </p:cNvPr>
          <p:cNvSpPr>
            <a:spLocks noGrp="1"/>
          </p:cNvSpPr>
          <p:nvPr>
            <p:ph type="sldNum" sz="quarter" idx="10"/>
          </p:nvPr>
        </p:nvSpPr>
        <p:spPr/>
        <p:txBody>
          <a:bodyPr/>
          <a:lstStyle/>
          <a:p>
            <a:fld id="{4E29E586-2DE8-4B1C-8EEF-1B7AB568E41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2" name="Slide Number Placeholder 1">
            <a:extLst>
              <a:ext uri="{FF2B5EF4-FFF2-40B4-BE49-F238E27FC236}">
                <a16:creationId xmlns:a16="http://schemas.microsoft.com/office/drawing/2014/main" id="{108B0F4E-45FE-4E9E-B750-8A06582B30E5}"/>
              </a:ext>
            </a:extLst>
          </p:cNvPr>
          <p:cNvSpPr>
            <a:spLocks noGrp="1"/>
          </p:cNvSpPr>
          <p:nvPr>
            <p:ph type="sldNum" sz="quarter" idx="4"/>
          </p:nvPr>
        </p:nvSpPr>
        <p:spPr>
          <a:xfrm>
            <a:off x="8085220" y="4767263"/>
            <a:ext cx="430129" cy="274637"/>
          </a:xfrm>
          <a:prstGeom prst="rect">
            <a:avLst/>
          </a:prstGeom>
        </p:spPr>
        <p:txBody>
          <a:bodyPr vert="horz" lIns="91440" tIns="45720" rIns="91440" bIns="45720" rtlCol="0" anchor="ctr"/>
          <a:lstStyle>
            <a:lvl1pPr algn="r">
              <a:defRPr sz="1200">
                <a:solidFill>
                  <a:srgbClr val="002060"/>
                </a:solidFill>
              </a:defRPr>
            </a:lvl1pPr>
          </a:lstStyle>
          <a:p>
            <a:fld id="{4E29E586-2DE8-4B1C-8EEF-1B7AB568E410}"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2"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enhancedrawing.com/how-long-does-it-take-to-learn-to-draw-anime"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0.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0"/>
          <p:cNvSpPr txBox="1">
            <a:spLocks noGrp="1"/>
          </p:cNvSpPr>
          <p:nvPr>
            <p:ph type="ctrTitle"/>
          </p:nvPr>
        </p:nvSpPr>
        <p:spPr>
          <a:xfrm>
            <a:off x="739385" y="1022270"/>
            <a:ext cx="7787100" cy="20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a:t>KHÓA LUẬN TỐT NGHIỆP CỬ NHÂN</a:t>
            </a:r>
            <a:endParaRPr sz="5400"/>
          </a:p>
        </p:txBody>
      </p:sp>
      <p:sp>
        <p:nvSpPr>
          <p:cNvPr id="3" name="Subtitle 2">
            <a:extLst>
              <a:ext uri="{FF2B5EF4-FFF2-40B4-BE49-F238E27FC236}">
                <a16:creationId xmlns:a16="http://schemas.microsoft.com/office/drawing/2014/main" id="{E0450F1A-AEE1-47A4-932E-36B449A763F4}"/>
              </a:ext>
            </a:extLst>
          </p:cNvPr>
          <p:cNvSpPr>
            <a:spLocks noGrp="1"/>
          </p:cNvSpPr>
          <p:nvPr>
            <p:ph type="subTitle" idx="1"/>
          </p:nvPr>
        </p:nvSpPr>
        <p:spPr>
          <a:xfrm>
            <a:off x="2608535" y="3207645"/>
            <a:ext cx="4048800" cy="382500"/>
          </a:xfrm>
        </p:spPr>
        <p:txBody>
          <a:bodyPr/>
          <a:lstStyle/>
          <a:p>
            <a:r>
              <a:rPr lang="en-US">
                <a:latin typeface="+mj-lt"/>
              </a:rPr>
              <a:t>CHƯƠNG TRÌNH CHÍNH QUY</a:t>
            </a:r>
          </a:p>
        </p:txBody>
      </p:sp>
      <p:sp>
        <p:nvSpPr>
          <p:cNvPr id="8" name="Slide Number Placeholder 7">
            <a:extLst>
              <a:ext uri="{FF2B5EF4-FFF2-40B4-BE49-F238E27FC236}">
                <a16:creationId xmlns:a16="http://schemas.microsoft.com/office/drawing/2014/main" id="{1BF97407-647B-472F-8A1D-8E2CFB700278}"/>
              </a:ext>
            </a:extLst>
          </p:cNvPr>
          <p:cNvSpPr>
            <a:spLocks noGrp="1"/>
          </p:cNvSpPr>
          <p:nvPr>
            <p:ph type="sldNum" sz="quarter" idx="10"/>
          </p:nvPr>
        </p:nvSpPr>
        <p:spPr/>
        <p:txBody>
          <a:bodyPr/>
          <a:lstStyle/>
          <a:p>
            <a:fld id="{4E29E586-2DE8-4B1C-8EEF-1B7AB568E410}"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B1C4-26E1-40C0-BF1D-41932F663427}"/>
              </a:ext>
            </a:extLst>
          </p:cNvPr>
          <p:cNvSpPr>
            <a:spLocks noGrp="1"/>
          </p:cNvSpPr>
          <p:nvPr>
            <p:ph type="title"/>
          </p:nvPr>
        </p:nvSpPr>
        <p:spPr>
          <a:xfrm>
            <a:off x="2258333" y="0"/>
            <a:ext cx="4885800" cy="572700"/>
          </a:xfrm>
        </p:spPr>
        <p:txBody>
          <a:bodyPr/>
          <a:lstStyle/>
          <a:p>
            <a:r>
              <a:rPr lang="en-US"/>
              <a:t>GANs N’ Roses</a:t>
            </a:r>
          </a:p>
        </p:txBody>
      </p:sp>
      <p:pic>
        <p:nvPicPr>
          <p:cNvPr id="25" name="Picture 24">
            <a:extLst>
              <a:ext uri="{FF2B5EF4-FFF2-40B4-BE49-F238E27FC236}">
                <a16:creationId xmlns:a16="http://schemas.microsoft.com/office/drawing/2014/main" id="{034AFC0E-6325-4CC5-BAA7-6404020B7A77}"/>
              </a:ext>
            </a:extLst>
          </p:cNvPr>
          <p:cNvPicPr>
            <a:picLocks noChangeAspect="1"/>
          </p:cNvPicPr>
          <p:nvPr/>
        </p:nvPicPr>
        <p:blipFill>
          <a:blip r:embed="rId3"/>
          <a:stretch>
            <a:fillRect/>
          </a:stretch>
        </p:blipFill>
        <p:spPr>
          <a:xfrm>
            <a:off x="0" y="1490454"/>
            <a:ext cx="9144000" cy="2440888"/>
          </a:xfrm>
          <a:prstGeom prst="rect">
            <a:avLst/>
          </a:prstGeom>
        </p:spPr>
      </p:pic>
      <p:sp>
        <p:nvSpPr>
          <p:cNvPr id="26" name="TextBox 25">
            <a:extLst>
              <a:ext uri="{FF2B5EF4-FFF2-40B4-BE49-F238E27FC236}">
                <a16:creationId xmlns:a16="http://schemas.microsoft.com/office/drawing/2014/main" id="{D4530585-51E4-4972-97FF-A652B3260F36}"/>
              </a:ext>
            </a:extLst>
          </p:cNvPr>
          <p:cNvSpPr txBox="1"/>
          <p:nvPr/>
        </p:nvSpPr>
        <p:spPr>
          <a:xfrm>
            <a:off x="2210807" y="4020794"/>
            <a:ext cx="4980851" cy="307777"/>
          </a:xfrm>
          <a:prstGeom prst="rect">
            <a:avLst/>
          </a:prstGeom>
          <a:noFill/>
        </p:spPr>
        <p:txBody>
          <a:bodyPr wrap="none" rtlCol="0">
            <a:spAutoFit/>
          </a:bodyPr>
          <a:lstStyle/>
          <a:p>
            <a:r>
              <a:rPr lang="en-US" i="1" err="1"/>
              <a:t>Quy</a:t>
            </a:r>
            <a:r>
              <a:rPr lang="en-US" i="1"/>
              <a:t> </a:t>
            </a:r>
            <a:r>
              <a:rPr lang="en-US" i="1" err="1"/>
              <a:t>trình</a:t>
            </a:r>
            <a:r>
              <a:rPr lang="en-US" i="1"/>
              <a:t> </a:t>
            </a:r>
            <a:r>
              <a:rPr lang="en-US" i="1" err="1"/>
              <a:t>sinh</a:t>
            </a:r>
            <a:r>
              <a:rPr lang="en-US" i="1"/>
              <a:t> </a:t>
            </a:r>
            <a:r>
              <a:rPr lang="en-US" i="1" err="1"/>
              <a:t>ảnh</a:t>
            </a:r>
            <a:r>
              <a:rPr lang="en-US" i="1"/>
              <a:t> </a:t>
            </a:r>
            <a:r>
              <a:rPr lang="en-US" i="1" err="1"/>
              <a:t>hoạt</a:t>
            </a:r>
            <a:r>
              <a:rPr lang="en-US" i="1"/>
              <a:t> </a:t>
            </a:r>
            <a:r>
              <a:rPr lang="en-US" i="1" err="1"/>
              <a:t>họa</a:t>
            </a:r>
            <a:r>
              <a:rPr lang="en-US" i="1"/>
              <a:t> </a:t>
            </a:r>
            <a:r>
              <a:rPr lang="en-US" i="1" err="1"/>
              <a:t>của</a:t>
            </a:r>
            <a:r>
              <a:rPr lang="en-US" i="1"/>
              <a:t> Framework GANs N’ Roses</a:t>
            </a:r>
          </a:p>
        </p:txBody>
      </p:sp>
      <p:sp>
        <p:nvSpPr>
          <p:cNvPr id="3" name="TextBox 2">
            <a:extLst>
              <a:ext uri="{FF2B5EF4-FFF2-40B4-BE49-F238E27FC236}">
                <a16:creationId xmlns:a16="http://schemas.microsoft.com/office/drawing/2014/main" id="{D2BFCAD2-1F66-4B99-83AF-5BA48A38557A}"/>
              </a:ext>
            </a:extLst>
          </p:cNvPr>
          <p:cNvSpPr txBox="1"/>
          <p:nvPr/>
        </p:nvSpPr>
        <p:spPr>
          <a:xfrm>
            <a:off x="795130" y="4641574"/>
            <a:ext cx="6017994" cy="338554"/>
          </a:xfrm>
          <a:prstGeom prst="rect">
            <a:avLst/>
          </a:prstGeom>
          <a:noFill/>
        </p:spPr>
        <p:txBody>
          <a:bodyPr wrap="none" rtlCol="0">
            <a:spAutoFit/>
          </a:bodyPr>
          <a:lstStyle/>
          <a:p>
            <a:pPr marL="285750" indent="-285750">
              <a:buFont typeface="Arial" panose="020B0604020202020204" pitchFamily="34" charset="0"/>
              <a:buChar char="•"/>
            </a:pPr>
            <a:r>
              <a:rPr lang="en-US" sz="1600" b="1" err="1"/>
              <a:t>Cải</a:t>
            </a:r>
            <a:r>
              <a:rPr lang="en-US" sz="1600" b="1"/>
              <a:t> </a:t>
            </a:r>
            <a:r>
              <a:rPr lang="en-US" sz="1600" b="1" err="1"/>
              <a:t>tiến</a:t>
            </a:r>
            <a:r>
              <a:rPr lang="en-US" sz="1600" b="1"/>
              <a:t> </a:t>
            </a:r>
            <a:r>
              <a:rPr lang="en-US" sz="1600" b="1" err="1"/>
              <a:t>quan</a:t>
            </a:r>
            <a:r>
              <a:rPr lang="en-US" sz="1600" b="1"/>
              <a:t> </a:t>
            </a:r>
            <a:r>
              <a:rPr lang="en-US" sz="1600" b="1" err="1"/>
              <a:t>trọng</a:t>
            </a:r>
            <a:r>
              <a:rPr lang="en-US" sz="1600"/>
              <a:t>: </a:t>
            </a:r>
            <a:r>
              <a:rPr lang="en-US" sz="1600" err="1"/>
              <a:t>định</a:t>
            </a:r>
            <a:r>
              <a:rPr lang="en-US" sz="1600"/>
              <a:t> </a:t>
            </a:r>
            <a:r>
              <a:rPr lang="en-US" sz="1600" err="1"/>
              <a:t>nghĩa</a:t>
            </a:r>
            <a:r>
              <a:rPr lang="en-US" sz="1600"/>
              <a:t> </a:t>
            </a:r>
            <a:r>
              <a:rPr lang="en-US" sz="1600" err="1"/>
              <a:t>nội</a:t>
            </a:r>
            <a:r>
              <a:rPr lang="en-US" sz="1600"/>
              <a:t> dung </a:t>
            </a:r>
            <a:r>
              <a:rPr lang="en-US" sz="1600" err="1"/>
              <a:t>và</a:t>
            </a:r>
            <a:r>
              <a:rPr lang="en-US" sz="1600"/>
              <a:t> </a:t>
            </a:r>
            <a:r>
              <a:rPr lang="en-US" sz="1600" err="1"/>
              <a:t>phong</a:t>
            </a:r>
            <a:r>
              <a:rPr lang="en-US" sz="1600"/>
              <a:t> </a:t>
            </a:r>
            <a:r>
              <a:rPr lang="en-US" sz="1600" err="1"/>
              <a:t>cách</a:t>
            </a:r>
            <a:r>
              <a:rPr lang="en-US" sz="1600"/>
              <a:t>. </a:t>
            </a:r>
            <a:r>
              <a:rPr lang="en-US" sz="1600">
                <a:solidFill>
                  <a:srgbClr val="FF0000"/>
                </a:solidFill>
              </a:rPr>
              <a:t>(1)</a:t>
            </a:r>
          </a:p>
        </p:txBody>
      </p:sp>
      <p:sp>
        <p:nvSpPr>
          <p:cNvPr id="4" name="Slide Number Placeholder 3">
            <a:extLst>
              <a:ext uri="{FF2B5EF4-FFF2-40B4-BE49-F238E27FC236}">
                <a16:creationId xmlns:a16="http://schemas.microsoft.com/office/drawing/2014/main" id="{EEE993EC-C68C-4AFE-99EE-2C5EB0200EFD}"/>
              </a:ext>
            </a:extLst>
          </p:cNvPr>
          <p:cNvSpPr>
            <a:spLocks noGrp="1"/>
          </p:cNvSpPr>
          <p:nvPr>
            <p:ph type="sldNum" sz="quarter" idx="10"/>
          </p:nvPr>
        </p:nvSpPr>
        <p:spPr/>
        <p:txBody>
          <a:bodyPr/>
          <a:lstStyle/>
          <a:p>
            <a:fld id="{4E29E586-2DE8-4B1C-8EEF-1B7AB568E410}" type="slidenum">
              <a:rPr lang="en-US" smtClean="0"/>
              <a:t>10</a:t>
            </a:fld>
            <a:endParaRPr lang="en-US"/>
          </a:p>
        </p:txBody>
      </p:sp>
    </p:spTree>
    <p:extLst>
      <p:ext uri="{BB962C8B-B14F-4D97-AF65-F5344CB8AC3E}">
        <p14:creationId xmlns:p14="http://schemas.microsoft.com/office/powerpoint/2010/main" val="113111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07BE-533F-403C-A137-FDEE96AAC967}"/>
              </a:ext>
            </a:extLst>
          </p:cNvPr>
          <p:cNvSpPr>
            <a:spLocks noGrp="1"/>
          </p:cNvSpPr>
          <p:nvPr>
            <p:ph type="title"/>
          </p:nvPr>
        </p:nvSpPr>
        <p:spPr>
          <a:xfrm>
            <a:off x="2129099" y="0"/>
            <a:ext cx="4885800" cy="572700"/>
          </a:xfrm>
        </p:spPr>
        <p:txBody>
          <a:bodyPr/>
          <a:lstStyle/>
          <a:p>
            <a:r>
              <a:rPr lang="en-US"/>
              <a:t>StyleGAN2</a:t>
            </a:r>
          </a:p>
        </p:txBody>
      </p:sp>
      <p:sp>
        <p:nvSpPr>
          <p:cNvPr id="6" name="TextBox 5">
            <a:extLst>
              <a:ext uri="{FF2B5EF4-FFF2-40B4-BE49-F238E27FC236}">
                <a16:creationId xmlns:a16="http://schemas.microsoft.com/office/drawing/2014/main" id="{70733A39-A4C6-4BDC-BC50-9797625D95D2}"/>
              </a:ext>
            </a:extLst>
          </p:cNvPr>
          <p:cNvSpPr txBox="1"/>
          <p:nvPr/>
        </p:nvSpPr>
        <p:spPr>
          <a:xfrm>
            <a:off x="1525096" y="4662692"/>
            <a:ext cx="3251211" cy="307777"/>
          </a:xfrm>
          <a:prstGeom prst="rect">
            <a:avLst/>
          </a:prstGeom>
          <a:noFill/>
        </p:spPr>
        <p:txBody>
          <a:bodyPr wrap="none" rtlCol="0">
            <a:spAutoFit/>
          </a:bodyPr>
          <a:lstStyle/>
          <a:p>
            <a:r>
              <a:rPr lang="en-US" i="1" err="1"/>
              <a:t>Kiến</a:t>
            </a:r>
            <a:r>
              <a:rPr lang="en-US" i="1"/>
              <a:t> </a:t>
            </a:r>
            <a:r>
              <a:rPr lang="en-US" i="1" err="1"/>
              <a:t>trúc</a:t>
            </a:r>
            <a:r>
              <a:rPr lang="en-US" i="1"/>
              <a:t> </a:t>
            </a:r>
            <a:r>
              <a:rPr lang="en-US" i="1" err="1"/>
              <a:t>mạng</a:t>
            </a:r>
            <a:r>
              <a:rPr lang="en-US" i="1"/>
              <a:t> </a:t>
            </a:r>
            <a:r>
              <a:rPr lang="en-US" i="1" err="1"/>
              <a:t>ánh</a:t>
            </a:r>
            <a:r>
              <a:rPr lang="en-US" i="1"/>
              <a:t> </a:t>
            </a:r>
            <a:r>
              <a:rPr lang="en-US" i="1" err="1"/>
              <a:t>xạ</a:t>
            </a:r>
            <a:r>
              <a:rPr lang="en-US" i="1"/>
              <a:t> </a:t>
            </a:r>
            <a:r>
              <a:rPr lang="en-US" i="1" err="1"/>
              <a:t>của</a:t>
            </a:r>
            <a:r>
              <a:rPr lang="en-US" i="1"/>
              <a:t> StyleGAN2</a:t>
            </a:r>
          </a:p>
        </p:txBody>
      </p:sp>
      <p:pic>
        <p:nvPicPr>
          <p:cNvPr id="8" name="Picture 7">
            <a:extLst>
              <a:ext uri="{FF2B5EF4-FFF2-40B4-BE49-F238E27FC236}">
                <a16:creationId xmlns:a16="http://schemas.microsoft.com/office/drawing/2014/main" id="{2814B172-E38A-47EE-A0D3-F22F1B500891}"/>
              </a:ext>
            </a:extLst>
          </p:cNvPr>
          <p:cNvPicPr>
            <a:picLocks noChangeAspect="1"/>
          </p:cNvPicPr>
          <p:nvPr/>
        </p:nvPicPr>
        <p:blipFill>
          <a:blip r:embed="rId3"/>
          <a:stretch>
            <a:fillRect/>
          </a:stretch>
        </p:blipFill>
        <p:spPr>
          <a:xfrm>
            <a:off x="2526147" y="858494"/>
            <a:ext cx="1249111" cy="3632912"/>
          </a:xfrm>
          <a:prstGeom prst="rect">
            <a:avLst/>
          </a:prstGeom>
        </p:spPr>
      </p:pic>
      <p:sp>
        <p:nvSpPr>
          <p:cNvPr id="4" name="TextBox 3">
            <a:extLst>
              <a:ext uri="{FF2B5EF4-FFF2-40B4-BE49-F238E27FC236}">
                <a16:creationId xmlns:a16="http://schemas.microsoft.com/office/drawing/2014/main" id="{2AFAC67A-7C7D-4232-9BCB-57AE91B4EF74}"/>
              </a:ext>
            </a:extLst>
          </p:cNvPr>
          <p:cNvSpPr txBox="1"/>
          <p:nvPr/>
        </p:nvSpPr>
        <p:spPr>
          <a:xfrm>
            <a:off x="5168348" y="2571750"/>
            <a:ext cx="3250095" cy="830997"/>
          </a:xfrm>
          <a:prstGeom prst="rect">
            <a:avLst/>
          </a:prstGeom>
          <a:noFill/>
        </p:spPr>
        <p:txBody>
          <a:bodyPr wrap="square" rtlCol="0">
            <a:spAutoFit/>
          </a:bodyPr>
          <a:lstStyle/>
          <a:p>
            <a:pPr algn="just"/>
            <a:r>
              <a:rPr lang="en-US" sz="1600">
                <a:sym typeface="Wingdings" panose="05000000000000000000" pitchFamily="2" charset="2"/>
              </a:rPr>
              <a:t> </a:t>
            </a:r>
            <a:r>
              <a:rPr lang="en-US" sz="1600" err="1">
                <a:sym typeface="Wingdings" panose="05000000000000000000" pitchFamily="2" charset="2"/>
              </a:rPr>
              <a:t>Các</a:t>
            </a:r>
            <a:r>
              <a:rPr lang="en-US" sz="1600">
                <a:sym typeface="Wingdings" panose="05000000000000000000" pitchFamily="2" charset="2"/>
              </a:rPr>
              <a:t> </a:t>
            </a:r>
            <a:r>
              <a:rPr lang="en-US" sz="1600" err="1">
                <a:sym typeface="Wingdings" panose="05000000000000000000" pitchFamily="2" charset="2"/>
              </a:rPr>
              <a:t>miền</a:t>
            </a:r>
            <a:r>
              <a:rPr lang="en-US" sz="1600">
                <a:sym typeface="Wingdings" panose="05000000000000000000" pitchFamily="2" charset="2"/>
              </a:rPr>
              <a:t> </a:t>
            </a:r>
            <a:r>
              <a:rPr lang="en-US" sz="1600" err="1">
                <a:sym typeface="Wingdings" panose="05000000000000000000" pitchFamily="2" charset="2"/>
              </a:rPr>
              <a:t>không</a:t>
            </a:r>
            <a:r>
              <a:rPr lang="en-US" sz="1600">
                <a:sym typeface="Wingdings" panose="05000000000000000000" pitchFamily="2" charset="2"/>
              </a:rPr>
              <a:t> </a:t>
            </a:r>
            <a:r>
              <a:rPr lang="en-US" sz="1600" err="1">
                <a:sym typeface="Wingdings" panose="05000000000000000000" pitchFamily="2" charset="2"/>
              </a:rPr>
              <a:t>gian</a:t>
            </a:r>
            <a:r>
              <a:rPr lang="en-US" sz="1600">
                <a:sym typeface="Wingdings" panose="05000000000000000000" pitchFamily="2" charset="2"/>
              </a:rPr>
              <a:t> </a:t>
            </a:r>
            <a:r>
              <a:rPr lang="en-US" sz="1600" err="1">
                <a:sym typeface="Wingdings" panose="05000000000000000000" pitchFamily="2" charset="2"/>
              </a:rPr>
              <a:t>cục</a:t>
            </a:r>
            <a:r>
              <a:rPr lang="en-US" sz="1600">
                <a:sym typeface="Wingdings" panose="05000000000000000000" pitchFamily="2" charset="2"/>
              </a:rPr>
              <a:t> </a:t>
            </a:r>
            <a:r>
              <a:rPr lang="en-US" sz="1600" err="1">
                <a:sym typeface="Wingdings" panose="05000000000000000000" pitchFamily="2" charset="2"/>
              </a:rPr>
              <a:t>bộ</a:t>
            </a:r>
            <a:r>
              <a:rPr lang="en-US" sz="1600">
                <a:sym typeface="Wingdings" panose="05000000000000000000" pitchFamily="2" charset="2"/>
              </a:rPr>
              <a:t> </a:t>
            </a:r>
            <a:r>
              <a:rPr lang="en-US" sz="1600" err="1">
                <a:sym typeface="Wingdings" panose="05000000000000000000" pitchFamily="2" charset="2"/>
              </a:rPr>
              <a:t>phân</a:t>
            </a:r>
            <a:r>
              <a:rPr lang="en-US" sz="1600">
                <a:sym typeface="Wingdings" panose="05000000000000000000" pitchFamily="2" charset="2"/>
              </a:rPr>
              <a:t> </a:t>
            </a:r>
            <a:r>
              <a:rPr lang="en-US" sz="1600" err="1">
                <a:sym typeface="Wingdings" panose="05000000000000000000" pitchFamily="2" charset="2"/>
              </a:rPr>
              <a:t>biệt</a:t>
            </a:r>
            <a:r>
              <a:rPr lang="en-US" sz="1600">
                <a:sym typeface="Wingdings" panose="05000000000000000000" pitchFamily="2" charset="2"/>
              </a:rPr>
              <a:t> </a:t>
            </a:r>
            <a:r>
              <a:rPr lang="en-US" sz="1600" err="1">
                <a:sym typeface="Wingdings" panose="05000000000000000000" pitchFamily="2" charset="2"/>
              </a:rPr>
              <a:t>tương</a:t>
            </a:r>
            <a:r>
              <a:rPr lang="en-US" sz="1600">
                <a:sym typeface="Wingdings" panose="05000000000000000000" pitchFamily="2" charset="2"/>
              </a:rPr>
              <a:t> </a:t>
            </a:r>
            <a:r>
              <a:rPr lang="en-US" sz="1600" err="1">
                <a:sym typeface="Wingdings" panose="05000000000000000000" pitchFamily="2" charset="2"/>
              </a:rPr>
              <a:t>đối</a:t>
            </a:r>
            <a:r>
              <a:rPr lang="en-US" sz="1600">
                <a:sym typeface="Wingdings" panose="05000000000000000000" pitchFamily="2" charset="2"/>
              </a:rPr>
              <a:t> </a:t>
            </a:r>
            <a:r>
              <a:rPr lang="en-US" sz="1600" err="1">
                <a:sym typeface="Wingdings" panose="05000000000000000000" pitchFamily="2" charset="2"/>
              </a:rPr>
              <a:t>tuyến</a:t>
            </a:r>
            <a:r>
              <a:rPr lang="en-US" sz="1600">
                <a:sym typeface="Wingdings" panose="05000000000000000000" pitchFamily="2" charset="2"/>
              </a:rPr>
              <a:t> </a:t>
            </a:r>
            <a:r>
              <a:rPr lang="en-US" sz="1600" err="1">
                <a:sym typeface="Wingdings" panose="05000000000000000000" pitchFamily="2" charset="2"/>
              </a:rPr>
              <a:t>tính</a:t>
            </a:r>
            <a:r>
              <a:rPr lang="en-US" sz="1600">
                <a:sym typeface="Wingdings" panose="05000000000000000000" pitchFamily="2" charset="2"/>
              </a:rPr>
              <a:t> </a:t>
            </a:r>
            <a:r>
              <a:rPr lang="en-US" sz="1600" err="1">
                <a:sym typeface="Wingdings" panose="05000000000000000000" pitchFamily="2" charset="2"/>
              </a:rPr>
              <a:t>với</a:t>
            </a:r>
            <a:r>
              <a:rPr lang="en-US" sz="1600">
                <a:sym typeface="Wingdings" panose="05000000000000000000" pitchFamily="2" charset="2"/>
              </a:rPr>
              <a:t> </a:t>
            </a:r>
            <a:r>
              <a:rPr lang="en-US" sz="1600" err="1">
                <a:sym typeface="Wingdings" panose="05000000000000000000" pitchFamily="2" charset="2"/>
              </a:rPr>
              <a:t>nhau</a:t>
            </a:r>
            <a:r>
              <a:rPr lang="en-US" sz="1600">
                <a:sym typeface="Wingdings" panose="05000000000000000000" pitchFamily="2" charset="2"/>
              </a:rPr>
              <a:t> </a:t>
            </a:r>
            <a:r>
              <a:rPr lang="en-US" sz="1600">
                <a:solidFill>
                  <a:srgbClr val="FF0000"/>
                </a:solidFill>
                <a:sym typeface="Wingdings" panose="05000000000000000000" pitchFamily="2" charset="2"/>
              </a:rPr>
              <a:t>(2)</a:t>
            </a:r>
            <a:endParaRPr lang="en-US" sz="1600">
              <a:solidFill>
                <a:srgbClr val="FF0000"/>
              </a:solidFill>
            </a:endParaRPr>
          </a:p>
        </p:txBody>
      </p:sp>
      <p:sp>
        <p:nvSpPr>
          <p:cNvPr id="3" name="Slide Number Placeholder 2">
            <a:extLst>
              <a:ext uri="{FF2B5EF4-FFF2-40B4-BE49-F238E27FC236}">
                <a16:creationId xmlns:a16="http://schemas.microsoft.com/office/drawing/2014/main" id="{EB7BC8ED-EF00-4547-8664-35AC2C28E69F}"/>
              </a:ext>
            </a:extLst>
          </p:cNvPr>
          <p:cNvSpPr>
            <a:spLocks noGrp="1"/>
          </p:cNvSpPr>
          <p:nvPr>
            <p:ph type="sldNum" sz="quarter" idx="10"/>
          </p:nvPr>
        </p:nvSpPr>
        <p:spPr/>
        <p:txBody>
          <a:bodyPr/>
          <a:lstStyle/>
          <a:p>
            <a:fld id="{4E29E586-2DE8-4B1C-8EEF-1B7AB568E410}" type="slidenum">
              <a:rPr lang="en-US" smtClean="0"/>
              <a:t>11</a:t>
            </a:fld>
            <a:endParaRPr lang="en-US"/>
          </a:p>
        </p:txBody>
      </p:sp>
    </p:spTree>
    <p:extLst>
      <p:ext uri="{BB962C8B-B14F-4D97-AF65-F5344CB8AC3E}">
        <p14:creationId xmlns:p14="http://schemas.microsoft.com/office/powerpoint/2010/main" val="7094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835F-51DB-4F6F-BCC9-02CF58DA0004}"/>
              </a:ext>
            </a:extLst>
          </p:cNvPr>
          <p:cNvSpPr>
            <a:spLocks noGrp="1"/>
          </p:cNvSpPr>
          <p:nvPr>
            <p:ph type="title"/>
          </p:nvPr>
        </p:nvSpPr>
        <p:spPr>
          <a:xfrm>
            <a:off x="2059550" y="134675"/>
            <a:ext cx="6418527" cy="998386"/>
          </a:xfrm>
        </p:spPr>
        <p:txBody>
          <a:bodyPr/>
          <a:lstStyle/>
          <a:p>
            <a:r>
              <a:rPr lang="en-US" err="1"/>
              <a:t>Chỉnh</a:t>
            </a:r>
            <a:r>
              <a:rPr lang="en-US"/>
              <a:t> </a:t>
            </a:r>
            <a:r>
              <a:rPr lang="en-US" err="1"/>
              <a:t>sửa</a:t>
            </a:r>
            <a:r>
              <a:rPr lang="en-US"/>
              <a:t> </a:t>
            </a:r>
            <a:r>
              <a:rPr lang="en-US" err="1"/>
              <a:t>mẫu</a:t>
            </a:r>
            <a:r>
              <a:rPr lang="en-US"/>
              <a:t> </a:t>
            </a:r>
            <a:r>
              <a:rPr lang="en-US" err="1"/>
              <a:t>tạo</a:t>
            </a:r>
            <a:r>
              <a:rPr lang="en-US"/>
              <a:t> ra </a:t>
            </a:r>
            <a:r>
              <a:rPr lang="en-US" err="1"/>
              <a:t>nhờ</a:t>
            </a:r>
            <a:r>
              <a:rPr lang="en-US"/>
              <a:t> </a:t>
            </a:r>
            <a:r>
              <a:rPr lang="en-US" err="1"/>
              <a:t>thao</a:t>
            </a:r>
            <a:r>
              <a:rPr lang="en-US"/>
              <a:t> </a:t>
            </a:r>
            <a:r>
              <a:rPr lang="en-US" err="1"/>
              <a:t>túng</a:t>
            </a:r>
            <a:r>
              <a:rPr lang="en-US"/>
              <a:t> </a:t>
            </a:r>
            <a:r>
              <a:rPr lang="en-US" err="1"/>
              <a:t>miền</a:t>
            </a:r>
            <a:r>
              <a:rPr lang="en-US"/>
              <a:t> </a:t>
            </a:r>
            <a:r>
              <a:rPr lang="en-US" err="1"/>
              <a:t>không</a:t>
            </a:r>
            <a:r>
              <a:rPr lang="en-US"/>
              <a:t> </a:t>
            </a:r>
            <a:r>
              <a:rPr lang="en-US" err="1"/>
              <a:t>gian</a:t>
            </a:r>
            <a:r>
              <a:rPr lang="en-US"/>
              <a:t> </a:t>
            </a:r>
            <a:r>
              <a:rPr lang="en-US" err="1"/>
              <a:t>tiềm</a:t>
            </a:r>
            <a:r>
              <a:rPr lang="en-US"/>
              <a:t> </a:t>
            </a:r>
            <a:r>
              <a:rPr lang="en-US" err="1"/>
              <a:t>ẩn</a:t>
            </a:r>
            <a:endParaRPr lang="en-US"/>
          </a:p>
        </p:txBody>
      </p:sp>
      <p:sp>
        <p:nvSpPr>
          <p:cNvPr id="3" name="TextBox 2">
            <a:extLst>
              <a:ext uri="{FF2B5EF4-FFF2-40B4-BE49-F238E27FC236}">
                <a16:creationId xmlns:a16="http://schemas.microsoft.com/office/drawing/2014/main" id="{D16397F9-C075-4FE3-86BB-7CC27648E2FC}"/>
              </a:ext>
            </a:extLst>
          </p:cNvPr>
          <p:cNvSpPr txBox="1"/>
          <p:nvPr/>
        </p:nvSpPr>
        <p:spPr>
          <a:xfrm>
            <a:off x="775252" y="1190956"/>
            <a:ext cx="3037853" cy="307777"/>
          </a:xfrm>
          <a:prstGeom prst="rect">
            <a:avLst/>
          </a:prstGeom>
          <a:noFill/>
        </p:spPr>
        <p:txBody>
          <a:bodyPr wrap="square" rtlCol="0">
            <a:spAutoFit/>
          </a:bodyPr>
          <a:lstStyle/>
          <a:p>
            <a:pPr marL="285750" indent="-285750">
              <a:buFont typeface="Arial" panose="020B0604020202020204" pitchFamily="34" charset="0"/>
              <a:buChar char="•"/>
            </a:pPr>
            <a:r>
              <a:rPr lang="en-US" b="1" err="1"/>
              <a:t>Bất</a:t>
            </a:r>
            <a:r>
              <a:rPr lang="en-US" b="1"/>
              <a:t> </a:t>
            </a:r>
            <a:r>
              <a:rPr lang="en-US" b="1" err="1"/>
              <a:t>lợi</a:t>
            </a:r>
            <a:r>
              <a:rPr lang="en-US" b="1"/>
              <a:t> </a:t>
            </a:r>
            <a:r>
              <a:rPr lang="en-US" b="1" err="1"/>
              <a:t>của</a:t>
            </a:r>
            <a:r>
              <a:rPr lang="en-US" b="1"/>
              <a:t> GANs N’ Roses</a:t>
            </a:r>
            <a:r>
              <a:rPr lang="en-US"/>
              <a:t>:</a:t>
            </a:r>
          </a:p>
        </p:txBody>
      </p:sp>
      <p:pic>
        <p:nvPicPr>
          <p:cNvPr id="6" name="Picture 5">
            <a:extLst>
              <a:ext uri="{FF2B5EF4-FFF2-40B4-BE49-F238E27FC236}">
                <a16:creationId xmlns:a16="http://schemas.microsoft.com/office/drawing/2014/main" id="{3BFE51CD-DC78-4C65-9ACE-E62AF4F64EA7}"/>
              </a:ext>
            </a:extLst>
          </p:cNvPr>
          <p:cNvPicPr>
            <a:picLocks noChangeAspect="1"/>
          </p:cNvPicPr>
          <p:nvPr/>
        </p:nvPicPr>
        <p:blipFill>
          <a:blip r:embed="rId3"/>
          <a:stretch>
            <a:fillRect/>
          </a:stretch>
        </p:blipFill>
        <p:spPr>
          <a:xfrm>
            <a:off x="1365180" y="1540520"/>
            <a:ext cx="2447925" cy="2486025"/>
          </a:xfrm>
          <a:prstGeom prst="rect">
            <a:avLst/>
          </a:prstGeom>
        </p:spPr>
      </p:pic>
      <p:pic>
        <p:nvPicPr>
          <p:cNvPr id="8" name="Picture 7">
            <a:extLst>
              <a:ext uri="{FF2B5EF4-FFF2-40B4-BE49-F238E27FC236}">
                <a16:creationId xmlns:a16="http://schemas.microsoft.com/office/drawing/2014/main" id="{1BA54751-7314-4BFB-818E-5698BB2D08B1}"/>
              </a:ext>
            </a:extLst>
          </p:cNvPr>
          <p:cNvPicPr>
            <a:picLocks noChangeAspect="1"/>
          </p:cNvPicPr>
          <p:nvPr/>
        </p:nvPicPr>
        <p:blipFill>
          <a:blip r:embed="rId4"/>
          <a:stretch>
            <a:fillRect/>
          </a:stretch>
        </p:blipFill>
        <p:spPr>
          <a:xfrm>
            <a:off x="4925961" y="1554807"/>
            <a:ext cx="2457450" cy="2457450"/>
          </a:xfrm>
          <a:prstGeom prst="rect">
            <a:avLst/>
          </a:prstGeom>
        </p:spPr>
      </p:pic>
      <p:sp>
        <p:nvSpPr>
          <p:cNvPr id="11" name="Arrow: Right 10">
            <a:extLst>
              <a:ext uri="{FF2B5EF4-FFF2-40B4-BE49-F238E27FC236}">
                <a16:creationId xmlns:a16="http://schemas.microsoft.com/office/drawing/2014/main" id="{50F14C3A-2716-45C8-A5DE-7C72F5E673E8}"/>
              </a:ext>
            </a:extLst>
          </p:cNvPr>
          <p:cNvSpPr/>
          <p:nvPr/>
        </p:nvSpPr>
        <p:spPr>
          <a:xfrm>
            <a:off x="4037694" y="2571750"/>
            <a:ext cx="663677" cy="377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CCF306E-C241-4A0C-8526-9BE1B593F2B5}"/>
              </a:ext>
            </a:extLst>
          </p:cNvPr>
          <p:cNvSpPr txBox="1"/>
          <p:nvPr/>
        </p:nvSpPr>
        <p:spPr>
          <a:xfrm>
            <a:off x="2059885" y="4068332"/>
            <a:ext cx="5024230" cy="307777"/>
          </a:xfrm>
          <a:prstGeom prst="rect">
            <a:avLst/>
          </a:prstGeom>
          <a:noFill/>
        </p:spPr>
        <p:txBody>
          <a:bodyPr wrap="square" rtlCol="0">
            <a:spAutoFit/>
          </a:bodyPr>
          <a:lstStyle/>
          <a:p>
            <a:r>
              <a:rPr lang="en-US" i="1"/>
              <a:t>Minh hoạ </a:t>
            </a:r>
            <a:r>
              <a:rPr lang="en-US" i="1" err="1"/>
              <a:t>việc</a:t>
            </a:r>
            <a:r>
              <a:rPr lang="en-US" i="1"/>
              <a:t> </a:t>
            </a:r>
            <a:r>
              <a:rPr lang="en-US" i="1" err="1"/>
              <a:t>không</a:t>
            </a:r>
            <a:r>
              <a:rPr lang="en-US" i="1"/>
              <a:t> </a:t>
            </a:r>
            <a:r>
              <a:rPr lang="en-US" i="1" err="1"/>
              <a:t>bảo</a:t>
            </a:r>
            <a:r>
              <a:rPr lang="en-US" i="1"/>
              <a:t> </a:t>
            </a:r>
            <a:r>
              <a:rPr lang="en-US" i="1" err="1"/>
              <a:t>toàn</a:t>
            </a:r>
            <a:r>
              <a:rPr lang="en-US" i="1"/>
              <a:t> </a:t>
            </a:r>
            <a:r>
              <a:rPr lang="en-US" i="1" err="1"/>
              <a:t>các</a:t>
            </a:r>
            <a:r>
              <a:rPr lang="en-US" i="1"/>
              <a:t> chi </a:t>
            </a:r>
            <a:r>
              <a:rPr lang="en-US" i="1" err="1"/>
              <a:t>tiết</a:t>
            </a:r>
            <a:r>
              <a:rPr lang="en-US" i="1"/>
              <a:t> </a:t>
            </a:r>
            <a:r>
              <a:rPr lang="en-US" i="1" err="1"/>
              <a:t>của</a:t>
            </a:r>
            <a:r>
              <a:rPr lang="en-US" i="1"/>
              <a:t> GANs N’ Rose</a:t>
            </a:r>
          </a:p>
        </p:txBody>
      </p:sp>
      <p:sp>
        <p:nvSpPr>
          <p:cNvPr id="13" name="TextBox 12">
            <a:extLst>
              <a:ext uri="{FF2B5EF4-FFF2-40B4-BE49-F238E27FC236}">
                <a16:creationId xmlns:a16="http://schemas.microsoft.com/office/drawing/2014/main" id="{6ECA4EC7-F76B-489D-B2D3-5FC0E77191C3}"/>
              </a:ext>
            </a:extLst>
          </p:cNvPr>
          <p:cNvSpPr txBox="1"/>
          <p:nvPr/>
        </p:nvSpPr>
        <p:spPr>
          <a:xfrm>
            <a:off x="775252" y="4388366"/>
            <a:ext cx="7036905" cy="338554"/>
          </a:xfrm>
          <a:prstGeom prst="rect">
            <a:avLst/>
          </a:prstGeom>
          <a:noFill/>
        </p:spPr>
        <p:txBody>
          <a:bodyPr wrap="square" rtlCol="0">
            <a:spAutoFit/>
          </a:bodyPr>
          <a:lstStyle/>
          <a:p>
            <a:r>
              <a:rPr lang="en-US" sz="1600">
                <a:sym typeface="Wingdings" panose="05000000000000000000" pitchFamily="2" charset="2"/>
              </a:rPr>
              <a:t> </a:t>
            </a:r>
            <a:r>
              <a:rPr lang="en-US" sz="1600" err="1">
                <a:sym typeface="Wingdings" panose="05000000000000000000" pitchFamily="2" charset="2"/>
              </a:rPr>
              <a:t>Cần</a:t>
            </a:r>
            <a:r>
              <a:rPr lang="en-US" sz="1600">
                <a:sym typeface="Wingdings" panose="05000000000000000000" pitchFamily="2" charset="2"/>
              </a:rPr>
              <a:t> </a:t>
            </a:r>
            <a:r>
              <a:rPr lang="en-US" sz="1600" err="1">
                <a:sym typeface="Wingdings" panose="05000000000000000000" pitchFamily="2" charset="2"/>
              </a:rPr>
              <a:t>chỉnh</a:t>
            </a:r>
            <a:r>
              <a:rPr lang="en-US" sz="1600">
                <a:sym typeface="Wingdings" panose="05000000000000000000" pitchFamily="2" charset="2"/>
              </a:rPr>
              <a:t> </a:t>
            </a:r>
            <a:r>
              <a:rPr lang="en-US" sz="1600" err="1">
                <a:sym typeface="Wingdings" panose="05000000000000000000" pitchFamily="2" charset="2"/>
              </a:rPr>
              <a:t>sửa</a:t>
            </a:r>
            <a:r>
              <a:rPr lang="en-US" sz="1600">
                <a:sym typeface="Wingdings" panose="05000000000000000000" pitchFamily="2" charset="2"/>
              </a:rPr>
              <a:t> </a:t>
            </a:r>
            <a:r>
              <a:rPr lang="en-US" sz="1600" err="1">
                <a:sym typeface="Wingdings" panose="05000000000000000000" pitchFamily="2" charset="2"/>
              </a:rPr>
              <a:t>ảnh</a:t>
            </a:r>
            <a:r>
              <a:rPr lang="en-US" sz="1600">
                <a:sym typeface="Wingdings" panose="05000000000000000000" pitchFamily="2" charset="2"/>
              </a:rPr>
              <a:t> </a:t>
            </a:r>
            <a:r>
              <a:rPr lang="en-US" sz="1600" err="1">
                <a:sym typeface="Wingdings" panose="05000000000000000000" pitchFamily="2" charset="2"/>
              </a:rPr>
              <a:t>tạo</a:t>
            </a:r>
            <a:r>
              <a:rPr lang="en-US" sz="1600">
                <a:sym typeface="Wingdings" panose="05000000000000000000" pitchFamily="2" charset="2"/>
              </a:rPr>
              <a:t> ra </a:t>
            </a:r>
            <a:r>
              <a:rPr lang="en-US" sz="1600" err="1">
                <a:sym typeface="Wingdings" panose="05000000000000000000" pitchFamily="2" charset="2"/>
              </a:rPr>
              <a:t>bằng</a:t>
            </a:r>
            <a:r>
              <a:rPr lang="en-US" sz="1600">
                <a:sym typeface="Wingdings" panose="05000000000000000000" pitchFamily="2" charset="2"/>
              </a:rPr>
              <a:t> </a:t>
            </a:r>
            <a:r>
              <a:rPr lang="en-US" sz="1600" err="1">
                <a:sym typeface="Wingdings" panose="05000000000000000000" pitchFamily="2" charset="2"/>
              </a:rPr>
              <a:t>cách</a:t>
            </a:r>
            <a:r>
              <a:rPr lang="en-US" sz="1600">
                <a:sym typeface="Wingdings" panose="05000000000000000000" pitchFamily="2" charset="2"/>
              </a:rPr>
              <a:t> </a:t>
            </a:r>
            <a:r>
              <a:rPr lang="en-US" sz="1600" err="1">
                <a:sym typeface="Wingdings" panose="05000000000000000000" pitchFamily="2" charset="2"/>
              </a:rPr>
              <a:t>thao</a:t>
            </a:r>
            <a:r>
              <a:rPr lang="en-US" sz="1600">
                <a:sym typeface="Wingdings" panose="05000000000000000000" pitchFamily="2" charset="2"/>
              </a:rPr>
              <a:t> </a:t>
            </a:r>
            <a:r>
              <a:rPr lang="en-US" sz="1600" err="1">
                <a:sym typeface="Wingdings" panose="05000000000000000000" pitchFamily="2" charset="2"/>
              </a:rPr>
              <a:t>túng</a:t>
            </a:r>
            <a:r>
              <a:rPr lang="en-US" sz="1600">
                <a:sym typeface="Wingdings" panose="05000000000000000000" pitchFamily="2" charset="2"/>
              </a:rPr>
              <a:t> </a:t>
            </a:r>
            <a:r>
              <a:rPr lang="en-US" sz="1600" err="1">
                <a:sym typeface="Wingdings" panose="05000000000000000000" pitchFamily="2" charset="2"/>
              </a:rPr>
              <a:t>miền</a:t>
            </a:r>
            <a:r>
              <a:rPr lang="en-US" sz="1600">
                <a:sym typeface="Wingdings" panose="05000000000000000000" pitchFamily="2" charset="2"/>
              </a:rPr>
              <a:t> </a:t>
            </a:r>
            <a:r>
              <a:rPr lang="en-US" sz="1600" err="1">
                <a:sym typeface="Wingdings" panose="05000000000000000000" pitchFamily="2" charset="2"/>
              </a:rPr>
              <a:t>không</a:t>
            </a:r>
            <a:r>
              <a:rPr lang="en-US" sz="1600">
                <a:sym typeface="Wingdings" panose="05000000000000000000" pitchFamily="2" charset="2"/>
              </a:rPr>
              <a:t> </a:t>
            </a:r>
            <a:r>
              <a:rPr lang="en-US" sz="1600" err="1">
                <a:sym typeface="Wingdings" panose="05000000000000000000" pitchFamily="2" charset="2"/>
              </a:rPr>
              <a:t>gian</a:t>
            </a:r>
            <a:r>
              <a:rPr lang="en-US" sz="1600">
                <a:sym typeface="Wingdings" panose="05000000000000000000" pitchFamily="2" charset="2"/>
              </a:rPr>
              <a:t> </a:t>
            </a:r>
            <a:r>
              <a:rPr lang="en-US" sz="1600" err="1">
                <a:sym typeface="Wingdings" panose="05000000000000000000" pitchFamily="2" charset="2"/>
              </a:rPr>
              <a:t>tiềm</a:t>
            </a:r>
            <a:r>
              <a:rPr lang="en-US" sz="1600">
                <a:sym typeface="Wingdings" panose="05000000000000000000" pitchFamily="2" charset="2"/>
              </a:rPr>
              <a:t> </a:t>
            </a:r>
            <a:r>
              <a:rPr lang="en-US" sz="1600" err="1">
                <a:sym typeface="Wingdings" panose="05000000000000000000" pitchFamily="2" charset="2"/>
              </a:rPr>
              <a:t>ẩn</a:t>
            </a:r>
            <a:r>
              <a:rPr lang="en-US" sz="1600">
                <a:sym typeface="Wingdings" panose="05000000000000000000" pitchFamily="2" charset="2"/>
              </a:rPr>
              <a:t>.</a:t>
            </a:r>
            <a:endParaRPr lang="en-US" sz="1600"/>
          </a:p>
        </p:txBody>
      </p:sp>
      <p:sp>
        <p:nvSpPr>
          <p:cNvPr id="4" name="Slide Number Placeholder 3">
            <a:extLst>
              <a:ext uri="{FF2B5EF4-FFF2-40B4-BE49-F238E27FC236}">
                <a16:creationId xmlns:a16="http://schemas.microsoft.com/office/drawing/2014/main" id="{CAF82C8D-0FC1-452F-933C-E7853F013E25}"/>
              </a:ext>
            </a:extLst>
          </p:cNvPr>
          <p:cNvSpPr>
            <a:spLocks noGrp="1"/>
          </p:cNvSpPr>
          <p:nvPr>
            <p:ph type="sldNum" sz="quarter" idx="10"/>
          </p:nvPr>
        </p:nvSpPr>
        <p:spPr/>
        <p:txBody>
          <a:bodyPr/>
          <a:lstStyle/>
          <a:p>
            <a:fld id="{4E29E586-2DE8-4B1C-8EEF-1B7AB568E410}" type="slidenum">
              <a:rPr lang="en-US" smtClean="0"/>
              <a:t>12</a:t>
            </a:fld>
            <a:endParaRPr lang="en-US"/>
          </a:p>
        </p:txBody>
      </p:sp>
    </p:spTree>
    <p:extLst>
      <p:ext uri="{BB962C8B-B14F-4D97-AF65-F5344CB8AC3E}">
        <p14:creationId xmlns:p14="http://schemas.microsoft.com/office/powerpoint/2010/main" val="87069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798DC-3574-443C-A2D0-F733B0364671}"/>
              </a:ext>
            </a:extLst>
          </p:cNvPr>
          <p:cNvSpPr>
            <a:spLocks noGrp="1"/>
          </p:cNvSpPr>
          <p:nvPr>
            <p:ph type="title"/>
          </p:nvPr>
        </p:nvSpPr>
        <p:spPr>
          <a:xfrm>
            <a:off x="2059550" y="134675"/>
            <a:ext cx="6418527" cy="998386"/>
          </a:xfrm>
        </p:spPr>
        <p:txBody>
          <a:bodyPr/>
          <a:lstStyle/>
          <a:p>
            <a:r>
              <a:rPr lang="en-US" err="1"/>
              <a:t>Chỉnh</a:t>
            </a:r>
            <a:r>
              <a:rPr lang="en-US"/>
              <a:t> </a:t>
            </a:r>
            <a:r>
              <a:rPr lang="en-US" err="1"/>
              <a:t>sửa</a:t>
            </a:r>
            <a:r>
              <a:rPr lang="en-US"/>
              <a:t> </a:t>
            </a:r>
            <a:r>
              <a:rPr lang="en-US" err="1"/>
              <a:t>mẫu</a:t>
            </a:r>
            <a:r>
              <a:rPr lang="en-US"/>
              <a:t> </a:t>
            </a:r>
            <a:r>
              <a:rPr lang="en-US" err="1"/>
              <a:t>tạo</a:t>
            </a:r>
            <a:r>
              <a:rPr lang="en-US"/>
              <a:t> ra </a:t>
            </a:r>
            <a:r>
              <a:rPr lang="en-US" err="1"/>
              <a:t>nhờ</a:t>
            </a:r>
            <a:r>
              <a:rPr lang="en-US"/>
              <a:t> </a:t>
            </a:r>
            <a:r>
              <a:rPr lang="en-US" err="1"/>
              <a:t>thao</a:t>
            </a:r>
            <a:r>
              <a:rPr lang="en-US"/>
              <a:t> </a:t>
            </a:r>
            <a:r>
              <a:rPr lang="en-US" err="1"/>
              <a:t>túng</a:t>
            </a:r>
            <a:r>
              <a:rPr lang="en-US"/>
              <a:t> </a:t>
            </a:r>
            <a:r>
              <a:rPr lang="en-US" err="1"/>
              <a:t>miền</a:t>
            </a:r>
            <a:r>
              <a:rPr lang="en-US"/>
              <a:t> </a:t>
            </a:r>
            <a:r>
              <a:rPr lang="en-US" err="1"/>
              <a:t>không</a:t>
            </a:r>
            <a:r>
              <a:rPr lang="en-US"/>
              <a:t> </a:t>
            </a:r>
            <a:r>
              <a:rPr lang="en-US" err="1"/>
              <a:t>gian</a:t>
            </a:r>
            <a:r>
              <a:rPr lang="en-US"/>
              <a:t> </a:t>
            </a:r>
            <a:r>
              <a:rPr lang="en-US" err="1"/>
              <a:t>tiềm</a:t>
            </a:r>
            <a:r>
              <a:rPr lang="en-US"/>
              <a:t> </a:t>
            </a:r>
            <a:r>
              <a:rPr lang="en-US" err="1"/>
              <a:t>ẩn</a:t>
            </a: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310DFB-BA17-4DD5-BE4F-CE2341C9C1F3}"/>
                  </a:ext>
                </a:extLst>
              </p:cNvPr>
              <p:cNvSpPr txBox="1"/>
              <p:nvPr/>
            </p:nvSpPr>
            <p:spPr>
              <a:xfrm>
                <a:off x="3237917" y="1609291"/>
                <a:ext cx="3182716" cy="4143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W</m:t>
                          </m:r>
                        </m:e>
                        <m:sup>
                          <m:r>
                            <a:rPr lang="en-US" sz="2000" i="1">
                              <a:latin typeface="Cambria Math" panose="02040503050406030204" pitchFamily="18" charset="0"/>
                            </a:rPr>
                            <m:t>𝑑</m:t>
                          </m:r>
                        </m:sup>
                      </m:sSup>
                      <m:r>
                        <a:rPr lang="en-US" sz="2000" i="1">
                          <a:latin typeface="Cambria Math" panose="02040503050406030204" pitchFamily="18" charset="0"/>
                        </a:rPr>
                        <m:t>⊇</m:t>
                      </m:r>
                      <m:r>
                        <a:rPr lang="en-US" sz="2000" i="1">
                          <a:latin typeface="Cambria Math" panose="02040503050406030204" pitchFamily="18" charset="0"/>
                        </a:rPr>
                        <m:t>𝑤</m:t>
                      </m:r>
                      <m:limUpp>
                        <m:limUppPr>
                          <m:ctrlPr>
                            <a:rPr lang="en-US" sz="2000" i="1">
                              <a:latin typeface="Cambria Math" panose="02040503050406030204" pitchFamily="18" charset="0"/>
                            </a:rPr>
                          </m:ctrlPr>
                        </m:limUppPr>
                        <m:e>
                          <m:r>
                            <a:rPr lang="en-US" sz="2000" i="1">
                              <a:latin typeface="Cambria Math" panose="02040503050406030204" pitchFamily="18" charset="0"/>
                            </a:rPr>
                            <m:t>⟶</m:t>
                          </m:r>
                        </m:e>
                        <m:lim>
                          <m:r>
                            <a:rPr lang="en-US" sz="2000" i="1">
                              <a:latin typeface="Cambria Math" panose="02040503050406030204" pitchFamily="18" charset="0"/>
                            </a:rPr>
                            <m:t>𝐺</m:t>
                          </m:r>
                          <m:r>
                            <a:rPr lang="en-US" sz="2000" i="1">
                              <a:latin typeface="Cambria Math" panose="02040503050406030204" pitchFamily="18" charset="0"/>
                            </a:rPr>
                            <m:t>(⋅)</m:t>
                          </m:r>
                        </m:lim>
                      </m:limUpp>
                      <m:r>
                        <a:rPr lang="en-US" sz="2000" i="1">
                          <a:latin typeface="Cambria Math" panose="02040503050406030204" pitchFamily="18" charset="0"/>
                        </a:rPr>
                        <m:t>ℐ</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ℝ</m:t>
                          </m:r>
                        </m:e>
                        <m:sup>
                          <m:r>
                            <a:rPr lang="en-US" sz="2000" i="1">
                              <a:latin typeface="Cambria Math" panose="02040503050406030204" pitchFamily="18" charset="0"/>
                            </a:rPr>
                            <m:t>𝐻</m:t>
                          </m:r>
                          <m:r>
                            <a:rPr lang="en-US" sz="2000" i="1">
                              <a:latin typeface="Cambria Math" panose="02040503050406030204" pitchFamily="18" charset="0"/>
                            </a:rPr>
                            <m:t>×</m:t>
                          </m:r>
                          <m:r>
                            <a:rPr lang="en-US" sz="2000" i="1">
                              <a:latin typeface="Cambria Math" panose="02040503050406030204" pitchFamily="18" charset="0"/>
                            </a:rPr>
                            <m:t>𝑊</m:t>
                          </m:r>
                          <m:r>
                            <a:rPr lang="en-US" sz="2000" i="1">
                              <a:latin typeface="Cambria Math" panose="02040503050406030204" pitchFamily="18" charset="0"/>
                            </a:rPr>
                            <m:t>×</m:t>
                          </m:r>
                          <m:r>
                            <a:rPr lang="en-US" sz="2000" i="1">
                              <a:latin typeface="Cambria Math" panose="02040503050406030204" pitchFamily="18" charset="0"/>
                            </a:rPr>
                            <m:t>𝐶</m:t>
                          </m:r>
                        </m:sup>
                      </m:sSup>
                    </m:oMath>
                  </m:oMathPara>
                </a14:m>
                <a:endParaRPr lang="en-US" sz="2000"/>
              </a:p>
            </p:txBody>
          </p:sp>
        </mc:Choice>
        <mc:Fallback xmlns="">
          <p:sp>
            <p:nvSpPr>
              <p:cNvPr id="6" name="TextBox 5">
                <a:extLst>
                  <a:ext uri="{FF2B5EF4-FFF2-40B4-BE49-F238E27FC236}">
                    <a16:creationId xmlns:a16="http://schemas.microsoft.com/office/drawing/2014/main" id="{8A310DFB-BA17-4DD5-BE4F-CE2341C9C1F3}"/>
                  </a:ext>
                </a:extLst>
              </p:cNvPr>
              <p:cNvSpPr txBox="1">
                <a:spLocks noRot="1" noChangeAspect="1" noMove="1" noResize="1" noEditPoints="1" noAdjustHandles="1" noChangeArrowheads="1" noChangeShapeType="1" noTextEdit="1"/>
              </p:cNvSpPr>
              <p:nvPr/>
            </p:nvSpPr>
            <p:spPr>
              <a:xfrm>
                <a:off x="3237917" y="1609291"/>
                <a:ext cx="3182716" cy="41434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EE15F3B-AC49-4E45-A4AA-69C4DA44C7CE}"/>
              </a:ext>
            </a:extLst>
          </p:cNvPr>
          <p:cNvSpPr txBox="1"/>
          <p:nvPr/>
        </p:nvSpPr>
        <p:spPr>
          <a:xfrm>
            <a:off x="881182" y="1270737"/>
            <a:ext cx="2356735" cy="338554"/>
          </a:xfrm>
          <a:prstGeom prst="rect">
            <a:avLst/>
          </a:prstGeom>
          <a:noFill/>
        </p:spPr>
        <p:txBody>
          <a:bodyPr wrap="none" rtlCol="0">
            <a:spAutoFit/>
          </a:bodyPr>
          <a:lstStyle/>
          <a:p>
            <a:pPr marL="285750" indent="-285750">
              <a:buFont typeface="Arial" panose="020B0604020202020204" pitchFamily="34" charset="0"/>
              <a:buChar char="•"/>
            </a:pPr>
            <a:r>
              <a:rPr lang="en-US" sz="1600" b="1" err="1"/>
              <a:t>Quá</a:t>
            </a:r>
            <a:r>
              <a:rPr lang="en-US" sz="1600" b="1"/>
              <a:t> </a:t>
            </a:r>
            <a:r>
              <a:rPr lang="en-US" sz="1600" b="1" err="1"/>
              <a:t>trình</a:t>
            </a:r>
            <a:r>
              <a:rPr lang="en-US" sz="1600" b="1"/>
              <a:t> </a:t>
            </a:r>
            <a:r>
              <a:rPr lang="en-US" sz="1600" b="1" err="1"/>
              <a:t>sinh</a:t>
            </a:r>
            <a:r>
              <a:rPr lang="en-US" sz="1600" b="1"/>
              <a:t> </a:t>
            </a:r>
            <a:r>
              <a:rPr lang="en-US" sz="1600" b="1" err="1"/>
              <a:t>ảnh</a:t>
            </a:r>
            <a:r>
              <a:rPr lang="en-US" sz="1600" b="1"/>
              <a:t>:</a:t>
            </a:r>
          </a:p>
        </p:txBody>
      </p:sp>
      <p:sp>
        <p:nvSpPr>
          <p:cNvPr id="8" name="TextBox 7">
            <a:extLst>
              <a:ext uri="{FF2B5EF4-FFF2-40B4-BE49-F238E27FC236}">
                <a16:creationId xmlns:a16="http://schemas.microsoft.com/office/drawing/2014/main" id="{3E9D93CD-E35E-4BAE-8D0C-9149BC9B5A3C}"/>
              </a:ext>
            </a:extLst>
          </p:cNvPr>
          <p:cNvSpPr txBox="1"/>
          <p:nvPr/>
        </p:nvSpPr>
        <p:spPr>
          <a:xfrm>
            <a:off x="881182" y="2269628"/>
            <a:ext cx="4833374" cy="338554"/>
          </a:xfrm>
          <a:prstGeom prst="rect">
            <a:avLst/>
          </a:prstGeom>
          <a:noFill/>
        </p:spPr>
        <p:txBody>
          <a:bodyPr wrap="none" rtlCol="0">
            <a:spAutoFit/>
          </a:bodyPr>
          <a:lstStyle/>
          <a:p>
            <a:pPr marL="285750" indent="-285750">
              <a:buFont typeface="Arial" panose="020B0604020202020204" pitchFamily="34" charset="0"/>
              <a:buChar char="•"/>
            </a:pPr>
            <a:r>
              <a:rPr lang="en-US" sz="1600" b="1" err="1"/>
              <a:t>Định</a:t>
            </a:r>
            <a:r>
              <a:rPr lang="en-US" sz="1600" b="1"/>
              <a:t> </a:t>
            </a:r>
            <a:r>
              <a:rPr lang="en-US" sz="1600" b="1" err="1"/>
              <a:t>nghĩa</a:t>
            </a:r>
            <a:r>
              <a:rPr lang="en-US" sz="1600" b="1"/>
              <a:t> </a:t>
            </a:r>
            <a:r>
              <a:rPr lang="en-US" sz="1600" b="1" err="1"/>
              <a:t>quá</a:t>
            </a:r>
            <a:r>
              <a:rPr lang="en-US" sz="1600" b="1"/>
              <a:t> </a:t>
            </a:r>
            <a:r>
              <a:rPr lang="en-US" sz="1600" b="1" err="1"/>
              <a:t>trình</a:t>
            </a:r>
            <a:r>
              <a:rPr lang="en-US" sz="1600" b="1"/>
              <a:t> </a:t>
            </a:r>
            <a:r>
              <a:rPr lang="en-US" sz="1600" b="1" err="1"/>
              <a:t>biến</a:t>
            </a:r>
            <a:r>
              <a:rPr lang="en-US" sz="1600" b="1"/>
              <a:t> </a:t>
            </a:r>
            <a:r>
              <a:rPr lang="en-US" sz="1600" b="1" err="1"/>
              <a:t>đổi</a:t>
            </a:r>
            <a:r>
              <a:rPr lang="en-US" sz="1600" b="1"/>
              <a:t> vector </a:t>
            </a:r>
            <a:r>
              <a:rPr lang="en-US" sz="1600" b="1" err="1"/>
              <a:t>tiềm</a:t>
            </a:r>
            <a:r>
              <a:rPr lang="en-US" sz="1600" b="1"/>
              <a:t> </a:t>
            </a:r>
            <a:r>
              <a:rPr lang="en-US" sz="1600" b="1" err="1"/>
              <a:t>ẩn</a:t>
            </a:r>
            <a:r>
              <a:rPr lang="en-US" sz="1600" b="1"/>
              <a:t>:</a:t>
            </a:r>
          </a:p>
        </p:txBody>
      </p:sp>
      <p:sp>
        <p:nvSpPr>
          <p:cNvPr id="12" name="TextBox 11">
            <a:extLst>
              <a:ext uri="{FF2B5EF4-FFF2-40B4-BE49-F238E27FC236}">
                <a16:creationId xmlns:a16="http://schemas.microsoft.com/office/drawing/2014/main" id="{889CE1A9-1374-4269-A5B0-24D8D24FD835}"/>
              </a:ext>
            </a:extLst>
          </p:cNvPr>
          <p:cNvSpPr txBox="1"/>
          <p:nvPr/>
        </p:nvSpPr>
        <p:spPr>
          <a:xfrm>
            <a:off x="881182" y="3420919"/>
            <a:ext cx="6008376" cy="338554"/>
          </a:xfrm>
          <a:prstGeom prst="rect">
            <a:avLst/>
          </a:prstGeom>
          <a:noFill/>
        </p:spPr>
        <p:txBody>
          <a:bodyPr wrap="none" rtlCol="0">
            <a:spAutoFit/>
          </a:bodyPr>
          <a:lstStyle/>
          <a:p>
            <a:pPr marL="285750" indent="-285750">
              <a:buFont typeface="Arial" panose="020B0604020202020204" pitchFamily="34" charset="0"/>
              <a:buChar char="•"/>
            </a:pPr>
            <a:r>
              <a:rPr lang="en-US" sz="1600" b="1" err="1"/>
              <a:t>Định</a:t>
            </a:r>
            <a:r>
              <a:rPr lang="en-US" sz="1600" b="1"/>
              <a:t> </a:t>
            </a:r>
            <a:r>
              <a:rPr lang="en-US" sz="1600" b="1" err="1"/>
              <a:t>nghĩa</a:t>
            </a:r>
            <a:r>
              <a:rPr lang="en-US" sz="1600" b="1"/>
              <a:t> </a:t>
            </a:r>
            <a:r>
              <a:rPr lang="en-US" sz="1600" b="1" err="1"/>
              <a:t>quá</a:t>
            </a:r>
            <a:r>
              <a:rPr lang="en-US" sz="1600" b="1"/>
              <a:t> </a:t>
            </a:r>
            <a:r>
              <a:rPr lang="en-US" sz="1600" b="1" err="1"/>
              <a:t>trình</a:t>
            </a:r>
            <a:r>
              <a:rPr lang="en-US" sz="1600" b="1"/>
              <a:t> </a:t>
            </a:r>
            <a:r>
              <a:rPr lang="en-US" sz="1600" b="1" err="1"/>
              <a:t>kiểm</a:t>
            </a:r>
            <a:r>
              <a:rPr lang="en-US" sz="1600" b="1"/>
              <a:t> </a:t>
            </a:r>
            <a:r>
              <a:rPr lang="en-US" sz="1600" b="1" err="1"/>
              <a:t>soát</a:t>
            </a:r>
            <a:r>
              <a:rPr lang="en-US" sz="1600" b="1"/>
              <a:t> </a:t>
            </a:r>
            <a:r>
              <a:rPr lang="en-US" sz="1600" b="1" err="1"/>
              <a:t>miền</a:t>
            </a:r>
            <a:r>
              <a:rPr lang="en-US" sz="1600" b="1"/>
              <a:t> </a:t>
            </a:r>
            <a:r>
              <a:rPr lang="en-US" sz="1600" b="1" err="1"/>
              <a:t>không</a:t>
            </a:r>
            <a:r>
              <a:rPr lang="en-US" sz="1600" b="1"/>
              <a:t> </a:t>
            </a:r>
            <a:r>
              <a:rPr lang="en-US" sz="1600" b="1" err="1"/>
              <a:t>gian</a:t>
            </a:r>
            <a:r>
              <a:rPr lang="en-US" sz="1600" b="1"/>
              <a:t> </a:t>
            </a:r>
            <a:r>
              <a:rPr lang="en-US" sz="1600" b="1" err="1"/>
              <a:t>tiềm</a:t>
            </a:r>
            <a:r>
              <a:rPr lang="en-US" sz="1600" b="1"/>
              <a:t> </a:t>
            </a:r>
            <a:r>
              <a:rPr lang="en-US" sz="1600" b="1" err="1"/>
              <a:t>ẩn</a:t>
            </a:r>
            <a:r>
              <a:rPr lang="en-US" sz="1600" b="1"/>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2B13D55-0339-4E69-B195-11B9E4E00035}"/>
                  </a:ext>
                </a:extLst>
              </p:cNvPr>
              <p:cNvSpPr txBox="1"/>
              <p:nvPr/>
            </p:nvSpPr>
            <p:spPr>
              <a:xfrm>
                <a:off x="2374310" y="3965787"/>
                <a:ext cx="4909930" cy="4503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e</m:t>
                      </m:r>
                      <m:r>
                        <m:rPr>
                          <m:sty m:val="p"/>
                        </m:rPr>
                        <a:rPr lang="en-US" sz="2000" i="0">
                          <a:latin typeface="Cambria Math" panose="02040503050406030204" pitchFamily="18" charset="0"/>
                        </a:rPr>
                        <m:t>dit</m:t>
                      </m:r>
                      <m:d>
                        <m:dPr>
                          <m:ctrlPr>
                            <a:rPr lang="en-US" sz="2000" i="1">
                              <a:latin typeface="Cambria Math" panose="02040503050406030204" pitchFamily="18" charset="0"/>
                            </a:rPr>
                          </m:ctrlPr>
                        </m:dPr>
                        <m:e>
                          <m:r>
                            <a:rPr lang="en-US" sz="2000" i="1">
                              <a:latin typeface="Cambria Math" panose="02040503050406030204" pitchFamily="18" charset="0"/>
                            </a:rPr>
                            <m:t>𝐺</m:t>
                          </m:r>
                          <m:d>
                            <m:dPr>
                              <m:ctrlPr>
                                <a:rPr lang="en-US" sz="2000" i="1">
                                  <a:latin typeface="Cambria Math" panose="02040503050406030204" pitchFamily="18" charset="0"/>
                                </a:rPr>
                              </m:ctrlPr>
                            </m:dPr>
                            <m:e>
                              <m:r>
                                <a:rPr lang="en-US" sz="2000" b="1" i="1" smtClean="0">
                                  <a:latin typeface="Cambria Math" panose="02040503050406030204" pitchFamily="18" charset="0"/>
                                </a:rPr>
                                <m:t>𝒘</m:t>
                              </m:r>
                            </m:e>
                          </m:d>
                        </m:e>
                      </m:d>
                      <m:r>
                        <a:rPr lang="en-US" sz="2000" b="0" i="0">
                          <a:latin typeface="Cambria Math" panose="02040503050406030204" pitchFamily="18" charset="0"/>
                        </a:rPr>
                        <m:t>=</m:t>
                      </m:r>
                      <m:r>
                        <a:rPr lang="en-US" sz="2000" b="0" i="1">
                          <a:latin typeface="Cambria Math" panose="02040503050406030204" pitchFamily="18" charset="0"/>
                        </a:rPr>
                        <m:t>𝐺</m:t>
                      </m:r>
                      <m:d>
                        <m:dPr>
                          <m:ctrlPr>
                            <a:rPr lang="en-US" sz="2000" b="0" i="1">
                              <a:solidFill>
                                <a:srgbClr val="836967"/>
                              </a:solidFill>
                              <a:latin typeface="Cambria Math" panose="02040503050406030204" pitchFamily="18" charset="0"/>
                            </a:rPr>
                          </m:ctrlPr>
                        </m:dPr>
                        <m:e>
                          <m:sSup>
                            <m:sSupPr>
                              <m:ctrlPr>
                                <a:rPr lang="en-US" sz="2000" b="0" i="1">
                                  <a:solidFill>
                                    <a:srgbClr val="836967"/>
                                  </a:solidFill>
                                  <a:latin typeface="Cambria Math" panose="02040503050406030204" pitchFamily="18" charset="0"/>
                                </a:rPr>
                              </m:ctrlPr>
                            </m:sSupPr>
                            <m:e>
                              <m:r>
                                <a:rPr lang="en-US" sz="2000" b="1" i="1">
                                  <a:latin typeface="Cambria Math" panose="02040503050406030204" pitchFamily="18" charset="0"/>
                                </a:rPr>
                                <m:t>𝒘</m:t>
                              </m:r>
                            </m:e>
                            <m:sup>
                              <m:r>
                                <a:rPr lang="en-US" sz="2000" b="0" i="0">
                                  <a:latin typeface="Cambria Math" panose="02040503050406030204" pitchFamily="18" charset="0"/>
                                </a:rPr>
                                <m:t>′</m:t>
                              </m:r>
                            </m:sup>
                          </m:sSup>
                        </m:e>
                      </m:d>
                      <m:r>
                        <a:rPr lang="en-US" sz="2000" b="0" i="0">
                          <a:latin typeface="Cambria Math" panose="02040503050406030204" pitchFamily="18" charset="0"/>
                        </a:rPr>
                        <m:t>=</m:t>
                      </m:r>
                      <m:r>
                        <a:rPr lang="en-US" sz="2000" b="0" i="1">
                          <a:latin typeface="Cambria Math" panose="02040503050406030204" pitchFamily="18" charset="0"/>
                        </a:rPr>
                        <m:t>𝐺</m:t>
                      </m:r>
                      <m:d>
                        <m:dPr>
                          <m:ctrlPr>
                            <a:rPr lang="en-US" sz="2000" b="0" i="1">
                              <a:latin typeface="Cambria Math" panose="02040503050406030204" pitchFamily="18" charset="0"/>
                            </a:rPr>
                          </m:ctrlPr>
                        </m:dPr>
                        <m:e>
                          <m:r>
                            <a:rPr lang="en-US" sz="2000" b="1" i="1">
                              <a:latin typeface="Cambria Math" panose="02040503050406030204" pitchFamily="18" charset="0"/>
                            </a:rPr>
                            <m:t>𝒘</m:t>
                          </m:r>
                          <m:r>
                            <a:rPr lang="en-US" sz="2000" b="0" i="0">
                              <a:latin typeface="Cambria Math" panose="02040503050406030204" pitchFamily="18" charset="0"/>
                            </a:rPr>
                            <m:t>+</m:t>
                          </m:r>
                          <m:r>
                            <a:rPr lang="en-US" sz="2000" b="0" i="1">
                              <a:latin typeface="Cambria Math" panose="02040503050406030204" pitchFamily="18" charset="0"/>
                            </a:rPr>
                            <m:t>𝛼</m:t>
                          </m:r>
                          <m:r>
                            <a:rPr lang="en-US" sz="2000" b="1" i="0">
                              <a:latin typeface="Cambria Math" panose="02040503050406030204" pitchFamily="18" charset="0"/>
                            </a:rPr>
                            <m:t>𝐧</m:t>
                          </m:r>
                        </m:e>
                      </m:d>
                    </m:oMath>
                  </m:oMathPara>
                </a14:m>
                <a:endParaRPr lang="en-US" sz="2000"/>
              </a:p>
            </p:txBody>
          </p:sp>
        </mc:Choice>
        <mc:Fallback xmlns="">
          <p:sp>
            <p:nvSpPr>
              <p:cNvPr id="14" name="TextBox 13">
                <a:extLst>
                  <a:ext uri="{FF2B5EF4-FFF2-40B4-BE49-F238E27FC236}">
                    <a16:creationId xmlns:a16="http://schemas.microsoft.com/office/drawing/2014/main" id="{82B13D55-0339-4E69-B195-11B9E4E00035}"/>
                  </a:ext>
                </a:extLst>
              </p:cNvPr>
              <p:cNvSpPr txBox="1">
                <a:spLocks noRot="1" noChangeAspect="1" noMove="1" noResize="1" noEditPoints="1" noAdjustHandles="1" noChangeArrowheads="1" noChangeShapeType="1" noTextEdit="1"/>
              </p:cNvSpPr>
              <p:nvPr/>
            </p:nvSpPr>
            <p:spPr>
              <a:xfrm>
                <a:off x="2374310" y="3965787"/>
                <a:ext cx="4909930" cy="450316"/>
              </a:xfrm>
              <a:prstGeom prst="rect">
                <a:avLst/>
              </a:prstGeom>
              <a:blipFill>
                <a:blip r:embed="rId4"/>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AE2ED44-141B-4088-8002-D88A0F380B4A}"/>
              </a:ext>
            </a:extLst>
          </p:cNvPr>
          <p:cNvSpPr>
            <a:spLocks noGrp="1"/>
          </p:cNvSpPr>
          <p:nvPr>
            <p:ph type="sldNum" sz="quarter" idx="10"/>
          </p:nvPr>
        </p:nvSpPr>
        <p:spPr/>
        <p:txBody>
          <a:bodyPr/>
          <a:lstStyle/>
          <a:p>
            <a:fld id="{4E29E586-2DE8-4B1C-8EEF-1B7AB568E410}" type="slidenum">
              <a:rPr lang="en-US" smtClean="0"/>
              <a:t>13</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83D8B6-D21D-4ECF-8921-FB75F261829D}"/>
                  </a:ext>
                </a:extLst>
              </p:cNvPr>
              <p:cNvSpPr txBox="1"/>
              <p:nvPr/>
            </p:nvSpPr>
            <p:spPr>
              <a:xfrm>
                <a:off x="2115766" y="2836372"/>
                <a:ext cx="491246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𝐺</m:t>
                          </m:r>
                        </m:e>
                        <m:sub>
                          <m:r>
                            <a:rPr lang="en-US" sz="2000" i="0">
                              <a:latin typeface="Cambria Math" panose="02040503050406030204" pitchFamily="18" charset="0"/>
                            </a:rPr>
                            <m:t>1</m:t>
                          </m:r>
                        </m:sub>
                      </m:sSub>
                      <m:d>
                        <m:dPr>
                          <m:ctrlPr>
                            <a:rPr lang="en-US" sz="2000" i="1">
                              <a:latin typeface="Cambria Math" panose="02040503050406030204" pitchFamily="18" charset="0"/>
                            </a:rPr>
                          </m:ctrlPr>
                        </m:dPr>
                        <m:e>
                          <m:r>
                            <a:rPr lang="en-US" sz="2000" b="1" i="1" smtClean="0">
                              <a:latin typeface="Cambria Math" panose="02040503050406030204" pitchFamily="18" charset="0"/>
                            </a:rPr>
                            <m:t>𝒘</m:t>
                          </m:r>
                        </m:e>
                      </m:d>
                      <m:r>
                        <a:rPr lang="en-US" sz="2000" b="0" i="0">
                          <a:latin typeface="Cambria Math" panose="02040503050406030204" pitchFamily="18" charset="0"/>
                        </a:rPr>
                        <m:t>≜</m:t>
                      </m:r>
                      <m:r>
                        <a:rPr lang="en-US" sz="2000" b="1" i="0">
                          <a:latin typeface="Cambria Math" panose="02040503050406030204" pitchFamily="18" charset="0"/>
                        </a:rPr>
                        <m:t>𝐲</m:t>
                      </m:r>
                      <m:r>
                        <a:rPr lang="en-US" sz="2000" b="0" i="0">
                          <a:latin typeface="Cambria Math" panose="02040503050406030204" pitchFamily="18" charset="0"/>
                        </a:rPr>
                        <m:t>=</m:t>
                      </m:r>
                      <m:r>
                        <a:rPr lang="en-US" sz="2000" b="1" i="0">
                          <a:latin typeface="Cambria Math" panose="02040503050406030204" pitchFamily="18" charset="0"/>
                        </a:rPr>
                        <m:t>𝐀</m:t>
                      </m:r>
                      <m:r>
                        <a:rPr lang="en-US" sz="2000" b="1" i="1">
                          <a:latin typeface="Cambria Math" panose="02040503050406030204" pitchFamily="18" charset="0"/>
                        </a:rPr>
                        <m:t>𝒘</m:t>
                      </m:r>
                      <m:r>
                        <a:rPr lang="en-US" sz="2000" b="0" i="0">
                          <a:latin typeface="Cambria Math" panose="02040503050406030204" pitchFamily="18" charset="0"/>
                        </a:rPr>
                        <m:t>+</m:t>
                      </m:r>
                      <m:r>
                        <a:rPr lang="en-US" sz="2000" b="1" i="0">
                          <a:latin typeface="Cambria Math" panose="02040503050406030204" pitchFamily="18" charset="0"/>
                        </a:rPr>
                        <m:t>𝐛</m:t>
                      </m:r>
                    </m:oMath>
                  </m:oMathPara>
                </a14:m>
                <a:endParaRPr lang="en-US" sz="2000"/>
              </a:p>
            </p:txBody>
          </p:sp>
        </mc:Choice>
        <mc:Fallback xmlns="">
          <p:sp>
            <p:nvSpPr>
              <p:cNvPr id="13" name="TextBox 12">
                <a:extLst>
                  <a:ext uri="{FF2B5EF4-FFF2-40B4-BE49-F238E27FC236}">
                    <a16:creationId xmlns:a16="http://schemas.microsoft.com/office/drawing/2014/main" id="{C083D8B6-D21D-4ECF-8921-FB75F261829D}"/>
                  </a:ext>
                </a:extLst>
              </p:cNvPr>
              <p:cNvSpPr txBox="1">
                <a:spLocks noRot="1" noChangeAspect="1" noMove="1" noResize="1" noEditPoints="1" noAdjustHandles="1" noChangeArrowheads="1" noChangeShapeType="1" noTextEdit="1"/>
              </p:cNvSpPr>
              <p:nvPr/>
            </p:nvSpPr>
            <p:spPr>
              <a:xfrm>
                <a:off x="2115766" y="2836372"/>
                <a:ext cx="4912468" cy="400110"/>
              </a:xfrm>
              <a:prstGeom prst="rect">
                <a:avLst/>
              </a:prstGeom>
              <a:blipFill>
                <a:blip r:embed="rId5"/>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2364642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1406880" y="2275452"/>
            <a:ext cx="6330240" cy="1109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Các nghiên cứu liên quan</a:t>
            </a:r>
            <a:endParaRPr/>
          </a:p>
        </p:txBody>
      </p:sp>
      <p:sp>
        <p:nvSpPr>
          <p:cNvPr id="499" name="Google Shape;499;p34"/>
          <p:cNvSpPr txBox="1">
            <a:spLocks noGrp="1"/>
          </p:cNvSpPr>
          <p:nvPr>
            <p:ph type="title" idx="2"/>
          </p:nvPr>
        </p:nvSpPr>
        <p:spPr>
          <a:xfrm>
            <a:off x="3105600" y="1164675"/>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 name="Slide Number Placeholder 1">
            <a:extLst>
              <a:ext uri="{FF2B5EF4-FFF2-40B4-BE49-F238E27FC236}">
                <a16:creationId xmlns:a16="http://schemas.microsoft.com/office/drawing/2014/main" id="{60ED3BDC-93A8-47C4-B581-6D1C330F0E21}"/>
              </a:ext>
            </a:extLst>
          </p:cNvPr>
          <p:cNvSpPr>
            <a:spLocks noGrp="1"/>
          </p:cNvSpPr>
          <p:nvPr>
            <p:ph type="sldNum" sz="quarter" idx="10"/>
          </p:nvPr>
        </p:nvSpPr>
        <p:spPr/>
        <p:txBody>
          <a:bodyPr/>
          <a:lstStyle/>
          <a:p>
            <a:fld id="{4E29E586-2DE8-4B1C-8EEF-1B7AB568E410}" type="slidenum">
              <a:rPr lang="en-US" smtClean="0"/>
              <a:t>14</a:t>
            </a:fld>
            <a:endParaRPr lang="en-US"/>
          </a:p>
        </p:txBody>
      </p:sp>
    </p:spTree>
    <p:extLst>
      <p:ext uri="{BB962C8B-B14F-4D97-AF65-F5344CB8AC3E}">
        <p14:creationId xmlns:p14="http://schemas.microsoft.com/office/powerpoint/2010/main" val="2225889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2324-EFF5-4819-BDE5-0A3203D2FFBC}"/>
              </a:ext>
            </a:extLst>
          </p:cNvPr>
          <p:cNvSpPr>
            <a:spLocks noGrp="1"/>
          </p:cNvSpPr>
          <p:nvPr>
            <p:ph type="title"/>
          </p:nvPr>
        </p:nvSpPr>
        <p:spPr/>
        <p:txBody>
          <a:bodyPr/>
          <a:lstStyle/>
          <a:p>
            <a:r>
              <a:rPr lang="en-US" err="1"/>
              <a:t>SeFa</a:t>
            </a:r>
            <a:endParaRPr lang="en-US"/>
          </a:p>
        </p:txBody>
      </p:sp>
      <p:sp>
        <p:nvSpPr>
          <p:cNvPr id="3" name="Slide Number Placeholder 2">
            <a:extLst>
              <a:ext uri="{FF2B5EF4-FFF2-40B4-BE49-F238E27FC236}">
                <a16:creationId xmlns:a16="http://schemas.microsoft.com/office/drawing/2014/main" id="{C8EF09ED-F90F-4834-91A3-DE64B254837B}"/>
              </a:ext>
            </a:extLst>
          </p:cNvPr>
          <p:cNvSpPr>
            <a:spLocks noGrp="1"/>
          </p:cNvSpPr>
          <p:nvPr>
            <p:ph type="sldNum" sz="quarter" idx="10"/>
          </p:nvPr>
        </p:nvSpPr>
        <p:spPr/>
        <p:txBody>
          <a:bodyPr/>
          <a:lstStyle/>
          <a:p>
            <a:fld id="{4E29E586-2DE8-4B1C-8EEF-1B7AB568E410}" type="slidenum">
              <a:rPr lang="en-US" smtClean="0"/>
              <a:t>15</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DBC37D-DAB7-4322-A266-C39F6CBC17C6}"/>
                  </a:ext>
                </a:extLst>
              </p:cNvPr>
              <p:cNvSpPr txBox="1"/>
              <p:nvPr/>
            </p:nvSpPr>
            <p:spPr>
              <a:xfrm>
                <a:off x="1882302" y="2230913"/>
                <a:ext cx="4909930" cy="45031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e</m:t>
                      </m:r>
                      <m:r>
                        <m:rPr>
                          <m:sty m:val="p"/>
                        </m:rPr>
                        <a:rPr lang="en-US" sz="2000" i="0">
                          <a:latin typeface="Cambria Math" panose="02040503050406030204" pitchFamily="18" charset="0"/>
                        </a:rPr>
                        <m:t>dit</m:t>
                      </m:r>
                      <m:d>
                        <m:dPr>
                          <m:ctrlPr>
                            <a:rPr lang="en-US" sz="2000" i="1">
                              <a:latin typeface="Cambria Math" panose="02040503050406030204" pitchFamily="18" charset="0"/>
                            </a:rPr>
                          </m:ctrlPr>
                        </m:dPr>
                        <m:e>
                          <m:r>
                            <a:rPr lang="en-US" sz="2000" i="1">
                              <a:latin typeface="Cambria Math" panose="02040503050406030204" pitchFamily="18" charset="0"/>
                            </a:rPr>
                            <m:t>𝐺</m:t>
                          </m:r>
                          <m:d>
                            <m:dPr>
                              <m:ctrlPr>
                                <a:rPr lang="en-US" sz="2000" i="1">
                                  <a:latin typeface="Cambria Math" panose="02040503050406030204" pitchFamily="18" charset="0"/>
                                </a:rPr>
                              </m:ctrlPr>
                            </m:dPr>
                            <m:e>
                              <m:r>
                                <a:rPr lang="en-US" sz="2000" b="1" i="1" smtClean="0">
                                  <a:latin typeface="Cambria Math" panose="02040503050406030204" pitchFamily="18" charset="0"/>
                                </a:rPr>
                                <m:t>𝒘</m:t>
                              </m:r>
                            </m:e>
                          </m:d>
                        </m:e>
                      </m:d>
                      <m:r>
                        <a:rPr lang="en-US" sz="2000" b="0" i="0">
                          <a:latin typeface="Cambria Math" panose="02040503050406030204" pitchFamily="18" charset="0"/>
                        </a:rPr>
                        <m:t>=</m:t>
                      </m:r>
                      <m:r>
                        <a:rPr lang="en-US" sz="2000" b="0" i="1">
                          <a:latin typeface="Cambria Math" panose="02040503050406030204" pitchFamily="18" charset="0"/>
                        </a:rPr>
                        <m:t>𝐺</m:t>
                      </m:r>
                      <m:d>
                        <m:dPr>
                          <m:ctrlPr>
                            <a:rPr lang="en-US" sz="2000" b="0" i="1">
                              <a:solidFill>
                                <a:srgbClr val="836967"/>
                              </a:solidFill>
                              <a:latin typeface="Cambria Math" panose="02040503050406030204" pitchFamily="18" charset="0"/>
                            </a:rPr>
                          </m:ctrlPr>
                        </m:dPr>
                        <m:e>
                          <m:sSup>
                            <m:sSupPr>
                              <m:ctrlPr>
                                <a:rPr lang="en-US" sz="2000" b="0" i="1">
                                  <a:solidFill>
                                    <a:srgbClr val="836967"/>
                                  </a:solidFill>
                                  <a:latin typeface="Cambria Math" panose="02040503050406030204" pitchFamily="18" charset="0"/>
                                </a:rPr>
                              </m:ctrlPr>
                            </m:sSupPr>
                            <m:e>
                              <m:r>
                                <a:rPr lang="en-US" sz="2000" b="1" i="1">
                                  <a:latin typeface="Cambria Math" panose="02040503050406030204" pitchFamily="18" charset="0"/>
                                </a:rPr>
                                <m:t>𝒘</m:t>
                              </m:r>
                            </m:e>
                            <m:sup>
                              <m:r>
                                <a:rPr lang="en-US" sz="2000" b="0" i="0">
                                  <a:latin typeface="Cambria Math" panose="02040503050406030204" pitchFamily="18" charset="0"/>
                                </a:rPr>
                                <m:t>′</m:t>
                              </m:r>
                            </m:sup>
                          </m:sSup>
                        </m:e>
                      </m:d>
                      <m:r>
                        <a:rPr lang="en-US" sz="2000" b="0" i="0">
                          <a:latin typeface="Cambria Math" panose="02040503050406030204" pitchFamily="18" charset="0"/>
                        </a:rPr>
                        <m:t>=</m:t>
                      </m:r>
                      <m:r>
                        <a:rPr lang="en-US" sz="2000" b="0" i="1">
                          <a:latin typeface="Cambria Math" panose="02040503050406030204" pitchFamily="18" charset="0"/>
                        </a:rPr>
                        <m:t>𝐺</m:t>
                      </m:r>
                      <m:d>
                        <m:dPr>
                          <m:ctrlPr>
                            <a:rPr lang="en-US" sz="2000" b="0" i="1">
                              <a:latin typeface="Cambria Math" panose="02040503050406030204" pitchFamily="18" charset="0"/>
                            </a:rPr>
                          </m:ctrlPr>
                        </m:dPr>
                        <m:e>
                          <m:r>
                            <a:rPr lang="en-US" sz="2000" b="1" i="1">
                              <a:latin typeface="Cambria Math" panose="02040503050406030204" pitchFamily="18" charset="0"/>
                            </a:rPr>
                            <m:t>𝒘</m:t>
                          </m:r>
                          <m:r>
                            <a:rPr lang="en-US" sz="2000" b="0" i="0">
                              <a:latin typeface="Cambria Math" panose="02040503050406030204" pitchFamily="18" charset="0"/>
                            </a:rPr>
                            <m:t>+</m:t>
                          </m:r>
                          <m:r>
                            <a:rPr lang="en-US" sz="2000" b="0" i="1">
                              <a:latin typeface="Cambria Math" panose="02040503050406030204" pitchFamily="18" charset="0"/>
                            </a:rPr>
                            <m:t>𝛼</m:t>
                          </m:r>
                          <m:r>
                            <a:rPr lang="en-US" sz="2000" b="1" i="0">
                              <a:latin typeface="Cambria Math" panose="02040503050406030204" pitchFamily="18" charset="0"/>
                            </a:rPr>
                            <m:t>𝐧</m:t>
                          </m:r>
                        </m:e>
                      </m:d>
                    </m:oMath>
                  </m:oMathPara>
                </a14:m>
                <a:endParaRPr lang="en-US" sz="2000"/>
              </a:p>
            </p:txBody>
          </p:sp>
        </mc:Choice>
        <mc:Fallback xmlns="">
          <p:sp>
            <p:nvSpPr>
              <p:cNvPr id="5" name="TextBox 4">
                <a:extLst>
                  <a:ext uri="{FF2B5EF4-FFF2-40B4-BE49-F238E27FC236}">
                    <a16:creationId xmlns:a16="http://schemas.microsoft.com/office/drawing/2014/main" id="{C9DBC37D-DAB7-4322-A266-C39F6CBC17C6}"/>
                  </a:ext>
                </a:extLst>
              </p:cNvPr>
              <p:cNvSpPr txBox="1">
                <a:spLocks noRot="1" noChangeAspect="1" noMove="1" noResize="1" noEditPoints="1" noAdjustHandles="1" noChangeArrowheads="1" noChangeShapeType="1" noTextEdit="1"/>
              </p:cNvSpPr>
              <p:nvPr/>
            </p:nvSpPr>
            <p:spPr>
              <a:xfrm>
                <a:off x="1882302" y="2230913"/>
                <a:ext cx="4909930" cy="45031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99ECBA-8E07-4551-8A4F-AE912828576C}"/>
                  </a:ext>
                </a:extLst>
              </p:cNvPr>
              <p:cNvSpPr txBox="1"/>
              <p:nvPr/>
            </p:nvSpPr>
            <p:spPr>
              <a:xfrm>
                <a:off x="2107769" y="3007303"/>
                <a:ext cx="4885800" cy="6320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1800" i="1" smtClean="0">
                              <a:solidFill>
                                <a:srgbClr val="836967"/>
                              </a:solidFill>
                              <a:latin typeface="Cambria Math" panose="02040503050406030204" pitchFamily="18" charset="0"/>
                            </a:rPr>
                          </m:ctrlPr>
                        </m:eqArrPr>
                        <m:e>
                          <m:sSup>
                            <m:sSupPr>
                              <m:ctrlPr>
                                <a:rPr lang="en-US" sz="1800" i="1">
                                  <a:solidFill>
                                    <a:srgbClr val="836967"/>
                                  </a:solidFill>
                                  <a:latin typeface="Cambria Math" panose="02040503050406030204" pitchFamily="18" charset="0"/>
                                </a:rPr>
                              </m:ctrlPr>
                            </m:sSupPr>
                            <m:e>
                              <m:r>
                                <a:rPr lang="en-US" sz="1800" b="1" i="0">
                                  <a:latin typeface="Cambria Math" panose="02040503050406030204" pitchFamily="18" charset="0"/>
                                </a:rPr>
                                <m:t>𝐲</m:t>
                              </m:r>
                            </m:e>
                            <m:sup>
                              <m:r>
                                <a:rPr lang="en-US" sz="1800" b="0" i="0">
                                  <a:latin typeface="Cambria Math" panose="02040503050406030204" pitchFamily="18" charset="0"/>
                                </a:rPr>
                                <m:t>′</m:t>
                              </m:r>
                            </m:sup>
                          </m:sSup>
                          <m:r>
                            <a:rPr lang="en-US" sz="1800" b="0" i="0">
                              <a:latin typeface="Cambria Math" panose="02040503050406030204" pitchFamily="18" charset="0"/>
                            </a:rPr>
                            <m:t>≜</m:t>
                          </m:r>
                          <m:sSub>
                            <m:sSubPr>
                              <m:ctrlPr>
                                <a:rPr lang="en-US" sz="1800" b="0" i="1">
                                  <a:solidFill>
                                    <a:srgbClr val="836967"/>
                                  </a:solidFill>
                                  <a:latin typeface="Cambria Math" panose="02040503050406030204" pitchFamily="18" charset="0"/>
                                </a:rPr>
                              </m:ctrlPr>
                            </m:sSubPr>
                            <m:e>
                              <m:r>
                                <a:rPr lang="en-US" sz="1800" b="0" i="1">
                                  <a:latin typeface="Cambria Math" panose="02040503050406030204" pitchFamily="18" charset="0"/>
                                </a:rPr>
                                <m:t>𝐺</m:t>
                              </m:r>
                            </m:e>
                            <m:sub>
                              <m:r>
                                <a:rPr lang="en-US" sz="1800" b="0" i="0">
                                  <a:latin typeface="Cambria Math" panose="02040503050406030204" pitchFamily="18" charset="0"/>
                                </a:rPr>
                                <m:t>1</m:t>
                              </m:r>
                            </m:sub>
                          </m:sSub>
                          <m:d>
                            <m:dPr>
                              <m:ctrlPr>
                                <a:rPr lang="en-US" sz="1800" b="0" i="1">
                                  <a:solidFill>
                                    <a:srgbClr val="836967"/>
                                  </a:solidFill>
                                  <a:latin typeface="Cambria Math" panose="02040503050406030204" pitchFamily="18" charset="0"/>
                                </a:rPr>
                              </m:ctrlPr>
                            </m:dPr>
                            <m:e>
                              <m:sSup>
                                <m:sSupPr>
                                  <m:ctrlPr>
                                    <a:rPr lang="en-US" sz="1800" b="0" i="1">
                                      <a:solidFill>
                                        <a:srgbClr val="836967"/>
                                      </a:solidFill>
                                      <a:latin typeface="Cambria Math" panose="02040503050406030204" pitchFamily="18" charset="0"/>
                                    </a:rPr>
                                  </m:ctrlPr>
                                </m:sSupPr>
                                <m:e>
                                  <m:r>
                                    <a:rPr lang="en-US" sz="1800" b="1" i="1" smtClean="0">
                                      <a:solidFill>
                                        <a:schemeClr val="accent5">
                                          <a:lumMod val="10000"/>
                                        </a:schemeClr>
                                      </a:solidFill>
                                      <a:latin typeface="Cambria Math" panose="02040503050406030204" pitchFamily="18" charset="0"/>
                                    </a:rPr>
                                    <m:t>𝒘</m:t>
                                  </m:r>
                                </m:e>
                                <m:sup>
                                  <m:r>
                                    <a:rPr lang="en-US" sz="1800" b="0" i="0">
                                      <a:latin typeface="Cambria Math" panose="02040503050406030204" pitchFamily="18" charset="0"/>
                                    </a:rPr>
                                    <m:t>′</m:t>
                                  </m:r>
                                </m:sup>
                              </m:sSup>
                            </m:e>
                          </m:d>
                          <m:r>
                            <a:rPr lang="en-US" sz="1800" b="0" i="0">
                              <a:latin typeface="Cambria Math" panose="02040503050406030204" pitchFamily="18" charset="0"/>
                            </a:rPr>
                            <m:t>&amp;=</m:t>
                          </m:r>
                          <m:sSub>
                            <m:sSubPr>
                              <m:ctrlPr>
                                <a:rPr lang="en-US" sz="1800" b="0" i="1">
                                  <a:solidFill>
                                    <a:srgbClr val="836967"/>
                                  </a:solidFill>
                                  <a:latin typeface="Cambria Math" panose="02040503050406030204" pitchFamily="18" charset="0"/>
                                </a:rPr>
                              </m:ctrlPr>
                            </m:sSubPr>
                            <m:e>
                              <m:r>
                                <a:rPr lang="en-US" sz="1800" b="0" i="1">
                                  <a:latin typeface="Cambria Math" panose="02040503050406030204" pitchFamily="18" charset="0"/>
                                </a:rPr>
                                <m:t>𝐺</m:t>
                              </m:r>
                            </m:e>
                            <m:sub>
                              <m:r>
                                <a:rPr lang="en-US" sz="1800" b="0" i="0">
                                  <a:latin typeface="Cambria Math" panose="02040503050406030204" pitchFamily="18" charset="0"/>
                                </a:rPr>
                                <m:t>1</m:t>
                              </m:r>
                            </m:sub>
                          </m:sSub>
                          <m:d>
                            <m:dPr>
                              <m:ctrlPr>
                                <a:rPr lang="en-US" sz="1800" b="0" i="1">
                                  <a:latin typeface="Cambria Math" panose="02040503050406030204" pitchFamily="18" charset="0"/>
                                </a:rPr>
                              </m:ctrlPr>
                            </m:dPr>
                            <m:e>
                              <m:r>
                                <a:rPr lang="en-US" sz="1800" b="1" i="1" smtClean="0">
                                  <a:solidFill>
                                    <a:schemeClr val="accent5">
                                      <a:lumMod val="10000"/>
                                    </a:schemeClr>
                                  </a:solidFill>
                                  <a:latin typeface="Cambria Math" panose="02040503050406030204" pitchFamily="18" charset="0"/>
                                </a:rPr>
                                <m:t>𝒘</m:t>
                              </m:r>
                              <m:r>
                                <a:rPr lang="en-US" sz="1800" b="0" i="0">
                                  <a:latin typeface="Cambria Math" panose="02040503050406030204" pitchFamily="18" charset="0"/>
                                </a:rPr>
                                <m:t>+</m:t>
                              </m:r>
                              <m:r>
                                <a:rPr lang="en-US" sz="1800" b="0" i="1">
                                  <a:latin typeface="Cambria Math" panose="02040503050406030204" pitchFamily="18" charset="0"/>
                                </a:rPr>
                                <m:t>𝛼</m:t>
                              </m:r>
                              <m:r>
                                <a:rPr lang="en-US" sz="1800" b="1" i="1">
                                  <a:latin typeface="Cambria Math" panose="02040503050406030204" pitchFamily="18" charset="0"/>
                                </a:rPr>
                                <m:t>𝒏</m:t>
                              </m:r>
                            </m:e>
                          </m:d>
                        </m:e>
                        <m:e>
                          <m:r>
                            <a:rPr lang="en-US" sz="1800" b="0" i="0">
                              <a:latin typeface="Cambria Math" panose="02040503050406030204" pitchFamily="18" charset="0"/>
                            </a:rPr>
                            <m:t>&amp;=</m:t>
                          </m:r>
                          <m:r>
                            <a:rPr lang="en-US" sz="1800" b="1" i="1">
                              <a:latin typeface="Cambria Math" panose="02040503050406030204" pitchFamily="18" charset="0"/>
                            </a:rPr>
                            <m:t>𝑨</m:t>
                          </m:r>
                          <m:r>
                            <a:rPr lang="en-US" sz="1800" b="1" i="1" smtClean="0">
                              <a:solidFill>
                                <a:schemeClr val="accent5">
                                  <a:lumMod val="10000"/>
                                </a:schemeClr>
                              </a:solidFill>
                              <a:latin typeface="Cambria Math" panose="02040503050406030204" pitchFamily="18" charset="0"/>
                            </a:rPr>
                            <m:t>𝒘</m:t>
                          </m:r>
                          <m:r>
                            <a:rPr lang="en-US" sz="1800" b="0" i="0">
                              <a:latin typeface="Cambria Math" panose="02040503050406030204" pitchFamily="18" charset="0"/>
                            </a:rPr>
                            <m:t>+</m:t>
                          </m:r>
                          <m:r>
                            <a:rPr lang="en-US" sz="1800" b="1" i="1">
                              <a:latin typeface="Cambria Math" panose="02040503050406030204" pitchFamily="18" charset="0"/>
                            </a:rPr>
                            <m:t>𝒃</m:t>
                          </m:r>
                          <m:r>
                            <a:rPr lang="en-US" sz="1800" b="0" i="0">
                              <a:latin typeface="Cambria Math" panose="02040503050406030204" pitchFamily="18" charset="0"/>
                            </a:rPr>
                            <m:t>+</m:t>
                          </m:r>
                          <m:r>
                            <a:rPr lang="en-US" sz="1800" b="0" i="1">
                              <a:latin typeface="Cambria Math" panose="02040503050406030204" pitchFamily="18" charset="0"/>
                            </a:rPr>
                            <m:t>𝛼</m:t>
                          </m:r>
                          <m:r>
                            <a:rPr lang="en-US" sz="1800" b="1" i="1">
                              <a:latin typeface="Cambria Math" panose="02040503050406030204" pitchFamily="18" charset="0"/>
                            </a:rPr>
                            <m:t>𝑨𝒏</m:t>
                          </m:r>
                          <m:r>
                            <a:rPr lang="en-US" sz="1800" b="0" i="0">
                              <a:latin typeface="Cambria Math" panose="02040503050406030204" pitchFamily="18" charset="0"/>
                            </a:rPr>
                            <m:t>=</m:t>
                          </m:r>
                          <m:r>
                            <a:rPr lang="en-US" sz="1800" b="0" i="1">
                              <a:latin typeface="Cambria Math" panose="02040503050406030204" pitchFamily="18" charset="0"/>
                            </a:rPr>
                            <m:t>𝑦</m:t>
                          </m:r>
                          <m:r>
                            <a:rPr lang="en-US" sz="1800" b="0" i="0">
                              <a:latin typeface="Cambria Math" panose="02040503050406030204" pitchFamily="18" charset="0"/>
                            </a:rPr>
                            <m:t>+</m:t>
                          </m:r>
                          <m:r>
                            <a:rPr lang="en-US" sz="1800" b="0" i="1">
                              <a:latin typeface="Cambria Math" panose="02040503050406030204" pitchFamily="18" charset="0"/>
                            </a:rPr>
                            <m:t>𝛼</m:t>
                          </m:r>
                          <m:r>
                            <a:rPr lang="en-US" sz="1800" b="1" i="1">
                              <a:latin typeface="Cambria Math" panose="02040503050406030204" pitchFamily="18" charset="0"/>
                            </a:rPr>
                            <m:t>𝑨𝒏</m:t>
                          </m:r>
                          <m:r>
                            <a:rPr lang="en-US" sz="1800" b="0" i="0">
                              <a:latin typeface="Cambria Math" panose="02040503050406030204" pitchFamily="18" charset="0"/>
                            </a:rPr>
                            <m:t>.</m:t>
                          </m:r>
                        </m:e>
                      </m:eqArr>
                    </m:oMath>
                  </m:oMathPara>
                </a14:m>
                <a:endParaRPr lang="en-US" sz="1800"/>
              </a:p>
            </p:txBody>
          </p:sp>
        </mc:Choice>
        <mc:Fallback xmlns="">
          <p:sp>
            <p:nvSpPr>
              <p:cNvPr id="9" name="TextBox 8">
                <a:extLst>
                  <a:ext uri="{FF2B5EF4-FFF2-40B4-BE49-F238E27FC236}">
                    <a16:creationId xmlns:a16="http://schemas.microsoft.com/office/drawing/2014/main" id="{CF99ECBA-8E07-4551-8A4F-AE912828576C}"/>
                  </a:ext>
                </a:extLst>
              </p:cNvPr>
              <p:cNvSpPr txBox="1">
                <a:spLocks noRot="1" noChangeAspect="1" noMove="1" noResize="1" noEditPoints="1" noAdjustHandles="1" noChangeArrowheads="1" noChangeShapeType="1" noTextEdit="1"/>
              </p:cNvSpPr>
              <p:nvPr/>
            </p:nvSpPr>
            <p:spPr>
              <a:xfrm>
                <a:off x="2107769" y="3007303"/>
                <a:ext cx="4885800" cy="6320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822C8A-3080-4683-8294-990CD8311090}"/>
                  </a:ext>
                </a:extLst>
              </p:cNvPr>
              <p:cNvSpPr txBox="1"/>
              <p:nvPr/>
            </p:nvSpPr>
            <p:spPr>
              <a:xfrm>
                <a:off x="1804480" y="1578764"/>
                <a:ext cx="491246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𝐺</m:t>
                          </m:r>
                        </m:e>
                        <m:sub>
                          <m:r>
                            <a:rPr lang="en-US" sz="2000" i="0">
                              <a:latin typeface="Cambria Math" panose="02040503050406030204" pitchFamily="18" charset="0"/>
                            </a:rPr>
                            <m:t>1</m:t>
                          </m:r>
                        </m:sub>
                      </m:sSub>
                      <m:d>
                        <m:dPr>
                          <m:ctrlPr>
                            <a:rPr lang="en-US" sz="2000" i="1">
                              <a:latin typeface="Cambria Math" panose="02040503050406030204" pitchFamily="18" charset="0"/>
                            </a:rPr>
                          </m:ctrlPr>
                        </m:dPr>
                        <m:e>
                          <m:r>
                            <a:rPr lang="en-US" sz="2000" b="1" i="1" smtClean="0">
                              <a:latin typeface="Cambria Math" panose="02040503050406030204" pitchFamily="18" charset="0"/>
                            </a:rPr>
                            <m:t>𝒘</m:t>
                          </m:r>
                        </m:e>
                      </m:d>
                      <m:r>
                        <a:rPr lang="en-US" sz="2000" b="0" i="0">
                          <a:latin typeface="Cambria Math" panose="02040503050406030204" pitchFamily="18" charset="0"/>
                        </a:rPr>
                        <m:t>≜</m:t>
                      </m:r>
                      <m:r>
                        <a:rPr lang="en-US" sz="2000" b="1" i="0">
                          <a:latin typeface="Cambria Math" panose="02040503050406030204" pitchFamily="18" charset="0"/>
                        </a:rPr>
                        <m:t>𝐲</m:t>
                      </m:r>
                      <m:r>
                        <a:rPr lang="en-US" sz="2000" b="0" i="0">
                          <a:latin typeface="Cambria Math" panose="02040503050406030204" pitchFamily="18" charset="0"/>
                        </a:rPr>
                        <m:t>=</m:t>
                      </m:r>
                      <m:r>
                        <a:rPr lang="en-US" sz="2000" b="1" i="0">
                          <a:latin typeface="Cambria Math" panose="02040503050406030204" pitchFamily="18" charset="0"/>
                        </a:rPr>
                        <m:t>𝐀</m:t>
                      </m:r>
                      <m:r>
                        <a:rPr lang="en-US" sz="2000" b="1" i="1">
                          <a:latin typeface="Cambria Math" panose="02040503050406030204" pitchFamily="18" charset="0"/>
                        </a:rPr>
                        <m:t>𝒘</m:t>
                      </m:r>
                      <m:r>
                        <a:rPr lang="en-US" sz="2000" b="0" i="0">
                          <a:latin typeface="Cambria Math" panose="02040503050406030204" pitchFamily="18" charset="0"/>
                        </a:rPr>
                        <m:t>+</m:t>
                      </m:r>
                      <m:r>
                        <a:rPr lang="en-US" sz="2000" b="1" i="0">
                          <a:latin typeface="Cambria Math" panose="02040503050406030204" pitchFamily="18" charset="0"/>
                        </a:rPr>
                        <m:t>𝐛</m:t>
                      </m:r>
                    </m:oMath>
                  </m:oMathPara>
                </a14:m>
                <a:endParaRPr lang="en-US" sz="2000"/>
              </a:p>
            </p:txBody>
          </p:sp>
        </mc:Choice>
        <mc:Fallback xmlns="">
          <p:sp>
            <p:nvSpPr>
              <p:cNvPr id="12" name="TextBox 11">
                <a:extLst>
                  <a:ext uri="{FF2B5EF4-FFF2-40B4-BE49-F238E27FC236}">
                    <a16:creationId xmlns:a16="http://schemas.microsoft.com/office/drawing/2014/main" id="{A8822C8A-3080-4683-8294-990CD8311090}"/>
                  </a:ext>
                </a:extLst>
              </p:cNvPr>
              <p:cNvSpPr txBox="1">
                <a:spLocks noRot="1" noChangeAspect="1" noMove="1" noResize="1" noEditPoints="1" noAdjustHandles="1" noChangeArrowheads="1" noChangeShapeType="1" noTextEdit="1"/>
              </p:cNvSpPr>
              <p:nvPr/>
            </p:nvSpPr>
            <p:spPr>
              <a:xfrm>
                <a:off x="1804480" y="1578764"/>
                <a:ext cx="4912468" cy="400110"/>
              </a:xfrm>
              <a:prstGeom prst="rect">
                <a:avLst/>
              </a:prstGeom>
              <a:blipFill>
                <a:blip r:embed="rId5"/>
                <a:stretch>
                  <a:fillRect b="-1060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25168F9-8758-4A11-88F8-7D6B82F374B3}"/>
              </a:ext>
            </a:extLst>
          </p:cNvPr>
          <p:cNvSpPr txBox="1"/>
          <p:nvPr/>
        </p:nvSpPr>
        <p:spPr>
          <a:xfrm>
            <a:off x="6716948" y="1597062"/>
            <a:ext cx="402674" cy="307777"/>
          </a:xfrm>
          <a:prstGeom prst="rect">
            <a:avLst/>
          </a:prstGeom>
          <a:noFill/>
        </p:spPr>
        <p:txBody>
          <a:bodyPr wrap="none" rtlCol="0">
            <a:spAutoFit/>
          </a:bodyPr>
          <a:lstStyle/>
          <a:p>
            <a:r>
              <a:rPr lang="en-US">
                <a:solidFill>
                  <a:srgbClr val="FF0000"/>
                </a:solidFill>
              </a:rPr>
              <a:t>(1)</a:t>
            </a:r>
          </a:p>
        </p:txBody>
      </p:sp>
      <p:sp>
        <p:nvSpPr>
          <p:cNvPr id="14" name="TextBox 13">
            <a:extLst>
              <a:ext uri="{FF2B5EF4-FFF2-40B4-BE49-F238E27FC236}">
                <a16:creationId xmlns:a16="http://schemas.microsoft.com/office/drawing/2014/main" id="{422B7DAA-3ABF-4A0A-9E53-10B8B9F30337}"/>
              </a:ext>
            </a:extLst>
          </p:cNvPr>
          <p:cNvSpPr txBox="1"/>
          <p:nvPr/>
        </p:nvSpPr>
        <p:spPr>
          <a:xfrm>
            <a:off x="6716948" y="2302183"/>
            <a:ext cx="402674" cy="307777"/>
          </a:xfrm>
          <a:prstGeom prst="rect">
            <a:avLst/>
          </a:prstGeom>
          <a:noFill/>
        </p:spPr>
        <p:txBody>
          <a:bodyPr wrap="none" rtlCol="0">
            <a:spAutoFit/>
          </a:bodyPr>
          <a:lstStyle/>
          <a:p>
            <a:r>
              <a:rPr lang="en-US">
                <a:solidFill>
                  <a:srgbClr val="FF0000"/>
                </a:solidFill>
              </a:rPr>
              <a:t>(2)</a:t>
            </a:r>
          </a:p>
        </p:txBody>
      </p:sp>
      <p:sp>
        <p:nvSpPr>
          <p:cNvPr id="15" name="TextBox 14">
            <a:extLst>
              <a:ext uri="{FF2B5EF4-FFF2-40B4-BE49-F238E27FC236}">
                <a16:creationId xmlns:a16="http://schemas.microsoft.com/office/drawing/2014/main" id="{DAA64CD0-E2C1-4163-BFF3-D33490E062C4}"/>
              </a:ext>
            </a:extLst>
          </p:cNvPr>
          <p:cNvSpPr txBox="1"/>
          <p:nvPr/>
        </p:nvSpPr>
        <p:spPr>
          <a:xfrm>
            <a:off x="893044" y="3119782"/>
            <a:ext cx="720069" cy="307777"/>
          </a:xfrm>
          <a:prstGeom prst="rect">
            <a:avLst/>
          </a:prstGeom>
          <a:noFill/>
        </p:spPr>
        <p:txBody>
          <a:bodyPr wrap="none" rtlCol="0">
            <a:spAutoFit/>
          </a:bodyPr>
          <a:lstStyle/>
          <a:p>
            <a:r>
              <a:rPr lang="en-US">
                <a:solidFill>
                  <a:srgbClr val="FF0000"/>
                </a:solidFill>
              </a:rPr>
              <a:t>(1)</a:t>
            </a:r>
            <a:r>
              <a:rPr lang="en-US">
                <a:solidFill>
                  <a:schemeClr val="accent6">
                    <a:lumMod val="50000"/>
                  </a:schemeClr>
                </a:solidFill>
              </a:rPr>
              <a:t>,</a:t>
            </a:r>
            <a:r>
              <a:rPr lang="en-US">
                <a:solidFill>
                  <a:srgbClr val="FF0000"/>
                </a:solidFill>
              </a:rPr>
              <a:t> (2)</a:t>
            </a:r>
          </a:p>
        </p:txBody>
      </p:sp>
      <p:sp>
        <p:nvSpPr>
          <p:cNvPr id="18" name="Arrow: Right 17">
            <a:extLst>
              <a:ext uri="{FF2B5EF4-FFF2-40B4-BE49-F238E27FC236}">
                <a16:creationId xmlns:a16="http://schemas.microsoft.com/office/drawing/2014/main" id="{37B70F85-47A1-464B-8DB9-C47055483A34}"/>
              </a:ext>
            </a:extLst>
          </p:cNvPr>
          <p:cNvSpPr/>
          <p:nvPr/>
        </p:nvSpPr>
        <p:spPr>
          <a:xfrm>
            <a:off x="1642801" y="3128053"/>
            <a:ext cx="494656"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399864C-F9CD-431A-B990-A13CE775F605}"/>
                  </a:ext>
                </a:extLst>
              </p:cNvPr>
              <p:cNvSpPr txBox="1"/>
              <p:nvPr/>
            </p:nvSpPr>
            <p:spPr>
              <a:xfrm>
                <a:off x="2073274" y="4036743"/>
                <a:ext cx="4912468" cy="6447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rgbClr val="836967"/>
                              </a:solidFill>
                              <a:latin typeface="Cambria Math" panose="02040503050406030204" pitchFamily="18" charset="0"/>
                            </a:rPr>
                          </m:ctrlPr>
                        </m:sSupPr>
                        <m:e>
                          <m:r>
                            <a:rPr lang="en-US" sz="2000" b="1">
                              <a:latin typeface="Cambria Math" panose="02040503050406030204" pitchFamily="18" charset="0"/>
                            </a:rPr>
                            <m:t>𝐧</m:t>
                          </m:r>
                        </m:e>
                        <m:sup>
                          <m:r>
                            <a:rPr lang="en-US" sz="2000" b="0" i="0">
                              <a:latin typeface="Cambria Math" panose="02040503050406030204" pitchFamily="18" charset="0"/>
                            </a:rPr>
                            <m:t>∗</m:t>
                          </m:r>
                        </m:sup>
                      </m:sSup>
                      <m:r>
                        <a:rPr lang="en-US" sz="2000" b="0" i="0">
                          <a:latin typeface="Cambria Math" panose="02040503050406030204" pitchFamily="18" charset="0"/>
                        </a:rPr>
                        <m:t>=</m:t>
                      </m:r>
                      <m:limLow>
                        <m:limLowPr>
                          <m:ctrlPr>
                            <a:rPr lang="en-US" sz="2000" b="0" i="1">
                              <a:solidFill>
                                <a:srgbClr val="836967"/>
                              </a:solidFill>
                              <a:latin typeface="Cambria Math" panose="02040503050406030204" pitchFamily="18" charset="0"/>
                            </a:rPr>
                          </m:ctrlPr>
                        </m:limLowPr>
                        <m:e>
                          <m:func>
                            <m:funcPr>
                              <m:ctrlPr>
                                <a:rPr lang="en-US" sz="2000" b="0" i="1">
                                  <a:latin typeface="Cambria Math" panose="02040503050406030204" pitchFamily="18" charset="0"/>
                                </a:rPr>
                              </m:ctrlPr>
                            </m:funcPr>
                            <m:fName>
                              <m:r>
                                <m:rPr>
                                  <m:sty m:val="p"/>
                                </m:rPr>
                                <a:rPr lang="en-US" sz="2000" b="0" i="0">
                                  <a:latin typeface="Cambria Math" panose="02040503050406030204" pitchFamily="18" charset="0"/>
                                </a:rPr>
                                <m:t>arg</m:t>
                              </m:r>
                            </m:fName>
                            <m:e>
                              <m:r>
                                <a:rPr lang="en-US" sz="2000" b="0" i="1">
                                  <a:latin typeface="Cambria Math" panose="02040503050406030204" pitchFamily="18" charset="0"/>
                                </a:rPr>
                                <m:t>𝑚𝑎𝑥</m:t>
                              </m:r>
                            </m:e>
                          </m:func>
                        </m:e>
                        <m:lim>
                          <m:d>
                            <m:dPr>
                              <m:begChr m:val="{"/>
                              <m:endChr m:val="}"/>
                              <m:ctrlPr>
                                <a:rPr lang="en-US" sz="2000" b="0" i="1">
                                  <a:solidFill>
                                    <a:srgbClr val="836967"/>
                                  </a:solidFill>
                                  <a:latin typeface="Cambria Math" panose="02040503050406030204" pitchFamily="18" charset="0"/>
                                </a:rPr>
                              </m:ctrlPr>
                            </m:dPr>
                            <m:e>
                              <m:r>
                                <a:rPr lang="en-US" sz="2000" b="1" i="0">
                                  <a:latin typeface="Cambria Math" panose="02040503050406030204" pitchFamily="18" charset="0"/>
                                </a:rPr>
                                <m:t>𝐧</m:t>
                              </m:r>
                              <m:r>
                                <a:rPr lang="en-US" sz="2000" b="0" i="0">
                                  <a:latin typeface="Cambria Math" panose="02040503050406030204" pitchFamily="18" charset="0"/>
                                </a:rPr>
                                <m:t>∈</m:t>
                              </m:r>
                              <m:sSup>
                                <m:sSupPr>
                                  <m:ctrlPr>
                                    <a:rPr lang="en-US" sz="2000" b="0" i="1">
                                      <a:solidFill>
                                        <a:srgbClr val="836967"/>
                                      </a:solidFill>
                                      <a:latin typeface="Cambria Math" panose="02040503050406030204" pitchFamily="18" charset="0"/>
                                    </a:rPr>
                                  </m:ctrlPr>
                                </m:sSupPr>
                                <m:e>
                                  <m:r>
                                    <a:rPr lang="en-US" sz="2000" b="0" i="0">
                                      <a:latin typeface="Cambria Math" panose="02040503050406030204" pitchFamily="18" charset="0"/>
                                    </a:rPr>
                                    <m:t>ℝ</m:t>
                                  </m:r>
                                </m:e>
                                <m:sup>
                                  <m:r>
                                    <a:rPr lang="en-US" sz="2000" b="0" i="1">
                                      <a:latin typeface="Cambria Math" panose="02040503050406030204" pitchFamily="18" charset="0"/>
                                    </a:rPr>
                                    <m:t>𝑑</m:t>
                                  </m:r>
                                </m:sup>
                              </m:sSup>
                              <m:r>
                                <a:rPr lang="en-US" sz="2000" b="0" i="0">
                                  <a:latin typeface="Cambria Math" panose="02040503050406030204" pitchFamily="18" charset="0"/>
                                </a:rPr>
                                <m:t>:</m:t>
                              </m:r>
                              <m:sSup>
                                <m:sSupPr>
                                  <m:ctrlPr>
                                    <a:rPr lang="en-US" sz="2000" b="0" i="1">
                                      <a:solidFill>
                                        <a:srgbClr val="836967"/>
                                      </a:solidFill>
                                      <a:latin typeface="Cambria Math" panose="02040503050406030204" pitchFamily="18" charset="0"/>
                                    </a:rPr>
                                  </m:ctrlPr>
                                </m:sSupPr>
                                <m:e>
                                  <m:r>
                                    <a:rPr lang="en-US" sz="2000" b="1" i="0">
                                      <a:latin typeface="Cambria Math" panose="02040503050406030204" pitchFamily="18" charset="0"/>
                                    </a:rPr>
                                    <m:t>𝐧</m:t>
                                  </m:r>
                                </m:e>
                                <m:sup>
                                  <m:r>
                                    <a:rPr lang="en-US" sz="2000" b="0" i="1">
                                      <a:latin typeface="Cambria Math" panose="02040503050406030204" pitchFamily="18" charset="0"/>
                                    </a:rPr>
                                    <m:t>𝑇</m:t>
                                  </m:r>
                                </m:sup>
                              </m:sSup>
                              <m:r>
                                <a:rPr lang="en-US" sz="2000" b="1" i="0">
                                  <a:latin typeface="Cambria Math" panose="02040503050406030204" pitchFamily="18" charset="0"/>
                                </a:rPr>
                                <m:t>𝐧</m:t>
                              </m:r>
                              <m:r>
                                <a:rPr lang="en-US" sz="2000" b="0" i="0">
                                  <a:latin typeface="Cambria Math" panose="02040503050406030204" pitchFamily="18" charset="0"/>
                                </a:rPr>
                                <m:t>=1</m:t>
                              </m:r>
                            </m:e>
                          </m:d>
                        </m:lim>
                      </m:limLow>
                      <m:r>
                        <a:rPr lang="en-US" sz="2000" b="0" i="0">
                          <a:latin typeface="Cambria Math" panose="02040503050406030204" pitchFamily="18" charset="0"/>
                        </a:rPr>
                        <m:t>∥</m:t>
                      </m:r>
                      <m:r>
                        <a:rPr lang="en-US" sz="2000" b="1" i="0">
                          <a:latin typeface="Cambria Math" panose="02040503050406030204" pitchFamily="18" charset="0"/>
                        </a:rPr>
                        <m:t>𝐀𝐧</m:t>
                      </m:r>
                      <m:sSubSup>
                        <m:sSubSupPr>
                          <m:ctrlPr>
                            <a:rPr lang="en-US" sz="2000" b="1" i="1">
                              <a:solidFill>
                                <a:srgbClr val="836967"/>
                              </a:solidFill>
                              <a:latin typeface="Cambria Math" panose="02040503050406030204" pitchFamily="18" charset="0"/>
                            </a:rPr>
                          </m:ctrlPr>
                        </m:sSubSupPr>
                        <m:e>
                          <m:r>
                            <a:rPr lang="en-US" sz="2000" b="0" i="0">
                              <a:latin typeface="Cambria Math" panose="02040503050406030204" pitchFamily="18" charset="0"/>
                            </a:rPr>
                            <m:t>∥</m:t>
                          </m:r>
                        </m:e>
                        <m:sub>
                          <m:r>
                            <a:rPr lang="en-US" sz="2000" b="0" i="0">
                              <a:latin typeface="Cambria Math" panose="02040503050406030204" pitchFamily="18" charset="0"/>
                            </a:rPr>
                            <m:t>2</m:t>
                          </m:r>
                        </m:sub>
                        <m:sup>
                          <m:r>
                            <a:rPr lang="en-US" sz="2000" b="0" i="0">
                              <a:latin typeface="Cambria Math" panose="02040503050406030204" pitchFamily="18" charset="0"/>
                            </a:rPr>
                            <m:t>2</m:t>
                          </m:r>
                        </m:sup>
                      </m:sSubSup>
                    </m:oMath>
                  </m:oMathPara>
                </a14:m>
                <a:endParaRPr lang="en-US" sz="2000"/>
              </a:p>
            </p:txBody>
          </p:sp>
        </mc:Choice>
        <mc:Fallback xmlns="">
          <p:sp>
            <p:nvSpPr>
              <p:cNvPr id="20" name="TextBox 19">
                <a:extLst>
                  <a:ext uri="{FF2B5EF4-FFF2-40B4-BE49-F238E27FC236}">
                    <a16:creationId xmlns:a16="http://schemas.microsoft.com/office/drawing/2014/main" id="{F399864C-F9CD-431A-B990-A13CE775F605}"/>
                  </a:ext>
                </a:extLst>
              </p:cNvPr>
              <p:cNvSpPr txBox="1">
                <a:spLocks noRot="1" noChangeAspect="1" noMove="1" noResize="1" noEditPoints="1" noAdjustHandles="1" noChangeArrowheads="1" noChangeShapeType="1" noTextEdit="1"/>
              </p:cNvSpPr>
              <p:nvPr/>
            </p:nvSpPr>
            <p:spPr>
              <a:xfrm>
                <a:off x="2073274" y="4036743"/>
                <a:ext cx="4912468" cy="644728"/>
              </a:xfrm>
              <a:prstGeom prst="rect">
                <a:avLst/>
              </a:prstGeom>
              <a:blipFill>
                <a:blip r:embed="rId6"/>
                <a:stretch>
                  <a:fillRect/>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19185986-45BF-4223-B1BB-2CB4F22DE61B}"/>
              </a:ext>
            </a:extLst>
          </p:cNvPr>
          <p:cNvSpPr/>
          <p:nvPr/>
        </p:nvSpPr>
        <p:spPr>
          <a:xfrm>
            <a:off x="1687552" y="4190525"/>
            <a:ext cx="899809"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281D9EE-7093-441F-8B97-7B2C20F68449}"/>
              </a:ext>
            </a:extLst>
          </p:cNvPr>
          <p:cNvSpPr txBox="1"/>
          <p:nvPr/>
        </p:nvSpPr>
        <p:spPr>
          <a:xfrm>
            <a:off x="6716948" y="3128053"/>
            <a:ext cx="402674" cy="307777"/>
          </a:xfrm>
          <a:prstGeom prst="rect">
            <a:avLst/>
          </a:prstGeom>
          <a:noFill/>
        </p:spPr>
        <p:txBody>
          <a:bodyPr wrap="none" rtlCol="0">
            <a:spAutoFit/>
          </a:bodyPr>
          <a:lstStyle/>
          <a:p>
            <a:r>
              <a:rPr lang="en-US">
                <a:solidFill>
                  <a:srgbClr val="FF0000"/>
                </a:solidFill>
              </a:rPr>
              <a:t>(3)</a:t>
            </a:r>
          </a:p>
        </p:txBody>
      </p:sp>
      <p:sp>
        <p:nvSpPr>
          <p:cNvPr id="23" name="TextBox 22">
            <a:extLst>
              <a:ext uri="{FF2B5EF4-FFF2-40B4-BE49-F238E27FC236}">
                <a16:creationId xmlns:a16="http://schemas.microsoft.com/office/drawing/2014/main" id="{58EBFF74-C5DF-4E59-A701-CE073E103347}"/>
              </a:ext>
            </a:extLst>
          </p:cNvPr>
          <p:cNvSpPr txBox="1"/>
          <p:nvPr/>
        </p:nvSpPr>
        <p:spPr>
          <a:xfrm>
            <a:off x="6716948" y="4157492"/>
            <a:ext cx="402674" cy="307777"/>
          </a:xfrm>
          <a:prstGeom prst="rect">
            <a:avLst/>
          </a:prstGeom>
          <a:noFill/>
        </p:spPr>
        <p:txBody>
          <a:bodyPr wrap="none" rtlCol="0">
            <a:spAutoFit/>
          </a:bodyPr>
          <a:lstStyle/>
          <a:p>
            <a:r>
              <a:rPr lang="en-US">
                <a:solidFill>
                  <a:srgbClr val="FF0000"/>
                </a:solidFill>
              </a:rPr>
              <a:t>(4)</a:t>
            </a:r>
          </a:p>
        </p:txBody>
      </p:sp>
      <p:sp>
        <p:nvSpPr>
          <p:cNvPr id="24" name="TextBox 23">
            <a:extLst>
              <a:ext uri="{FF2B5EF4-FFF2-40B4-BE49-F238E27FC236}">
                <a16:creationId xmlns:a16="http://schemas.microsoft.com/office/drawing/2014/main" id="{B8F13E53-4D5E-4791-8E0F-969EF0EF5D16}"/>
              </a:ext>
            </a:extLst>
          </p:cNvPr>
          <p:cNvSpPr txBox="1"/>
          <p:nvPr/>
        </p:nvSpPr>
        <p:spPr>
          <a:xfrm>
            <a:off x="1253078" y="1048585"/>
            <a:ext cx="3849131" cy="338554"/>
          </a:xfrm>
          <a:prstGeom prst="rect">
            <a:avLst/>
          </a:prstGeom>
          <a:noFill/>
        </p:spPr>
        <p:txBody>
          <a:bodyPr wrap="none" rtlCol="0">
            <a:spAutoFit/>
          </a:bodyPr>
          <a:lstStyle/>
          <a:p>
            <a:pPr marL="285750" indent="-285750">
              <a:buFont typeface="Arial" panose="020B0604020202020204" pitchFamily="34" charset="0"/>
              <a:buChar char="•"/>
            </a:pPr>
            <a:r>
              <a:rPr lang="en-US" sz="1600" err="1"/>
              <a:t>Là</a:t>
            </a:r>
            <a:r>
              <a:rPr lang="en-US" sz="1600"/>
              <a:t> </a:t>
            </a:r>
            <a:r>
              <a:rPr lang="en-US" sz="1600" err="1"/>
              <a:t>một</a:t>
            </a:r>
            <a:r>
              <a:rPr lang="en-US" sz="1600"/>
              <a:t> </a:t>
            </a:r>
            <a:r>
              <a:rPr lang="en-US" sz="1600" err="1"/>
              <a:t>phương</a:t>
            </a:r>
            <a:r>
              <a:rPr lang="en-US" sz="1600"/>
              <a:t> </a:t>
            </a:r>
            <a:r>
              <a:rPr lang="en-US" sz="1600" err="1"/>
              <a:t>pháp</a:t>
            </a:r>
            <a:r>
              <a:rPr lang="en-US" sz="1600"/>
              <a:t> </a:t>
            </a:r>
            <a:r>
              <a:rPr lang="en-US" sz="1600" err="1"/>
              <a:t>không</a:t>
            </a:r>
            <a:r>
              <a:rPr lang="en-US" sz="1600"/>
              <a:t> </a:t>
            </a:r>
            <a:r>
              <a:rPr lang="en-US" sz="1600" err="1"/>
              <a:t>giám</a:t>
            </a:r>
            <a:r>
              <a:rPr lang="en-US" sz="1600"/>
              <a:t> </a:t>
            </a:r>
            <a:r>
              <a:rPr lang="en-US" sz="1600" err="1"/>
              <a:t>sát</a:t>
            </a:r>
            <a:endParaRPr lang="en-US" sz="1600"/>
          </a:p>
        </p:txBody>
      </p:sp>
    </p:spTree>
    <p:extLst>
      <p:ext uri="{BB962C8B-B14F-4D97-AF65-F5344CB8AC3E}">
        <p14:creationId xmlns:p14="http://schemas.microsoft.com/office/powerpoint/2010/main" val="3701604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34E7-E8D8-458A-9DC2-078F84F6DC21}"/>
              </a:ext>
            </a:extLst>
          </p:cNvPr>
          <p:cNvSpPr>
            <a:spLocks noGrp="1"/>
          </p:cNvSpPr>
          <p:nvPr>
            <p:ph type="title"/>
          </p:nvPr>
        </p:nvSpPr>
        <p:spPr/>
        <p:txBody>
          <a:bodyPr/>
          <a:lstStyle/>
          <a:p>
            <a:r>
              <a:rPr lang="en-US" err="1"/>
              <a:t>SeFa</a:t>
            </a:r>
            <a:endParaRPr lang="en-US"/>
          </a:p>
        </p:txBody>
      </p:sp>
      <p:sp>
        <p:nvSpPr>
          <p:cNvPr id="3" name="Slide Number Placeholder 2">
            <a:extLst>
              <a:ext uri="{FF2B5EF4-FFF2-40B4-BE49-F238E27FC236}">
                <a16:creationId xmlns:a16="http://schemas.microsoft.com/office/drawing/2014/main" id="{9B92B4EC-4C18-4959-A860-00BBB3ED837E}"/>
              </a:ext>
            </a:extLst>
          </p:cNvPr>
          <p:cNvSpPr>
            <a:spLocks noGrp="1"/>
          </p:cNvSpPr>
          <p:nvPr>
            <p:ph type="sldNum" sz="quarter" idx="10"/>
          </p:nvPr>
        </p:nvSpPr>
        <p:spPr/>
        <p:txBody>
          <a:bodyPr/>
          <a:lstStyle/>
          <a:p>
            <a:fld id="{4E29E586-2DE8-4B1C-8EEF-1B7AB568E410}" type="slidenum">
              <a:rPr lang="en-US" smtClean="0"/>
              <a:t>16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A73E30-9750-468F-B96B-E819948D7A83}"/>
                  </a:ext>
                </a:extLst>
              </p:cNvPr>
              <p:cNvSpPr txBox="1"/>
              <p:nvPr/>
            </p:nvSpPr>
            <p:spPr>
              <a:xfrm>
                <a:off x="2129125" y="935975"/>
                <a:ext cx="4912468" cy="964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rgbClr val="836967"/>
                              </a:solidFill>
                              <a:latin typeface="Cambria Math" panose="02040503050406030204" pitchFamily="18" charset="0"/>
                            </a:rPr>
                          </m:ctrlPr>
                        </m:sSupPr>
                        <m:e>
                          <m:r>
                            <a:rPr lang="en-US" sz="2000" b="1">
                              <a:latin typeface="Cambria Math" panose="02040503050406030204" pitchFamily="18" charset="0"/>
                            </a:rPr>
                            <m:t>𝐍</m:t>
                          </m:r>
                        </m:e>
                        <m:sup>
                          <m:r>
                            <a:rPr lang="en-US" sz="2000" b="0" i="0">
                              <a:latin typeface="Cambria Math" panose="02040503050406030204" pitchFamily="18" charset="0"/>
                            </a:rPr>
                            <m:t>∗</m:t>
                          </m:r>
                        </m:sup>
                      </m:sSup>
                      <m:r>
                        <a:rPr lang="en-US" sz="2000" b="0" i="0">
                          <a:latin typeface="Cambria Math" panose="02040503050406030204" pitchFamily="18" charset="0"/>
                        </a:rPr>
                        <m:t>=</m:t>
                      </m:r>
                      <m:limLow>
                        <m:limLowPr>
                          <m:ctrlPr>
                            <a:rPr lang="en-US" sz="2000" b="0" i="1">
                              <a:solidFill>
                                <a:srgbClr val="836967"/>
                              </a:solidFill>
                              <a:latin typeface="Cambria Math" panose="02040503050406030204" pitchFamily="18" charset="0"/>
                            </a:rPr>
                          </m:ctrlPr>
                        </m:limLowPr>
                        <m:e>
                          <m:func>
                            <m:funcPr>
                              <m:ctrlPr>
                                <a:rPr lang="en-US" sz="2000" b="0" i="1">
                                  <a:latin typeface="Cambria Math" panose="02040503050406030204" pitchFamily="18" charset="0"/>
                                </a:rPr>
                              </m:ctrlPr>
                            </m:funcPr>
                            <m:fName>
                              <m:r>
                                <m:rPr>
                                  <m:sty m:val="p"/>
                                </m:rPr>
                                <a:rPr lang="en-US" sz="2000" b="0" i="0">
                                  <a:latin typeface="Cambria Math" panose="02040503050406030204" pitchFamily="18" charset="0"/>
                                </a:rPr>
                                <m:t>arg</m:t>
                              </m:r>
                            </m:fName>
                            <m:e>
                              <m:r>
                                <a:rPr lang="en-US" sz="2000" b="0" i="1">
                                  <a:latin typeface="Cambria Math" panose="02040503050406030204" pitchFamily="18" charset="0"/>
                                </a:rPr>
                                <m:t>𝑚𝑎𝑥</m:t>
                              </m:r>
                            </m:e>
                          </m:func>
                        </m:e>
                        <m:lim>
                          <m:d>
                            <m:dPr>
                              <m:begChr m:val="{"/>
                              <m:endChr m:val="}"/>
                              <m:ctrlPr>
                                <a:rPr lang="en-US" sz="2000" b="0" i="1">
                                  <a:solidFill>
                                    <a:srgbClr val="836967"/>
                                  </a:solidFill>
                                  <a:latin typeface="Cambria Math" panose="02040503050406030204" pitchFamily="18" charset="0"/>
                                </a:rPr>
                              </m:ctrlPr>
                            </m:dPr>
                            <m:e>
                              <m:r>
                                <a:rPr lang="en-US" sz="2000" b="1" i="0">
                                  <a:latin typeface="Cambria Math" panose="02040503050406030204" pitchFamily="18" charset="0"/>
                                </a:rPr>
                                <m:t>𝐍</m:t>
                              </m:r>
                              <m:r>
                                <a:rPr lang="en-US" sz="2000" b="0" i="0">
                                  <a:latin typeface="Cambria Math" panose="02040503050406030204" pitchFamily="18" charset="0"/>
                                </a:rPr>
                                <m:t>∈</m:t>
                              </m:r>
                              <m:sSup>
                                <m:sSupPr>
                                  <m:ctrlPr>
                                    <a:rPr lang="en-US" sz="2000" b="0" i="1">
                                      <a:solidFill>
                                        <a:srgbClr val="836967"/>
                                      </a:solidFill>
                                      <a:latin typeface="Cambria Math" panose="02040503050406030204" pitchFamily="18" charset="0"/>
                                    </a:rPr>
                                  </m:ctrlPr>
                                </m:sSupPr>
                                <m:e>
                                  <m:r>
                                    <a:rPr lang="en-US" sz="2000" b="0" i="0">
                                      <a:latin typeface="Cambria Math" panose="02040503050406030204" pitchFamily="18" charset="0"/>
                                    </a:rPr>
                                    <m:t>ℝ</m:t>
                                  </m:r>
                                </m:e>
                                <m:sup>
                                  <m:r>
                                    <a:rPr lang="en-US" sz="2000" b="0" i="1">
                                      <a:latin typeface="Cambria Math" panose="02040503050406030204" pitchFamily="18" charset="0"/>
                                    </a:rPr>
                                    <m:t>𝑑</m:t>
                                  </m:r>
                                  <m:r>
                                    <a:rPr lang="en-US" sz="2000" b="0" i="0">
                                      <a:latin typeface="Cambria Math" panose="02040503050406030204" pitchFamily="18" charset="0"/>
                                    </a:rPr>
                                    <m:t>×</m:t>
                                  </m:r>
                                  <m:r>
                                    <a:rPr lang="en-US" sz="2000" b="0" i="1">
                                      <a:latin typeface="Cambria Math" panose="02040503050406030204" pitchFamily="18" charset="0"/>
                                    </a:rPr>
                                    <m:t>𝑘</m:t>
                                  </m:r>
                                </m:sup>
                              </m:sSup>
                              <m:r>
                                <a:rPr lang="en-US" sz="2000" b="0" i="0">
                                  <a:latin typeface="Cambria Math" panose="02040503050406030204" pitchFamily="18" charset="0"/>
                                </a:rPr>
                                <m:t>:</m:t>
                              </m:r>
                              <m:sSubSup>
                                <m:sSubSupPr>
                                  <m:ctrlPr>
                                    <a:rPr lang="en-US" sz="2000" b="0" i="1">
                                      <a:solidFill>
                                        <a:srgbClr val="836967"/>
                                      </a:solidFill>
                                      <a:latin typeface="Cambria Math" panose="02040503050406030204" pitchFamily="18" charset="0"/>
                                    </a:rPr>
                                  </m:ctrlPr>
                                </m:sSubSupPr>
                                <m:e>
                                  <m:r>
                                    <a:rPr lang="en-US" sz="2000" b="1" i="0">
                                      <a:latin typeface="Cambria Math" panose="02040503050406030204" pitchFamily="18" charset="0"/>
                                    </a:rPr>
                                    <m:t>𝐧</m:t>
                                  </m:r>
                                </m:e>
                                <m:sub>
                                  <m:r>
                                    <a:rPr lang="en-US" sz="2000" b="0" i="1">
                                      <a:latin typeface="Cambria Math" panose="02040503050406030204" pitchFamily="18" charset="0"/>
                                    </a:rPr>
                                    <m:t>𝑖</m:t>
                                  </m:r>
                                </m:sub>
                                <m:sup>
                                  <m:r>
                                    <a:rPr lang="en-US" sz="2000" b="0" i="1">
                                      <a:latin typeface="Cambria Math" panose="02040503050406030204" pitchFamily="18" charset="0"/>
                                    </a:rPr>
                                    <m:t>𝑇</m:t>
                                  </m:r>
                                </m:sup>
                              </m:sSubSup>
                              <m:sSub>
                                <m:sSubPr>
                                  <m:ctrlPr>
                                    <a:rPr lang="en-US" sz="2000" b="0" i="1">
                                      <a:solidFill>
                                        <a:srgbClr val="836967"/>
                                      </a:solidFill>
                                      <a:latin typeface="Cambria Math" panose="02040503050406030204" pitchFamily="18" charset="0"/>
                                    </a:rPr>
                                  </m:ctrlPr>
                                </m:sSubPr>
                                <m:e>
                                  <m:r>
                                    <a:rPr lang="en-US" sz="2000" b="1" i="0">
                                      <a:latin typeface="Cambria Math" panose="02040503050406030204" pitchFamily="18" charset="0"/>
                                    </a:rPr>
                                    <m:t>𝐧</m:t>
                                  </m:r>
                                </m:e>
                                <m:sub>
                                  <m:r>
                                    <a:rPr lang="en-US" sz="2000" b="0" i="1">
                                      <a:latin typeface="Cambria Math" panose="02040503050406030204" pitchFamily="18" charset="0"/>
                                    </a:rPr>
                                    <m:t>𝑖</m:t>
                                  </m:r>
                                </m:sub>
                              </m:sSub>
                              <m:r>
                                <a:rPr lang="en-US" sz="2000" b="0" i="0">
                                  <a:latin typeface="Cambria Math" panose="02040503050406030204" pitchFamily="18" charset="0"/>
                                </a:rPr>
                                <m:t>=1∀</m:t>
                              </m:r>
                              <m:r>
                                <a:rPr lang="en-US" sz="2000" b="0" i="1">
                                  <a:latin typeface="Cambria Math" panose="02040503050406030204" pitchFamily="18" charset="0"/>
                                </a:rPr>
                                <m:t>𝑖</m:t>
                              </m:r>
                              <m:r>
                                <a:rPr lang="en-US" sz="2000" b="0" i="0">
                                  <a:latin typeface="Cambria Math" panose="02040503050406030204" pitchFamily="18" charset="0"/>
                                </a:rPr>
                                <m:t>=1,⋯,</m:t>
                              </m:r>
                              <m:r>
                                <a:rPr lang="en-US" sz="2000" b="0" i="1">
                                  <a:latin typeface="Cambria Math" panose="02040503050406030204" pitchFamily="18" charset="0"/>
                                </a:rPr>
                                <m:t>𝑘</m:t>
                              </m:r>
                            </m:e>
                          </m:d>
                          <m:r>
                            <a:rPr lang="en-US" sz="2000" b="0" i="0">
                              <a:latin typeface="Cambria Math" panose="02040503050406030204" pitchFamily="18" charset="0"/>
                            </a:rPr>
                            <m:t> </m:t>
                          </m:r>
                        </m:lim>
                      </m:limLow>
                      <m:nary>
                        <m:naryPr>
                          <m:chr m:val="∑"/>
                          <m:limLoc m:val="undOvr"/>
                          <m:ctrlPr>
                            <a:rPr lang="en-US" sz="2000" b="0" i="1">
                              <a:latin typeface="Cambria Math" panose="02040503050406030204" pitchFamily="18" charset="0"/>
                            </a:rPr>
                          </m:ctrlPr>
                        </m:naryPr>
                        <m:sub>
                          <m:r>
                            <a:rPr lang="en-US" sz="2000" b="0" i="1">
                              <a:latin typeface="Cambria Math" panose="02040503050406030204" pitchFamily="18" charset="0"/>
                            </a:rPr>
                            <m:t>𝑖</m:t>
                          </m:r>
                          <m:r>
                            <a:rPr lang="en-US" sz="2000" b="0" i="0">
                              <a:latin typeface="Cambria Math" panose="02040503050406030204" pitchFamily="18" charset="0"/>
                            </a:rPr>
                            <m:t>=1</m:t>
                          </m:r>
                        </m:sub>
                        <m:sup>
                          <m:r>
                            <a:rPr lang="en-US" sz="2000" b="0" i="1">
                              <a:latin typeface="Cambria Math" panose="02040503050406030204" pitchFamily="18" charset="0"/>
                            </a:rPr>
                            <m:t>𝑘</m:t>
                          </m:r>
                        </m:sup>
                        <m:e>
                          <m:sSubSup>
                            <m:sSubSupPr>
                              <m:ctrlPr>
                                <a:rPr lang="en-US" sz="2000" b="0" i="1">
                                  <a:solidFill>
                                    <a:srgbClr val="836967"/>
                                  </a:solidFill>
                                  <a:latin typeface="Cambria Math" panose="02040503050406030204" pitchFamily="18" charset="0"/>
                                </a:rPr>
                              </m:ctrlPr>
                            </m:sSubSupPr>
                            <m:e>
                              <m:d>
                                <m:dPr>
                                  <m:begChr m:val=""/>
                                  <m:endChr m:val=""/>
                                  <m:ctrlPr>
                                    <a:rPr lang="en-US" sz="2000" b="0" i="1">
                                      <a:solidFill>
                                        <a:srgbClr val="836967"/>
                                      </a:solidFill>
                                      <a:latin typeface="Cambria Math" panose="02040503050406030204" pitchFamily="18" charset="0"/>
                                    </a:rPr>
                                  </m:ctrlPr>
                                </m:dPr>
                                <m:e>
                                  <m:r>
                                    <a:rPr lang="en-US" sz="2000" b="0" i="0">
                                      <a:latin typeface="Cambria Math" panose="02040503050406030204" pitchFamily="18" charset="0"/>
                                    </a:rPr>
                                    <m:t>∥</m:t>
                                  </m:r>
                                  <m:sSub>
                                    <m:sSubPr>
                                      <m:ctrlPr>
                                        <a:rPr lang="en-US" sz="2000" b="0" i="1">
                                          <a:solidFill>
                                            <a:srgbClr val="836967"/>
                                          </a:solidFill>
                                          <a:latin typeface="Cambria Math" panose="02040503050406030204" pitchFamily="18" charset="0"/>
                                        </a:rPr>
                                      </m:ctrlPr>
                                    </m:sSubPr>
                                    <m:e>
                                      <m:r>
                                        <a:rPr lang="en-US" sz="2000" b="1" i="0">
                                          <a:latin typeface="Cambria Math" panose="02040503050406030204" pitchFamily="18" charset="0"/>
                                        </a:rPr>
                                        <m:t>𝐀𝐧</m:t>
                                      </m:r>
                                    </m:e>
                                    <m:sub>
                                      <m:r>
                                        <a:rPr lang="en-US" sz="2000" b="0" i="1">
                                          <a:latin typeface="Cambria Math" panose="02040503050406030204" pitchFamily="18" charset="0"/>
                                        </a:rPr>
                                        <m:t>𝑖</m:t>
                                      </m:r>
                                    </m:sub>
                                  </m:sSub>
                                  <m:r>
                                    <a:rPr lang="en-US" sz="2000" b="0" i="0">
                                      <a:latin typeface="Cambria Math" panose="02040503050406030204" pitchFamily="18" charset="0"/>
                                    </a:rPr>
                                    <m:t>∥</m:t>
                                  </m:r>
                                </m:e>
                              </m:d>
                            </m:e>
                            <m:sub>
                              <m:r>
                                <a:rPr lang="en-US" sz="2000" b="0" i="0">
                                  <a:latin typeface="Cambria Math" panose="02040503050406030204" pitchFamily="18" charset="0"/>
                                </a:rPr>
                                <m:t>2</m:t>
                              </m:r>
                            </m:sub>
                            <m:sup>
                              <m:r>
                                <a:rPr lang="en-US" sz="2000" b="0" i="0">
                                  <a:latin typeface="Cambria Math" panose="02040503050406030204" pitchFamily="18" charset="0"/>
                                </a:rPr>
                                <m:t>2</m:t>
                              </m:r>
                            </m:sup>
                          </m:sSubSup>
                        </m:e>
                      </m:nary>
                    </m:oMath>
                  </m:oMathPara>
                </a14:m>
                <a:endParaRPr lang="en-US" sz="2000"/>
              </a:p>
            </p:txBody>
          </p:sp>
        </mc:Choice>
        <mc:Fallback xmlns="">
          <p:sp>
            <p:nvSpPr>
              <p:cNvPr id="5" name="TextBox 4">
                <a:extLst>
                  <a:ext uri="{FF2B5EF4-FFF2-40B4-BE49-F238E27FC236}">
                    <a16:creationId xmlns:a16="http://schemas.microsoft.com/office/drawing/2014/main" id="{6CA73E30-9750-468F-B96B-E819948D7A83}"/>
                  </a:ext>
                </a:extLst>
              </p:cNvPr>
              <p:cNvSpPr txBox="1">
                <a:spLocks noRot="1" noChangeAspect="1" noMove="1" noResize="1" noEditPoints="1" noAdjustHandles="1" noChangeArrowheads="1" noChangeShapeType="1" noTextEdit="1"/>
              </p:cNvSpPr>
              <p:nvPr/>
            </p:nvSpPr>
            <p:spPr>
              <a:xfrm>
                <a:off x="2129125" y="935975"/>
                <a:ext cx="4912468" cy="96404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9D6631-5D62-4CC7-A6AD-04E0656167DE}"/>
              </a:ext>
            </a:extLst>
          </p:cNvPr>
          <p:cNvSpPr txBox="1"/>
          <p:nvPr/>
        </p:nvSpPr>
        <p:spPr>
          <a:xfrm>
            <a:off x="637161" y="1264109"/>
            <a:ext cx="402674" cy="307777"/>
          </a:xfrm>
          <a:prstGeom prst="rect">
            <a:avLst/>
          </a:prstGeom>
          <a:noFill/>
        </p:spPr>
        <p:txBody>
          <a:bodyPr wrap="none" rtlCol="0">
            <a:spAutoFit/>
          </a:bodyPr>
          <a:lstStyle/>
          <a:p>
            <a:r>
              <a:rPr lang="en-US">
                <a:solidFill>
                  <a:srgbClr val="FF0000"/>
                </a:solidFill>
              </a:rPr>
              <a:t>(4)</a:t>
            </a:r>
          </a:p>
        </p:txBody>
      </p:sp>
      <p:sp>
        <p:nvSpPr>
          <p:cNvPr id="8" name="Arrow: Right 7">
            <a:extLst>
              <a:ext uri="{FF2B5EF4-FFF2-40B4-BE49-F238E27FC236}">
                <a16:creationId xmlns:a16="http://schemas.microsoft.com/office/drawing/2014/main" id="{DA14F991-7A4A-4CC8-8ECB-F9BEAC064151}"/>
              </a:ext>
            </a:extLst>
          </p:cNvPr>
          <p:cNvSpPr/>
          <p:nvPr/>
        </p:nvSpPr>
        <p:spPr>
          <a:xfrm>
            <a:off x="1188493" y="1264108"/>
            <a:ext cx="791973"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A506E56-F4DF-4F83-9BF5-F6711A14AC34}"/>
              </a:ext>
            </a:extLst>
          </p:cNvPr>
          <p:cNvSpPr txBox="1"/>
          <p:nvPr/>
        </p:nvSpPr>
        <p:spPr>
          <a:xfrm>
            <a:off x="1039835" y="2233196"/>
            <a:ext cx="6274133" cy="338554"/>
          </a:xfrm>
          <a:prstGeom prst="rect">
            <a:avLst/>
          </a:prstGeom>
          <a:noFill/>
        </p:spPr>
        <p:txBody>
          <a:bodyPr wrap="square" rtlCol="0">
            <a:spAutoFit/>
          </a:bodyPr>
          <a:lstStyle/>
          <a:p>
            <a:r>
              <a:rPr lang="en-US" sz="1600" err="1"/>
              <a:t>Sử</a:t>
            </a:r>
            <a:r>
              <a:rPr lang="en-US" sz="1600"/>
              <a:t> </a:t>
            </a:r>
            <a:r>
              <a:rPr lang="en-US" sz="1600" err="1"/>
              <a:t>dụng</a:t>
            </a:r>
            <a:r>
              <a:rPr lang="en-US" sz="1600"/>
              <a:t> </a:t>
            </a:r>
            <a:r>
              <a:rPr lang="en-US" sz="1600" err="1"/>
              <a:t>phương</a:t>
            </a:r>
            <a:r>
              <a:rPr lang="en-US" sz="1600"/>
              <a:t> </a:t>
            </a:r>
            <a:r>
              <a:rPr lang="en-US" sz="1600" err="1"/>
              <a:t>pháp</a:t>
            </a:r>
            <a:r>
              <a:rPr lang="en-US" sz="1600"/>
              <a:t> </a:t>
            </a:r>
            <a:r>
              <a:rPr lang="en-US" sz="1600" err="1"/>
              <a:t>nhân</a:t>
            </a:r>
            <a:r>
              <a:rPr lang="en-US" sz="1600"/>
              <a:t> </a:t>
            </a:r>
            <a:r>
              <a:rPr lang="en-US" sz="1600" err="1"/>
              <a:t>tử</a:t>
            </a:r>
            <a:r>
              <a:rPr lang="en-US" sz="1600"/>
              <a:t> Lagrange: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34F4999-593F-4581-92FE-FC0B166AB723}"/>
                  </a:ext>
                </a:extLst>
              </p:cNvPr>
              <p:cNvSpPr txBox="1"/>
              <p:nvPr/>
            </p:nvSpPr>
            <p:spPr>
              <a:xfrm>
                <a:off x="2129125" y="2682094"/>
                <a:ext cx="4912468" cy="18799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836967"/>
                              </a:solidFill>
                              <a:latin typeface="Cambria Math" panose="02040503050406030204" pitchFamily="18" charset="0"/>
                            </a:rPr>
                          </m:ctrlPr>
                        </m:eqArrPr>
                        <m:e>
                          <m:r>
                            <a:rPr lang="en-US" sz="2000">
                              <a:latin typeface="Cambria Math" panose="02040503050406030204" pitchFamily="18" charset="0"/>
                            </a:rPr>
                            <m:t>&amp;</m:t>
                          </m:r>
                          <m:sSup>
                            <m:sSupPr>
                              <m:ctrlPr>
                                <a:rPr lang="en-US" sz="2000" i="1">
                                  <a:solidFill>
                                    <a:srgbClr val="836967"/>
                                  </a:solidFill>
                                  <a:latin typeface="Cambria Math" panose="02040503050406030204" pitchFamily="18" charset="0"/>
                                </a:rPr>
                              </m:ctrlPr>
                            </m:sSupPr>
                            <m:e>
                              <m:r>
                                <a:rPr lang="en-US" sz="2000" b="1" i="0">
                                  <a:latin typeface="Cambria Math" panose="02040503050406030204" pitchFamily="18" charset="0"/>
                                </a:rPr>
                                <m:t>𝐍</m:t>
                              </m:r>
                            </m:e>
                            <m:sup>
                              <m:r>
                                <a:rPr lang="en-US" sz="2000" b="0" i="0">
                                  <a:latin typeface="Cambria Math" panose="02040503050406030204" pitchFamily="18" charset="0"/>
                                </a:rPr>
                                <m:t>∗</m:t>
                              </m:r>
                            </m:sup>
                          </m:sSup>
                          <m:r>
                            <a:rPr lang="en-US" sz="2000" b="0" i="0">
                              <a:latin typeface="Cambria Math" panose="02040503050406030204" pitchFamily="18" charset="0"/>
                            </a:rPr>
                            <m:t>=</m:t>
                          </m:r>
                          <m:limLow>
                            <m:limLowPr>
                              <m:ctrlPr>
                                <a:rPr lang="en-US" sz="2000" b="0" i="1">
                                  <a:solidFill>
                                    <a:srgbClr val="836967"/>
                                  </a:solidFill>
                                  <a:latin typeface="Cambria Math" panose="02040503050406030204" pitchFamily="18" charset="0"/>
                                </a:rPr>
                              </m:ctrlPr>
                            </m:limLowPr>
                            <m:e>
                              <m:func>
                                <m:funcPr>
                                  <m:ctrlPr>
                                    <a:rPr lang="en-US" sz="2000" b="0" i="1">
                                      <a:latin typeface="Cambria Math" panose="02040503050406030204" pitchFamily="18" charset="0"/>
                                    </a:rPr>
                                  </m:ctrlPr>
                                </m:funcPr>
                                <m:fName>
                                  <m:r>
                                    <m:rPr>
                                      <m:sty m:val="p"/>
                                    </m:rPr>
                                    <a:rPr lang="en-US" sz="2000" b="0" i="0">
                                      <a:latin typeface="Cambria Math" panose="02040503050406030204" pitchFamily="18" charset="0"/>
                                    </a:rPr>
                                    <m:t>arg</m:t>
                                  </m:r>
                                </m:fName>
                                <m:e>
                                  <m:r>
                                    <a:rPr lang="en-US" sz="2000" b="0" i="1">
                                      <a:latin typeface="Cambria Math" panose="02040503050406030204" pitchFamily="18" charset="0"/>
                                    </a:rPr>
                                    <m:t>𝑚𝑎𝑥</m:t>
                                  </m:r>
                                </m:e>
                              </m:func>
                            </m:e>
                            <m:lim>
                              <m:r>
                                <a:rPr lang="en-US" sz="2000" b="1" i="0">
                                  <a:latin typeface="Cambria Math" panose="02040503050406030204" pitchFamily="18" charset="0"/>
                                </a:rPr>
                                <m:t>𝐍</m:t>
                              </m:r>
                              <m:r>
                                <a:rPr lang="en-US" sz="2000" b="0" i="0">
                                  <a:latin typeface="Cambria Math" panose="02040503050406030204" pitchFamily="18" charset="0"/>
                                </a:rPr>
                                <m:t>∈</m:t>
                              </m:r>
                              <m:sSup>
                                <m:sSupPr>
                                  <m:ctrlPr>
                                    <a:rPr lang="en-US" sz="2000" b="0" i="1">
                                      <a:solidFill>
                                        <a:srgbClr val="836967"/>
                                      </a:solidFill>
                                      <a:latin typeface="Cambria Math" panose="02040503050406030204" pitchFamily="18" charset="0"/>
                                    </a:rPr>
                                  </m:ctrlPr>
                                </m:sSupPr>
                                <m:e>
                                  <m:r>
                                    <a:rPr lang="en-US" sz="2000" b="0" i="0">
                                      <a:latin typeface="Cambria Math" panose="02040503050406030204" pitchFamily="18" charset="0"/>
                                    </a:rPr>
                                    <m:t>ℝ</m:t>
                                  </m:r>
                                </m:e>
                                <m:sup>
                                  <m:r>
                                    <a:rPr lang="en-US" sz="2000" b="0" i="1">
                                      <a:latin typeface="Cambria Math" panose="02040503050406030204" pitchFamily="18" charset="0"/>
                                    </a:rPr>
                                    <m:t>𝑑</m:t>
                                  </m:r>
                                  <m:r>
                                    <a:rPr lang="en-US" sz="2000" b="0" i="0">
                                      <a:latin typeface="Cambria Math" panose="02040503050406030204" pitchFamily="18" charset="0"/>
                                    </a:rPr>
                                    <m:t>×</m:t>
                                  </m:r>
                                  <m:r>
                                    <a:rPr lang="en-US" sz="2000" b="0" i="1">
                                      <a:latin typeface="Cambria Math" panose="02040503050406030204" pitchFamily="18" charset="0"/>
                                    </a:rPr>
                                    <m:t>𝑘</m:t>
                                  </m:r>
                                </m:sup>
                              </m:sSup>
                            </m:lim>
                          </m:limLow>
                          <m:nary>
                            <m:naryPr>
                              <m:chr m:val="∑"/>
                              <m:limLoc m:val="undOvr"/>
                              <m:grow m:val="on"/>
                              <m:ctrlPr>
                                <a:rPr lang="en-US" sz="2000" b="0" i="1">
                                  <a:latin typeface="Cambria Math" panose="02040503050406030204" pitchFamily="18" charset="0"/>
                                </a:rPr>
                              </m:ctrlPr>
                            </m:naryPr>
                            <m:sub>
                              <m:r>
                                <a:rPr lang="en-US" sz="2000" b="0" i="1">
                                  <a:latin typeface="Cambria Math" panose="02040503050406030204" pitchFamily="18" charset="0"/>
                                </a:rPr>
                                <m:t>𝑖</m:t>
                              </m:r>
                              <m:r>
                                <a:rPr lang="en-US" sz="2000" b="0" i="0">
                                  <a:latin typeface="Cambria Math" panose="02040503050406030204" pitchFamily="18" charset="0"/>
                                </a:rPr>
                                <m:t>=1</m:t>
                              </m:r>
                            </m:sub>
                            <m:sup>
                              <m:r>
                                <a:rPr lang="en-US" sz="2000" b="0" i="1">
                                  <a:latin typeface="Cambria Math" panose="02040503050406030204" pitchFamily="18" charset="0"/>
                                </a:rPr>
                                <m:t>𝑘</m:t>
                              </m:r>
                            </m:sup>
                            <m:e>
                              <m:r>
                                <a:rPr lang="en-US" sz="2000" b="0" i="0">
                                  <a:latin typeface="Cambria Math" panose="02040503050406030204" pitchFamily="18" charset="0"/>
                                </a:rPr>
                                <m:t> </m:t>
                              </m:r>
                            </m:e>
                          </m:nary>
                          <m:sSubSup>
                            <m:sSubSupPr>
                              <m:ctrlPr>
                                <a:rPr lang="en-US" sz="2000" b="0" i="1">
                                  <a:solidFill>
                                    <a:srgbClr val="836967"/>
                                  </a:solidFill>
                                  <a:latin typeface="Cambria Math" panose="02040503050406030204" pitchFamily="18" charset="0"/>
                                </a:rPr>
                              </m:ctrlPr>
                            </m:sSubSupPr>
                            <m:e>
                              <m:d>
                                <m:dPr>
                                  <m:begChr m:val=""/>
                                  <m:endChr m:val=""/>
                                  <m:ctrlPr>
                                    <a:rPr lang="en-US" sz="2000" b="0" i="1">
                                      <a:solidFill>
                                        <a:srgbClr val="836967"/>
                                      </a:solidFill>
                                      <a:latin typeface="Cambria Math" panose="02040503050406030204" pitchFamily="18" charset="0"/>
                                    </a:rPr>
                                  </m:ctrlPr>
                                </m:dPr>
                                <m:e>
                                  <m:r>
                                    <a:rPr lang="en-US" sz="2000" b="0" i="0">
                                      <a:latin typeface="Cambria Math" panose="02040503050406030204" pitchFamily="18" charset="0"/>
                                    </a:rPr>
                                    <m:t>∥</m:t>
                                  </m:r>
                                  <m:r>
                                    <a:rPr lang="en-US" sz="2000" b="1" i="0">
                                      <a:latin typeface="Cambria Math" panose="02040503050406030204" pitchFamily="18" charset="0"/>
                                    </a:rPr>
                                    <m:t>𝐀</m:t>
                                  </m:r>
                                  <m:sSub>
                                    <m:sSubPr>
                                      <m:ctrlPr>
                                        <a:rPr lang="en-US" sz="2000" b="1" i="1">
                                          <a:solidFill>
                                            <a:srgbClr val="836967"/>
                                          </a:solidFill>
                                          <a:latin typeface="Cambria Math" panose="02040503050406030204" pitchFamily="18" charset="0"/>
                                        </a:rPr>
                                      </m:ctrlPr>
                                    </m:sSubPr>
                                    <m:e>
                                      <m:r>
                                        <a:rPr lang="en-US" sz="2000" b="1" i="0">
                                          <a:latin typeface="Cambria Math" panose="02040503050406030204" pitchFamily="18" charset="0"/>
                                        </a:rPr>
                                        <m:t>𝐧</m:t>
                                      </m:r>
                                    </m:e>
                                    <m:sub>
                                      <m:r>
                                        <a:rPr lang="en-US" sz="2000" b="0" i="1">
                                          <a:latin typeface="Cambria Math" panose="02040503050406030204" pitchFamily="18" charset="0"/>
                                        </a:rPr>
                                        <m:t>𝑖</m:t>
                                      </m:r>
                                    </m:sub>
                                  </m:sSub>
                                  <m:r>
                                    <a:rPr lang="en-US" sz="2000" b="0" i="0">
                                      <a:latin typeface="Cambria Math" panose="02040503050406030204" pitchFamily="18" charset="0"/>
                                    </a:rPr>
                                    <m:t>∥</m:t>
                                  </m:r>
                                </m:e>
                              </m:d>
                            </m:e>
                            <m:sub>
                              <m:r>
                                <a:rPr lang="en-US" sz="2000" b="0" i="0">
                                  <a:latin typeface="Cambria Math" panose="02040503050406030204" pitchFamily="18" charset="0"/>
                                </a:rPr>
                                <m:t>2</m:t>
                              </m:r>
                            </m:sub>
                            <m:sup>
                              <m:r>
                                <a:rPr lang="en-US" sz="2000" b="0" i="0">
                                  <a:latin typeface="Cambria Math" panose="02040503050406030204" pitchFamily="18" charset="0"/>
                                </a:rPr>
                                <m:t>2</m:t>
                              </m:r>
                            </m:sup>
                          </m:sSubSup>
                          <m:r>
                            <a:rPr lang="en-US" sz="2000" b="0" i="0">
                              <a:latin typeface="Cambria Math" panose="02040503050406030204" pitchFamily="18" charset="0"/>
                            </a:rPr>
                            <m:t>−</m:t>
                          </m:r>
                          <m:nary>
                            <m:naryPr>
                              <m:chr m:val="∑"/>
                              <m:limLoc m:val="undOvr"/>
                              <m:grow m:val="on"/>
                              <m:ctrlPr>
                                <a:rPr lang="en-US" sz="2000" b="0" i="1">
                                  <a:latin typeface="Cambria Math" panose="02040503050406030204" pitchFamily="18" charset="0"/>
                                </a:rPr>
                              </m:ctrlPr>
                            </m:naryPr>
                            <m:sub>
                              <m:r>
                                <a:rPr lang="en-US" sz="2000" b="0" i="1">
                                  <a:latin typeface="Cambria Math" panose="02040503050406030204" pitchFamily="18" charset="0"/>
                                </a:rPr>
                                <m:t>𝑖</m:t>
                              </m:r>
                              <m:r>
                                <a:rPr lang="en-US" sz="2000" b="0" i="0">
                                  <a:latin typeface="Cambria Math" panose="02040503050406030204" pitchFamily="18" charset="0"/>
                                </a:rPr>
                                <m:t>=1</m:t>
                              </m:r>
                            </m:sub>
                            <m:sup>
                              <m:r>
                                <a:rPr lang="en-US" sz="2000" b="0" i="1">
                                  <a:latin typeface="Cambria Math" panose="02040503050406030204" pitchFamily="18" charset="0"/>
                                </a:rPr>
                                <m:t>𝑘</m:t>
                              </m:r>
                            </m:sup>
                            <m:e>
                              <m:r>
                                <a:rPr lang="en-US" sz="2000" b="0" i="0">
                                  <a:latin typeface="Cambria Math" panose="02040503050406030204" pitchFamily="18" charset="0"/>
                                </a:rPr>
                                <m:t> </m:t>
                              </m:r>
                            </m:e>
                          </m:nary>
                          <m:sSub>
                            <m:sSubPr>
                              <m:ctrlPr>
                                <a:rPr lang="en-US" sz="2000" b="0" i="1">
                                  <a:solidFill>
                                    <a:srgbClr val="836967"/>
                                  </a:solidFill>
                                  <a:latin typeface="Cambria Math" panose="02040503050406030204" pitchFamily="18" charset="0"/>
                                </a:rPr>
                              </m:ctrlPr>
                            </m:sSubPr>
                            <m:e>
                              <m:r>
                                <a:rPr lang="en-US" sz="2000" b="0" i="1">
                                  <a:latin typeface="Cambria Math" panose="02040503050406030204" pitchFamily="18" charset="0"/>
                                </a:rPr>
                                <m:t>𝜆</m:t>
                              </m:r>
                            </m:e>
                            <m:sub>
                              <m:r>
                                <a:rPr lang="en-US" sz="2000" b="0" i="1">
                                  <a:latin typeface="Cambria Math" panose="02040503050406030204" pitchFamily="18" charset="0"/>
                                </a:rPr>
                                <m:t>𝑖</m:t>
                              </m:r>
                            </m:sub>
                          </m:sSub>
                          <m:d>
                            <m:dPr>
                              <m:ctrlPr>
                                <a:rPr lang="en-US" sz="2000" b="0" i="1">
                                  <a:solidFill>
                                    <a:srgbClr val="836967"/>
                                  </a:solidFill>
                                  <a:latin typeface="Cambria Math" panose="02040503050406030204" pitchFamily="18" charset="0"/>
                                </a:rPr>
                              </m:ctrlPr>
                            </m:dPr>
                            <m:e>
                              <m:sSubSup>
                                <m:sSubSupPr>
                                  <m:ctrlPr>
                                    <a:rPr lang="en-US" sz="2000" b="0" i="1">
                                      <a:solidFill>
                                        <a:srgbClr val="836967"/>
                                      </a:solidFill>
                                      <a:latin typeface="Cambria Math" panose="02040503050406030204" pitchFamily="18" charset="0"/>
                                    </a:rPr>
                                  </m:ctrlPr>
                                </m:sSubSupPr>
                                <m:e>
                                  <m:r>
                                    <a:rPr lang="en-US" sz="2000" b="1" i="0">
                                      <a:latin typeface="Cambria Math" panose="02040503050406030204" pitchFamily="18" charset="0"/>
                                    </a:rPr>
                                    <m:t>𝐧</m:t>
                                  </m:r>
                                </m:e>
                                <m:sub>
                                  <m:r>
                                    <a:rPr lang="en-US" sz="2000" b="0" i="1">
                                      <a:latin typeface="Cambria Math" panose="02040503050406030204" pitchFamily="18" charset="0"/>
                                    </a:rPr>
                                    <m:t>𝑖</m:t>
                                  </m:r>
                                </m:sub>
                                <m:sup>
                                  <m:r>
                                    <a:rPr lang="en-US" sz="2000" b="0" i="1">
                                      <a:latin typeface="Cambria Math" panose="02040503050406030204" pitchFamily="18" charset="0"/>
                                    </a:rPr>
                                    <m:t>𝑇</m:t>
                                  </m:r>
                                </m:sup>
                              </m:sSubSup>
                              <m:sSub>
                                <m:sSubPr>
                                  <m:ctrlPr>
                                    <a:rPr lang="en-US" sz="2000" b="0" i="1">
                                      <a:solidFill>
                                        <a:srgbClr val="836967"/>
                                      </a:solidFill>
                                      <a:latin typeface="Cambria Math" panose="02040503050406030204" pitchFamily="18" charset="0"/>
                                    </a:rPr>
                                  </m:ctrlPr>
                                </m:sSubPr>
                                <m:e>
                                  <m:r>
                                    <a:rPr lang="en-US" sz="2000" b="1" i="0">
                                      <a:latin typeface="Cambria Math" panose="02040503050406030204" pitchFamily="18" charset="0"/>
                                    </a:rPr>
                                    <m:t>𝐧</m:t>
                                  </m:r>
                                </m:e>
                                <m:sub>
                                  <m:r>
                                    <a:rPr lang="en-US" sz="2000" b="0" i="1">
                                      <a:latin typeface="Cambria Math" panose="02040503050406030204" pitchFamily="18" charset="0"/>
                                    </a:rPr>
                                    <m:t>𝑖</m:t>
                                  </m:r>
                                </m:sub>
                              </m:sSub>
                              <m:r>
                                <a:rPr lang="en-US" sz="2000" b="0" i="0">
                                  <a:latin typeface="Cambria Math" panose="02040503050406030204" pitchFamily="18" charset="0"/>
                                </a:rPr>
                                <m:t>−1</m:t>
                              </m:r>
                            </m:e>
                          </m:d>
                        </m:e>
                        <m:e>
                          <m:r>
                            <a:rPr lang="en-US" sz="2000" b="0" i="0">
                              <a:latin typeface="Cambria Math" panose="02040503050406030204" pitchFamily="18" charset="0"/>
                            </a:rPr>
                            <m:t>&amp;=</m:t>
                          </m:r>
                          <m:limLow>
                            <m:limLowPr>
                              <m:ctrlPr>
                                <a:rPr lang="en-US" sz="2000" b="0" i="1">
                                  <a:solidFill>
                                    <a:srgbClr val="836967"/>
                                  </a:solidFill>
                                  <a:latin typeface="Cambria Math" panose="02040503050406030204" pitchFamily="18" charset="0"/>
                                </a:rPr>
                              </m:ctrlPr>
                            </m:limLowPr>
                            <m:e>
                              <m:func>
                                <m:funcPr>
                                  <m:ctrlPr>
                                    <a:rPr lang="en-US" sz="2000" b="0" i="1">
                                      <a:latin typeface="Cambria Math" panose="02040503050406030204" pitchFamily="18" charset="0"/>
                                    </a:rPr>
                                  </m:ctrlPr>
                                </m:funcPr>
                                <m:fName>
                                  <m:r>
                                    <m:rPr>
                                      <m:sty m:val="p"/>
                                    </m:rPr>
                                    <a:rPr lang="en-US" sz="2000" b="0" i="0">
                                      <a:latin typeface="Cambria Math" panose="02040503050406030204" pitchFamily="18" charset="0"/>
                                    </a:rPr>
                                    <m:t>arg</m:t>
                                  </m:r>
                                </m:fName>
                                <m:e>
                                  <m:r>
                                    <a:rPr lang="en-US" sz="2000" b="0" i="1">
                                      <a:latin typeface="Cambria Math" panose="02040503050406030204" pitchFamily="18" charset="0"/>
                                    </a:rPr>
                                    <m:t>𝑚𝑎𝑥</m:t>
                                  </m:r>
                                </m:e>
                              </m:func>
                            </m:e>
                            <m:lim>
                              <m:r>
                                <a:rPr lang="en-US" sz="2000" b="1" i="0">
                                  <a:latin typeface="Cambria Math" panose="02040503050406030204" pitchFamily="18" charset="0"/>
                                </a:rPr>
                                <m:t>𝐍</m:t>
                              </m:r>
                              <m:r>
                                <a:rPr lang="en-US" sz="2000" b="0" i="0">
                                  <a:latin typeface="Cambria Math" panose="02040503050406030204" pitchFamily="18" charset="0"/>
                                </a:rPr>
                                <m:t>∈</m:t>
                              </m:r>
                              <m:sSup>
                                <m:sSupPr>
                                  <m:ctrlPr>
                                    <a:rPr lang="en-US" sz="2000" b="0" i="1">
                                      <a:solidFill>
                                        <a:srgbClr val="836967"/>
                                      </a:solidFill>
                                      <a:latin typeface="Cambria Math" panose="02040503050406030204" pitchFamily="18" charset="0"/>
                                    </a:rPr>
                                  </m:ctrlPr>
                                </m:sSupPr>
                                <m:e>
                                  <m:r>
                                    <a:rPr lang="en-US" sz="2000" b="0" i="0">
                                      <a:latin typeface="Cambria Math" panose="02040503050406030204" pitchFamily="18" charset="0"/>
                                    </a:rPr>
                                    <m:t>ℝ</m:t>
                                  </m:r>
                                </m:e>
                                <m:sup>
                                  <m:r>
                                    <a:rPr lang="en-US" sz="2000" b="0" i="1">
                                      <a:latin typeface="Cambria Math" panose="02040503050406030204" pitchFamily="18" charset="0"/>
                                    </a:rPr>
                                    <m:t>𝑑</m:t>
                                  </m:r>
                                  <m:r>
                                    <a:rPr lang="en-US" sz="2000" b="0" i="0">
                                      <a:latin typeface="Cambria Math" panose="02040503050406030204" pitchFamily="18" charset="0"/>
                                    </a:rPr>
                                    <m:t>×</m:t>
                                  </m:r>
                                  <m:r>
                                    <a:rPr lang="en-US" sz="2000" b="0" i="1">
                                      <a:latin typeface="Cambria Math" panose="02040503050406030204" pitchFamily="18" charset="0"/>
                                    </a:rPr>
                                    <m:t>𝑘</m:t>
                                  </m:r>
                                </m:sup>
                              </m:sSup>
                            </m:lim>
                          </m:limLow>
                          <m:nary>
                            <m:naryPr>
                              <m:chr m:val="∑"/>
                              <m:limLoc m:val="undOvr"/>
                              <m:grow m:val="on"/>
                              <m:ctrlPr>
                                <a:rPr lang="en-US" sz="2000" b="0" i="1">
                                  <a:latin typeface="Cambria Math" panose="02040503050406030204" pitchFamily="18" charset="0"/>
                                </a:rPr>
                              </m:ctrlPr>
                            </m:naryPr>
                            <m:sub>
                              <m:r>
                                <a:rPr lang="en-US" sz="2000" b="0" i="1">
                                  <a:latin typeface="Cambria Math" panose="02040503050406030204" pitchFamily="18" charset="0"/>
                                </a:rPr>
                                <m:t>𝑖</m:t>
                              </m:r>
                              <m:r>
                                <a:rPr lang="en-US" sz="2000" b="0" i="0">
                                  <a:latin typeface="Cambria Math" panose="02040503050406030204" pitchFamily="18" charset="0"/>
                                </a:rPr>
                                <m:t>=1</m:t>
                              </m:r>
                            </m:sub>
                            <m:sup>
                              <m:r>
                                <a:rPr lang="en-US" sz="2000" b="0" i="1">
                                  <a:latin typeface="Cambria Math" panose="02040503050406030204" pitchFamily="18" charset="0"/>
                                </a:rPr>
                                <m:t>𝑘</m:t>
                              </m:r>
                            </m:sup>
                            <m:e>
                              <m:r>
                                <a:rPr lang="en-US" sz="2000" b="0" i="0">
                                  <a:latin typeface="Cambria Math" panose="02040503050406030204" pitchFamily="18" charset="0"/>
                                </a:rPr>
                                <m:t> </m:t>
                              </m:r>
                            </m:e>
                          </m:nary>
                          <m:d>
                            <m:dPr>
                              <m:ctrlPr>
                                <a:rPr lang="en-US" sz="2000" b="0" i="1">
                                  <a:solidFill>
                                    <a:srgbClr val="836967"/>
                                  </a:solidFill>
                                  <a:latin typeface="Cambria Math" panose="02040503050406030204" pitchFamily="18" charset="0"/>
                                </a:rPr>
                              </m:ctrlPr>
                            </m:dPr>
                            <m:e>
                              <m:sSubSup>
                                <m:sSubSupPr>
                                  <m:ctrlPr>
                                    <a:rPr lang="en-US" sz="2000" b="0" i="1">
                                      <a:solidFill>
                                        <a:srgbClr val="836967"/>
                                      </a:solidFill>
                                      <a:latin typeface="Cambria Math" panose="02040503050406030204" pitchFamily="18" charset="0"/>
                                    </a:rPr>
                                  </m:ctrlPr>
                                </m:sSubSupPr>
                                <m:e>
                                  <m:r>
                                    <a:rPr lang="en-US" sz="2000" b="1" i="0">
                                      <a:latin typeface="Cambria Math" panose="02040503050406030204" pitchFamily="18" charset="0"/>
                                    </a:rPr>
                                    <m:t>𝐧</m:t>
                                  </m:r>
                                </m:e>
                                <m:sub>
                                  <m:r>
                                    <a:rPr lang="en-US" sz="2000" b="0" i="1">
                                      <a:latin typeface="Cambria Math" panose="02040503050406030204" pitchFamily="18" charset="0"/>
                                    </a:rPr>
                                    <m:t>𝑖</m:t>
                                  </m:r>
                                </m:sub>
                                <m:sup>
                                  <m:r>
                                    <a:rPr lang="en-US" sz="2000" b="0" i="1">
                                      <a:latin typeface="Cambria Math" panose="02040503050406030204" pitchFamily="18" charset="0"/>
                                    </a:rPr>
                                    <m:t>𝑇</m:t>
                                  </m:r>
                                </m:sup>
                              </m:sSubSup>
                              <m:sSup>
                                <m:sSupPr>
                                  <m:ctrlPr>
                                    <a:rPr lang="en-US" sz="2000" b="0" i="1">
                                      <a:solidFill>
                                        <a:srgbClr val="836967"/>
                                      </a:solidFill>
                                      <a:latin typeface="Cambria Math" panose="02040503050406030204" pitchFamily="18" charset="0"/>
                                    </a:rPr>
                                  </m:ctrlPr>
                                </m:sSupPr>
                                <m:e>
                                  <m:r>
                                    <a:rPr lang="en-US" sz="2000" b="1" i="0">
                                      <a:latin typeface="Cambria Math" panose="02040503050406030204" pitchFamily="18" charset="0"/>
                                    </a:rPr>
                                    <m:t>𝐀</m:t>
                                  </m:r>
                                </m:e>
                                <m:sup>
                                  <m:r>
                                    <a:rPr lang="en-US" sz="2000" b="0" i="1">
                                      <a:latin typeface="Cambria Math" panose="02040503050406030204" pitchFamily="18" charset="0"/>
                                    </a:rPr>
                                    <m:t>𝑇</m:t>
                                  </m:r>
                                </m:sup>
                              </m:sSup>
                              <m:r>
                                <a:rPr lang="en-US" sz="2000" b="1" i="0">
                                  <a:latin typeface="Cambria Math" panose="02040503050406030204" pitchFamily="18" charset="0"/>
                                </a:rPr>
                                <m:t>𝐀</m:t>
                              </m:r>
                              <m:sSub>
                                <m:sSubPr>
                                  <m:ctrlPr>
                                    <a:rPr lang="en-US" sz="2000" b="1" i="1">
                                      <a:solidFill>
                                        <a:srgbClr val="836967"/>
                                      </a:solidFill>
                                      <a:latin typeface="Cambria Math" panose="02040503050406030204" pitchFamily="18" charset="0"/>
                                    </a:rPr>
                                  </m:ctrlPr>
                                </m:sSubPr>
                                <m:e>
                                  <m:r>
                                    <a:rPr lang="en-US" sz="2000" b="1" i="0">
                                      <a:latin typeface="Cambria Math" panose="02040503050406030204" pitchFamily="18" charset="0"/>
                                    </a:rPr>
                                    <m:t>𝐧</m:t>
                                  </m:r>
                                </m:e>
                                <m:sub>
                                  <m:r>
                                    <a:rPr lang="en-US" sz="2000" b="0" i="1">
                                      <a:latin typeface="Cambria Math" panose="02040503050406030204" pitchFamily="18" charset="0"/>
                                    </a:rPr>
                                    <m:t>𝑖</m:t>
                                  </m:r>
                                </m:sub>
                              </m:sSub>
                              <m:r>
                                <a:rPr lang="en-US" sz="2000" b="0" i="0">
                                  <a:latin typeface="Cambria Math" panose="02040503050406030204" pitchFamily="18" charset="0"/>
                                </a:rPr>
                                <m:t>−</m:t>
                              </m:r>
                              <m:sSub>
                                <m:sSubPr>
                                  <m:ctrlPr>
                                    <a:rPr lang="en-US" sz="2000" b="0" i="1">
                                      <a:solidFill>
                                        <a:srgbClr val="836967"/>
                                      </a:solidFill>
                                      <a:latin typeface="Cambria Math" panose="02040503050406030204" pitchFamily="18" charset="0"/>
                                    </a:rPr>
                                  </m:ctrlPr>
                                </m:sSubPr>
                                <m:e>
                                  <m:r>
                                    <a:rPr lang="en-US" sz="2000" b="0" i="1">
                                      <a:latin typeface="Cambria Math" panose="02040503050406030204" pitchFamily="18" charset="0"/>
                                    </a:rPr>
                                    <m:t>𝜆</m:t>
                                  </m:r>
                                </m:e>
                                <m:sub>
                                  <m:r>
                                    <a:rPr lang="en-US" sz="2000" b="0" i="1">
                                      <a:latin typeface="Cambria Math" panose="02040503050406030204" pitchFamily="18" charset="0"/>
                                    </a:rPr>
                                    <m:t>𝑖</m:t>
                                  </m:r>
                                </m:sub>
                              </m:sSub>
                              <m:sSubSup>
                                <m:sSubSupPr>
                                  <m:ctrlPr>
                                    <a:rPr lang="en-US" sz="2000" b="0" i="1">
                                      <a:solidFill>
                                        <a:srgbClr val="836967"/>
                                      </a:solidFill>
                                      <a:latin typeface="Cambria Math" panose="02040503050406030204" pitchFamily="18" charset="0"/>
                                    </a:rPr>
                                  </m:ctrlPr>
                                </m:sSubSupPr>
                                <m:e>
                                  <m:r>
                                    <a:rPr lang="en-US" sz="2000" b="1" i="0">
                                      <a:latin typeface="Cambria Math" panose="02040503050406030204" pitchFamily="18" charset="0"/>
                                    </a:rPr>
                                    <m:t>𝐧</m:t>
                                  </m:r>
                                </m:e>
                                <m:sub>
                                  <m:r>
                                    <a:rPr lang="en-US" sz="2000" b="0" i="1">
                                      <a:latin typeface="Cambria Math" panose="02040503050406030204" pitchFamily="18" charset="0"/>
                                    </a:rPr>
                                    <m:t>𝑖</m:t>
                                  </m:r>
                                </m:sub>
                                <m:sup>
                                  <m:r>
                                    <a:rPr lang="en-US" sz="2000" b="0" i="1">
                                      <a:latin typeface="Cambria Math" panose="02040503050406030204" pitchFamily="18" charset="0"/>
                                    </a:rPr>
                                    <m:t>𝑇</m:t>
                                  </m:r>
                                </m:sup>
                              </m:sSubSup>
                              <m:sSub>
                                <m:sSubPr>
                                  <m:ctrlPr>
                                    <a:rPr lang="en-US" sz="2000" b="0" i="1">
                                      <a:solidFill>
                                        <a:srgbClr val="836967"/>
                                      </a:solidFill>
                                      <a:latin typeface="Cambria Math" panose="02040503050406030204" pitchFamily="18" charset="0"/>
                                    </a:rPr>
                                  </m:ctrlPr>
                                </m:sSubPr>
                                <m:e>
                                  <m:r>
                                    <a:rPr lang="en-US" sz="2000" b="1" i="0">
                                      <a:latin typeface="Cambria Math" panose="02040503050406030204" pitchFamily="18" charset="0"/>
                                    </a:rPr>
                                    <m:t>𝐧</m:t>
                                  </m:r>
                                </m:e>
                                <m:sub>
                                  <m:r>
                                    <a:rPr lang="en-US" sz="2000" b="0" i="1">
                                      <a:latin typeface="Cambria Math" panose="02040503050406030204" pitchFamily="18" charset="0"/>
                                    </a:rPr>
                                    <m:t>𝑖</m:t>
                                  </m:r>
                                </m:sub>
                              </m:sSub>
                              <m:r>
                                <a:rPr lang="en-US" sz="2000" b="0" i="0">
                                  <a:latin typeface="Cambria Math" panose="02040503050406030204" pitchFamily="18" charset="0"/>
                                </a:rPr>
                                <m:t>+</m:t>
                              </m:r>
                              <m:sSub>
                                <m:sSubPr>
                                  <m:ctrlPr>
                                    <a:rPr lang="en-US" sz="2000" b="0" i="1">
                                      <a:solidFill>
                                        <a:srgbClr val="836967"/>
                                      </a:solidFill>
                                      <a:latin typeface="Cambria Math" panose="02040503050406030204" pitchFamily="18" charset="0"/>
                                    </a:rPr>
                                  </m:ctrlPr>
                                </m:sSubPr>
                                <m:e>
                                  <m:r>
                                    <a:rPr lang="en-US" sz="2000" b="0" i="1">
                                      <a:latin typeface="Cambria Math" panose="02040503050406030204" pitchFamily="18" charset="0"/>
                                    </a:rPr>
                                    <m:t>𝜆</m:t>
                                  </m:r>
                                </m:e>
                                <m:sub>
                                  <m:r>
                                    <a:rPr lang="en-US" sz="2000" b="0" i="1">
                                      <a:latin typeface="Cambria Math" panose="02040503050406030204" pitchFamily="18" charset="0"/>
                                    </a:rPr>
                                    <m:t>𝑖</m:t>
                                  </m:r>
                                </m:sub>
                              </m:sSub>
                            </m:e>
                          </m:d>
                        </m:e>
                      </m:eqArr>
                    </m:oMath>
                  </m:oMathPara>
                </a14:m>
                <a:endParaRPr lang="en-US" sz="2000"/>
              </a:p>
            </p:txBody>
          </p:sp>
        </mc:Choice>
        <mc:Fallback xmlns="">
          <p:sp>
            <p:nvSpPr>
              <p:cNvPr id="12" name="TextBox 11">
                <a:extLst>
                  <a:ext uri="{FF2B5EF4-FFF2-40B4-BE49-F238E27FC236}">
                    <a16:creationId xmlns:a16="http://schemas.microsoft.com/office/drawing/2014/main" id="{834F4999-593F-4581-92FE-FC0B166AB723}"/>
                  </a:ext>
                </a:extLst>
              </p:cNvPr>
              <p:cNvSpPr txBox="1">
                <a:spLocks noRot="1" noChangeAspect="1" noMove="1" noResize="1" noEditPoints="1" noAdjustHandles="1" noChangeArrowheads="1" noChangeShapeType="1" noTextEdit="1"/>
              </p:cNvSpPr>
              <p:nvPr/>
            </p:nvSpPr>
            <p:spPr>
              <a:xfrm>
                <a:off x="2129125" y="2682094"/>
                <a:ext cx="4912468" cy="1879938"/>
              </a:xfrm>
              <a:prstGeom prst="rect">
                <a:avLst/>
              </a:prstGeom>
              <a:blipFill>
                <a:blip r:embed="rId4"/>
                <a:stretch>
                  <a:fillRect r="-421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1E2861E-E320-434F-91A3-AB599CEE31A3}"/>
              </a:ext>
            </a:extLst>
          </p:cNvPr>
          <p:cNvSpPr txBox="1"/>
          <p:nvPr/>
        </p:nvSpPr>
        <p:spPr>
          <a:xfrm>
            <a:off x="7754170" y="1264107"/>
            <a:ext cx="402674" cy="307777"/>
          </a:xfrm>
          <a:prstGeom prst="rect">
            <a:avLst/>
          </a:prstGeom>
          <a:noFill/>
        </p:spPr>
        <p:txBody>
          <a:bodyPr wrap="none" rtlCol="0">
            <a:spAutoFit/>
          </a:bodyPr>
          <a:lstStyle/>
          <a:p>
            <a:r>
              <a:rPr lang="en-US">
                <a:solidFill>
                  <a:srgbClr val="FF0000"/>
                </a:solidFill>
              </a:rPr>
              <a:t>(5)</a:t>
            </a:r>
          </a:p>
        </p:txBody>
      </p:sp>
      <p:sp>
        <p:nvSpPr>
          <p:cNvPr id="17" name="TextBox 16">
            <a:extLst>
              <a:ext uri="{FF2B5EF4-FFF2-40B4-BE49-F238E27FC236}">
                <a16:creationId xmlns:a16="http://schemas.microsoft.com/office/drawing/2014/main" id="{FDF8657D-DC3B-484F-9AC6-7321C02D875C}"/>
              </a:ext>
            </a:extLst>
          </p:cNvPr>
          <p:cNvSpPr txBox="1"/>
          <p:nvPr/>
        </p:nvSpPr>
        <p:spPr>
          <a:xfrm>
            <a:off x="7754170" y="3468174"/>
            <a:ext cx="402674" cy="307777"/>
          </a:xfrm>
          <a:prstGeom prst="rect">
            <a:avLst/>
          </a:prstGeom>
          <a:noFill/>
        </p:spPr>
        <p:txBody>
          <a:bodyPr wrap="none" rtlCol="0">
            <a:spAutoFit/>
          </a:bodyPr>
          <a:lstStyle/>
          <a:p>
            <a:r>
              <a:rPr lang="en-US">
                <a:solidFill>
                  <a:srgbClr val="FF0000"/>
                </a:solidFill>
              </a:rPr>
              <a:t>(6)</a:t>
            </a:r>
          </a:p>
        </p:txBody>
      </p:sp>
      <p:pic>
        <p:nvPicPr>
          <p:cNvPr id="21" name="Picture 20">
            <a:extLst>
              <a:ext uri="{FF2B5EF4-FFF2-40B4-BE49-F238E27FC236}">
                <a16:creationId xmlns:a16="http://schemas.microsoft.com/office/drawing/2014/main" id="{17A15BA4-0F4A-44D8-AA21-16292522EC71}"/>
              </a:ext>
            </a:extLst>
          </p:cNvPr>
          <p:cNvPicPr>
            <a:picLocks noChangeAspect="1"/>
          </p:cNvPicPr>
          <p:nvPr/>
        </p:nvPicPr>
        <p:blipFill>
          <a:blip r:embed="rId5"/>
          <a:stretch>
            <a:fillRect/>
          </a:stretch>
        </p:blipFill>
        <p:spPr>
          <a:xfrm>
            <a:off x="5015238" y="2290999"/>
            <a:ext cx="2225045" cy="270332"/>
          </a:xfrm>
          <a:prstGeom prst="rect">
            <a:avLst/>
          </a:prstGeom>
        </p:spPr>
      </p:pic>
    </p:spTree>
    <p:extLst>
      <p:ext uri="{BB962C8B-B14F-4D97-AF65-F5344CB8AC3E}">
        <p14:creationId xmlns:p14="http://schemas.microsoft.com/office/powerpoint/2010/main" val="2039809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FD8D95-ED50-4B6B-A70D-38554910B9DF}"/>
              </a:ext>
            </a:extLst>
          </p:cNvPr>
          <p:cNvSpPr>
            <a:spLocks noGrp="1"/>
          </p:cNvSpPr>
          <p:nvPr>
            <p:ph type="sldNum" sz="quarter" idx="10"/>
          </p:nvPr>
        </p:nvSpPr>
        <p:spPr/>
        <p:txBody>
          <a:bodyPr/>
          <a:lstStyle/>
          <a:p>
            <a:fld id="{4E29E586-2DE8-4B1C-8EEF-1B7AB568E410}" type="slidenum">
              <a:rPr lang="en-US" smtClean="0"/>
              <a:t>17</a:t>
            </a:fld>
            <a:endParaRPr lang="en-US"/>
          </a:p>
        </p:txBody>
      </p:sp>
      <p:sp>
        <p:nvSpPr>
          <p:cNvPr id="4" name="Title 1">
            <a:extLst>
              <a:ext uri="{FF2B5EF4-FFF2-40B4-BE49-F238E27FC236}">
                <a16:creationId xmlns:a16="http://schemas.microsoft.com/office/drawing/2014/main" id="{7F4648E3-C021-4023-8869-46D8336066F5}"/>
              </a:ext>
            </a:extLst>
          </p:cNvPr>
          <p:cNvSpPr>
            <a:spLocks noGrp="1"/>
          </p:cNvSpPr>
          <p:nvPr>
            <p:ph type="title"/>
          </p:nvPr>
        </p:nvSpPr>
        <p:spPr>
          <a:xfrm>
            <a:off x="2128838" y="363538"/>
            <a:ext cx="4886325" cy="573087"/>
          </a:xfrm>
        </p:spPr>
        <p:txBody>
          <a:bodyPr/>
          <a:lstStyle/>
          <a:p>
            <a:r>
              <a:rPr lang="en-US" err="1"/>
              <a:t>SeFa</a:t>
            </a: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8A27852-D026-4755-ADE8-A7FFDBE5C1FF}"/>
                  </a:ext>
                </a:extLst>
              </p:cNvPr>
              <p:cNvSpPr txBox="1"/>
              <p:nvPr/>
            </p:nvSpPr>
            <p:spPr>
              <a:xfrm>
                <a:off x="758756" y="1459149"/>
                <a:ext cx="2137829" cy="314189"/>
              </a:xfrm>
              <a:prstGeom prst="rect">
                <a:avLst/>
              </a:prstGeom>
              <a:noFill/>
            </p:spPr>
            <p:txBody>
              <a:bodyPr wrap="none" rtlCol="0">
                <a:spAutoFit/>
              </a:bodyPr>
              <a:lstStyle/>
              <a:p>
                <a:r>
                  <a:rPr lang="en-US" err="1"/>
                  <a:t>Lấy</a:t>
                </a:r>
                <a:r>
                  <a:rPr lang="en-US"/>
                  <a:t> </a:t>
                </a:r>
                <a:r>
                  <a:rPr lang="en-US" err="1"/>
                  <a:t>đạo</a:t>
                </a:r>
                <a:r>
                  <a:rPr lang="en-US"/>
                  <a:t> </a:t>
                </a:r>
                <a:r>
                  <a:rPr lang="en-US" err="1"/>
                  <a:t>hàm</a:t>
                </a:r>
                <a:r>
                  <a:rPr lang="en-US"/>
                  <a:t> </a:t>
                </a:r>
                <a:r>
                  <a:rPr lang="en-US">
                    <a:solidFill>
                      <a:srgbClr val="FF0000"/>
                    </a:solidFill>
                  </a:rPr>
                  <a:t>(6) </a:t>
                </a:r>
                <a:r>
                  <a:rPr lang="en-US" err="1"/>
                  <a:t>cho</a:t>
                </a:r>
                <a:r>
                  <a:rPr lang="en-US"/>
                  <a:t> </a:t>
                </a:r>
                <a14:m>
                  <m:oMath xmlns:m="http://schemas.openxmlformats.org/officeDocument/2006/math">
                    <m:sSub>
                      <m:sSubPr>
                        <m:ctrlPr>
                          <a:rPr lang="en-US" i="1" smtClean="0">
                            <a:effectLst/>
                            <a:latin typeface="Cambria Math" panose="02040503050406030204" pitchFamily="18" charset="0"/>
                          </a:rPr>
                        </m:ctrlPr>
                      </m:sSubPr>
                      <m:e>
                        <m:r>
                          <a:rPr lang="en-US" sz="1800" b="1" i="1">
                            <a:effectLst/>
                            <a:latin typeface="Cambria Math" panose="02040503050406030204" pitchFamily="18" charset="0"/>
                            <a:ea typeface="Calibri" panose="020F0502020204030204" pitchFamily="34" charset="0"/>
                            <a:cs typeface="Arial" panose="020B0604020202020204" pitchFamily="34" charset="0"/>
                          </a:rPr>
                          <m:t>𝐧</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oMath>
                </a14:m>
                <a:r>
                  <a:rPr lang="en-US"/>
                  <a:t>:</a:t>
                </a:r>
              </a:p>
            </p:txBody>
          </p:sp>
        </mc:Choice>
        <mc:Fallback xmlns="">
          <p:sp>
            <p:nvSpPr>
              <p:cNvPr id="5" name="TextBox 4">
                <a:extLst>
                  <a:ext uri="{FF2B5EF4-FFF2-40B4-BE49-F238E27FC236}">
                    <a16:creationId xmlns:a16="http://schemas.microsoft.com/office/drawing/2014/main" id="{B8A27852-D026-4755-ADE8-A7FFDBE5C1FF}"/>
                  </a:ext>
                </a:extLst>
              </p:cNvPr>
              <p:cNvSpPr txBox="1">
                <a:spLocks noRot="1" noChangeAspect="1" noMove="1" noResize="1" noEditPoints="1" noAdjustHandles="1" noChangeArrowheads="1" noChangeShapeType="1" noTextEdit="1"/>
              </p:cNvSpPr>
              <p:nvPr/>
            </p:nvSpPr>
            <p:spPr>
              <a:xfrm>
                <a:off x="758756" y="1459149"/>
                <a:ext cx="2137829" cy="314189"/>
              </a:xfrm>
              <a:prstGeom prst="rect">
                <a:avLst/>
              </a:prstGeom>
              <a:blipFill>
                <a:blip r:embed="rId3"/>
                <a:stretch>
                  <a:fillRect l="-855" t="-1923"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8D0A6D-8CA8-4EB1-BAD5-2251A82530BE}"/>
                  </a:ext>
                </a:extLst>
              </p:cNvPr>
              <p:cNvSpPr txBox="1"/>
              <p:nvPr/>
            </p:nvSpPr>
            <p:spPr>
              <a:xfrm>
                <a:off x="3410284" y="1416188"/>
                <a:ext cx="283713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2</m:t>
                      </m:r>
                      <m:sSup>
                        <m:sSupPr>
                          <m:ctrlPr>
                            <a:rPr lang="en-US" sz="2000" i="1">
                              <a:solidFill>
                                <a:srgbClr val="836967"/>
                              </a:solidFill>
                              <a:latin typeface="Cambria Math" panose="02040503050406030204" pitchFamily="18" charset="0"/>
                            </a:rPr>
                          </m:ctrlPr>
                        </m:sSupPr>
                        <m:e>
                          <m:r>
                            <a:rPr lang="en-US" sz="2000" b="1" i="0">
                              <a:latin typeface="Cambria Math" panose="02040503050406030204" pitchFamily="18" charset="0"/>
                            </a:rPr>
                            <m:t>𝐀</m:t>
                          </m:r>
                        </m:e>
                        <m:sup>
                          <m:r>
                            <a:rPr lang="en-US" sz="2000" b="0" i="1">
                              <a:latin typeface="Cambria Math" panose="02040503050406030204" pitchFamily="18" charset="0"/>
                            </a:rPr>
                            <m:t>𝑇</m:t>
                          </m:r>
                        </m:sup>
                      </m:sSup>
                      <m:r>
                        <a:rPr lang="en-US" sz="2000" b="1" i="0">
                          <a:latin typeface="Cambria Math" panose="02040503050406030204" pitchFamily="18" charset="0"/>
                        </a:rPr>
                        <m:t>𝐀</m:t>
                      </m:r>
                      <m:sSub>
                        <m:sSubPr>
                          <m:ctrlPr>
                            <a:rPr lang="en-US" sz="2000" b="1" i="1">
                              <a:solidFill>
                                <a:srgbClr val="836967"/>
                              </a:solidFill>
                              <a:latin typeface="Cambria Math" panose="02040503050406030204" pitchFamily="18" charset="0"/>
                            </a:rPr>
                          </m:ctrlPr>
                        </m:sSubPr>
                        <m:e>
                          <m:r>
                            <a:rPr lang="en-US" sz="2000" b="1" i="0">
                              <a:latin typeface="Cambria Math" panose="02040503050406030204" pitchFamily="18" charset="0"/>
                            </a:rPr>
                            <m:t>𝐧</m:t>
                          </m:r>
                        </m:e>
                        <m:sub>
                          <m:r>
                            <a:rPr lang="en-US" sz="2000" b="0" i="1">
                              <a:latin typeface="Cambria Math" panose="02040503050406030204" pitchFamily="18" charset="0"/>
                            </a:rPr>
                            <m:t>𝑖</m:t>
                          </m:r>
                        </m:sub>
                      </m:sSub>
                      <m:r>
                        <a:rPr lang="en-US" sz="2000" b="0" i="0">
                          <a:latin typeface="Cambria Math" panose="02040503050406030204" pitchFamily="18" charset="0"/>
                        </a:rPr>
                        <m:t>−2</m:t>
                      </m:r>
                      <m:sSub>
                        <m:sSubPr>
                          <m:ctrlPr>
                            <a:rPr lang="en-US" sz="2000" b="0" i="1">
                              <a:solidFill>
                                <a:srgbClr val="836967"/>
                              </a:solidFill>
                              <a:latin typeface="Cambria Math" panose="02040503050406030204" pitchFamily="18" charset="0"/>
                            </a:rPr>
                          </m:ctrlPr>
                        </m:sSubPr>
                        <m:e>
                          <m:r>
                            <a:rPr lang="en-US" sz="2000" b="0" i="1">
                              <a:latin typeface="Cambria Math" panose="02040503050406030204" pitchFamily="18" charset="0"/>
                            </a:rPr>
                            <m:t>𝜆</m:t>
                          </m:r>
                        </m:e>
                        <m:sub>
                          <m:r>
                            <a:rPr lang="en-US" sz="2000" b="0" i="1">
                              <a:latin typeface="Cambria Math" panose="02040503050406030204" pitchFamily="18" charset="0"/>
                            </a:rPr>
                            <m:t>𝑖</m:t>
                          </m:r>
                        </m:sub>
                      </m:sSub>
                      <m:sSub>
                        <m:sSubPr>
                          <m:ctrlPr>
                            <a:rPr lang="en-US" sz="2000" b="0" i="1">
                              <a:solidFill>
                                <a:srgbClr val="836967"/>
                              </a:solidFill>
                              <a:latin typeface="Cambria Math" panose="02040503050406030204" pitchFamily="18" charset="0"/>
                            </a:rPr>
                          </m:ctrlPr>
                        </m:sSubPr>
                        <m:e>
                          <m:r>
                            <a:rPr lang="en-US" sz="2000" b="1" i="0">
                              <a:latin typeface="Cambria Math" panose="02040503050406030204" pitchFamily="18" charset="0"/>
                            </a:rPr>
                            <m:t>𝐧</m:t>
                          </m:r>
                        </m:e>
                        <m:sub>
                          <m:r>
                            <a:rPr lang="en-US" sz="2000" b="0" i="1">
                              <a:latin typeface="Cambria Math" panose="02040503050406030204" pitchFamily="18" charset="0"/>
                            </a:rPr>
                            <m:t>𝑖</m:t>
                          </m:r>
                        </m:sub>
                      </m:sSub>
                      <m:r>
                        <a:rPr lang="en-US" sz="2000" b="0" i="0">
                          <a:latin typeface="Cambria Math" panose="02040503050406030204" pitchFamily="18" charset="0"/>
                        </a:rPr>
                        <m:t>=0</m:t>
                      </m:r>
                    </m:oMath>
                  </m:oMathPara>
                </a14:m>
                <a:endParaRPr lang="en-US" sz="2000"/>
              </a:p>
            </p:txBody>
          </p:sp>
        </mc:Choice>
        <mc:Fallback xmlns="">
          <p:sp>
            <p:nvSpPr>
              <p:cNvPr id="7" name="TextBox 6">
                <a:extLst>
                  <a:ext uri="{FF2B5EF4-FFF2-40B4-BE49-F238E27FC236}">
                    <a16:creationId xmlns:a16="http://schemas.microsoft.com/office/drawing/2014/main" id="{7C8D0A6D-8CA8-4EB1-BAD5-2251A82530BE}"/>
                  </a:ext>
                </a:extLst>
              </p:cNvPr>
              <p:cNvSpPr txBox="1">
                <a:spLocks noRot="1" noChangeAspect="1" noMove="1" noResize="1" noEditPoints="1" noAdjustHandles="1" noChangeArrowheads="1" noChangeShapeType="1" noTextEdit="1"/>
              </p:cNvSpPr>
              <p:nvPr/>
            </p:nvSpPr>
            <p:spPr>
              <a:xfrm>
                <a:off x="3410284" y="1416188"/>
                <a:ext cx="2837133" cy="400110"/>
              </a:xfrm>
              <a:prstGeom prst="rect">
                <a:avLst/>
              </a:prstGeom>
              <a:blipFill>
                <a:blip r:embed="rId4"/>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1DB8FD-B73C-49BB-84B3-4AC40A2FD305}"/>
                  </a:ext>
                </a:extLst>
              </p:cNvPr>
              <p:cNvSpPr txBox="1"/>
              <p:nvPr/>
            </p:nvSpPr>
            <p:spPr>
              <a:xfrm>
                <a:off x="3410284" y="2095806"/>
                <a:ext cx="283713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a:solidFill>
                                <a:srgbClr val="836967"/>
                              </a:solidFill>
                              <a:latin typeface="Cambria Math" panose="02040503050406030204" pitchFamily="18" charset="0"/>
                            </a:rPr>
                          </m:ctrlPr>
                        </m:sSupPr>
                        <m:e>
                          <m:r>
                            <a:rPr lang="en-US" sz="2000" b="1" i="0">
                              <a:latin typeface="Cambria Math" panose="02040503050406030204" pitchFamily="18" charset="0"/>
                            </a:rPr>
                            <m:t>𝐀</m:t>
                          </m:r>
                        </m:e>
                        <m:sup>
                          <m:r>
                            <a:rPr lang="en-US" sz="2000" b="0" i="1">
                              <a:latin typeface="Cambria Math" panose="02040503050406030204" pitchFamily="18" charset="0"/>
                            </a:rPr>
                            <m:t>𝑇</m:t>
                          </m:r>
                        </m:sup>
                      </m:sSup>
                      <m:r>
                        <a:rPr lang="en-US" sz="2000" b="1" i="0">
                          <a:latin typeface="Cambria Math" panose="02040503050406030204" pitchFamily="18" charset="0"/>
                        </a:rPr>
                        <m:t>𝐀</m:t>
                      </m:r>
                      <m:sSub>
                        <m:sSubPr>
                          <m:ctrlPr>
                            <a:rPr lang="en-US" sz="2000" b="1" i="1">
                              <a:solidFill>
                                <a:srgbClr val="836967"/>
                              </a:solidFill>
                              <a:latin typeface="Cambria Math" panose="02040503050406030204" pitchFamily="18" charset="0"/>
                            </a:rPr>
                          </m:ctrlPr>
                        </m:sSubPr>
                        <m:e>
                          <m:r>
                            <a:rPr lang="en-US" sz="2000" b="1" i="0">
                              <a:latin typeface="Cambria Math" panose="02040503050406030204" pitchFamily="18" charset="0"/>
                            </a:rPr>
                            <m:t>𝐧</m:t>
                          </m:r>
                        </m:e>
                        <m:sub>
                          <m:r>
                            <a:rPr lang="en-US" sz="2000" b="0" i="1">
                              <a:latin typeface="Cambria Math" panose="02040503050406030204" pitchFamily="18" charset="0"/>
                            </a:rPr>
                            <m:t>𝑖</m:t>
                          </m:r>
                        </m:sub>
                      </m:sSub>
                      <m:r>
                        <a:rPr lang="en-US" sz="2000" b="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𝑖</m:t>
                          </m:r>
                        </m:sub>
                      </m:sSub>
                      <m:sSub>
                        <m:sSubPr>
                          <m:ctrlPr>
                            <a:rPr lang="en-US" sz="2000" i="1">
                              <a:solidFill>
                                <a:srgbClr val="836967"/>
                              </a:solidFill>
                              <a:latin typeface="Cambria Math" panose="02040503050406030204" pitchFamily="18" charset="0"/>
                            </a:rPr>
                          </m:ctrlPr>
                        </m:sSubPr>
                        <m:e>
                          <m:r>
                            <a:rPr lang="en-US" sz="2000" b="1">
                              <a:latin typeface="Cambria Math" panose="02040503050406030204" pitchFamily="18" charset="0"/>
                            </a:rPr>
                            <m:t>𝐧</m:t>
                          </m:r>
                        </m:e>
                        <m:sub>
                          <m:r>
                            <a:rPr lang="en-US" sz="2000" i="1">
                              <a:latin typeface="Cambria Math" panose="02040503050406030204" pitchFamily="18" charset="0"/>
                            </a:rPr>
                            <m:t>𝑖</m:t>
                          </m:r>
                        </m:sub>
                      </m:sSub>
                    </m:oMath>
                  </m:oMathPara>
                </a14:m>
                <a:endParaRPr lang="en-US" sz="2000"/>
              </a:p>
            </p:txBody>
          </p:sp>
        </mc:Choice>
        <mc:Fallback xmlns="">
          <p:sp>
            <p:nvSpPr>
              <p:cNvPr id="8" name="TextBox 7">
                <a:extLst>
                  <a:ext uri="{FF2B5EF4-FFF2-40B4-BE49-F238E27FC236}">
                    <a16:creationId xmlns:a16="http://schemas.microsoft.com/office/drawing/2014/main" id="{C71DB8FD-B73C-49BB-84B3-4AC40A2FD305}"/>
                  </a:ext>
                </a:extLst>
              </p:cNvPr>
              <p:cNvSpPr txBox="1">
                <a:spLocks noRot="1" noChangeAspect="1" noMove="1" noResize="1" noEditPoints="1" noAdjustHandles="1" noChangeArrowheads="1" noChangeShapeType="1" noTextEdit="1"/>
              </p:cNvSpPr>
              <p:nvPr/>
            </p:nvSpPr>
            <p:spPr>
              <a:xfrm>
                <a:off x="3410284" y="2095806"/>
                <a:ext cx="2837133" cy="400110"/>
              </a:xfrm>
              <a:prstGeom prst="rect">
                <a:avLst/>
              </a:prstGeom>
              <a:blipFill>
                <a:blip r:embed="rId5"/>
                <a:stretch>
                  <a:fillRect b="-461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FF44568-414E-4BE0-AE75-F0DF8F2996CF}"/>
              </a:ext>
            </a:extLst>
          </p:cNvPr>
          <p:cNvSpPr txBox="1"/>
          <p:nvPr/>
        </p:nvSpPr>
        <p:spPr>
          <a:xfrm>
            <a:off x="6907863" y="1416188"/>
            <a:ext cx="402674" cy="307777"/>
          </a:xfrm>
          <a:prstGeom prst="rect">
            <a:avLst/>
          </a:prstGeom>
          <a:noFill/>
        </p:spPr>
        <p:txBody>
          <a:bodyPr wrap="none" rtlCol="0">
            <a:spAutoFit/>
          </a:bodyPr>
          <a:lstStyle/>
          <a:p>
            <a:r>
              <a:rPr lang="en-US">
                <a:solidFill>
                  <a:srgbClr val="FF0000"/>
                </a:solidFill>
              </a:rPr>
              <a:t>(7)</a:t>
            </a:r>
          </a:p>
        </p:txBody>
      </p:sp>
      <p:sp>
        <p:nvSpPr>
          <p:cNvPr id="10" name="Arrow: Left-Right 9">
            <a:extLst>
              <a:ext uri="{FF2B5EF4-FFF2-40B4-BE49-F238E27FC236}">
                <a16:creationId xmlns:a16="http://schemas.microsoft.com/office/drawing/2014/main" id="{B34278E4-0685-4FB6-BCE2-C90710835EF5}"/>
              </a:ext>
            </a:extLst>
          </p:cNvPr>
          <p:cNvSpPr/>
          <p:nvPr/>
        </p:nvSpPr>
        <p:spPr>
          <a:xfrm>
            <a:off x="2733472" y="2138766"/>
            <a:ext cx="817124" cy="3141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497DAF0-8224-41EB-ABFB-4B6D30C5659C}"/>
              </a:ext>
            </a:extLst>
          </p:cNvPr>
          <p:cNvSpPr txBox="1"/>
          <p:nvPr/>
        </p:nvSpPr>
        <p:spPr>
          <a:xfrm>
            <a:off x="6924229" y="2141971"/>
            <a:ext cx="402674" cy="307777"/>
          </a:xfrm>
          <a:prstGeom prst="rect">
            <a:avLst/>
          </a:prstGeom>
          <a:noFill/>
        </p:spPr>
        <p:txBody>
          <a:bodyPr wrap="none" rtlCol="0">
            <a:spAutoFit/>
          </a:bodyPr>
          <a:lstStyle/>
          <a:p>
            <a:r>
              <a:rPr lang="en-US">
                <a:solidFill>
                  <a:srgbClr val="FF0000"/>
                </a:solidFill>
              </a:rPr>
              <a:t>(8)</a:t>
            </a:r>
          </a:p>
        </p:txBody>
      </p:sp>
    </p:spTree>
    <p:extLst>
      <p:ext uri="{BB962C8B-B14F-4D97-AF65-F5344CB8AC3E}">
        <p14:creationId xmlns:p14="http://schemas.microsoft.com/office/powerpoint/2010/main" val="1901596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23E6-5A8B-4B70-ADD2-5CCD8FBFCB13}"/>
              </a:ext>
            </a:extLst>
          </p:cNvPr>
          <p:cNvSpPr>
            <a:spLocks noGrp="1"/>
          </p:cNvSpPr>
          <p:nvPr>
            <p:ph type="title"/>
          </p:nvPr>
        </p:nvSpPr>
        <p:spPr/>
        <p:txBody>
          <a:bodyPr/>
          <a:lstStyle/>
          <a:p>
            <a:r>
              <a:rPr lang="en-US" err="1"/>
              <a:t>InterFaceGAN</a:t>
            </a:r>
            <a:endParaRPr lang="en-US"/>
          </a:p>
        </p:txBody>
      </p:sp>
      <p:sp>
        <p:nvSpPr>
          <p:cNvPr id="3" name="Slide Number Placeholder 2">
            <a:extLst>
              <a:ext uri="{FF2B5EF4-FFF2-40B4-BE49-F238E27FC236}">
                <a16:creationId xmlns:a16="http://schemas.microsoft.com/office/drawing/2014/main" id="{2AFF71B8-95FD-463F-868E-EFB68965DE47}"/>
              </a:ext>
            </a:extLst>
          </p:cNvPr>
          <p:cNvSpPr>
            <a:spLocks noGrp="1"/>
          </p:cNvSpPr>
          <p:nvPr>
            <p:ph type="sldNum" sz="quarter" idx="10"/>
          </p:nvPr>
        </p:nvSpPr>
        <p:spPr/>
        <p:txBody>
          <a:bodyPr/>
          <a:lstStyle/>
          <a:p>
            <a:fld id="{4E29E586-2DE8-4B1C-8EEF-1B7AB568E410}" type="slidenum">
              <a:rPr lang="en-US" smtClean="0"/>
              <a:t>18</a:t>
            </a:fld>
            <a:endParaRPr lang="en-US"/>
          </a:p>
        </p:txBody>
      </p:sp>
      <p:sp>
        <p:nvSpPr>
          <p:cNvPr id="5" name="TextBox 4">
            <a:extLst>
              <a:ext uri="{FF2B5EF4-FFF2-40B4-BE49-F238E27FC236}">
                <a16:creationId xmlns:a16="http://schemas.microsoft.com/office/drawing/2014/main" id="{77A2FFDD-2DCE-4818-9679-E2A81A103454}"/>
              </a:ext>
            </a:extLst>
          </p:cNvPr>
          <p:cNvSpPr txBox="1"/>
          <p:nvPr/>
        </p:nvSpPr>
        <p:spPr>
          <a:xfrm>
            <a:off x="1025397" y="1038857"/>
            <a:ext cx="3507692" cy="338554"/>
          </a:xfrm>
          <a:prstGeom prst="rect">
            <a:avLst/>
          </a:prstGeom>
          <a:noFill/>
        </p:spPr>
        <p:txBody>
          <a:bodyPr wrap="none" rtlCol="0">
            <a:spAutoFit/>
          </a:bodyPr>
          <a:lstStyle/>
          <a:p>
            <a:pPr marL="285750" indent="-285750">
              <a:buFont typeface="Arial" panose="020B0604020202020204" pitchFamily="34" charset="0"/>
              <a:buChar char="•"/>
            </a:pPr>
            <a:r>
              <a:rPr lang="en-US" sz="1600" err="1"/>
              <a:t>Là</a:t>
            </a:r>
            <a:r>
              <a:rPr lang="en-US" sz="1600"/>
              <a:t> </a:t>
            </a:r>
            <a:r>
              <a:rPr lang="en-US" sz="1600" err="1"/>
              <a:t>một</a:t>
            </a:r>
            <a:r>
              <a:rPr lang="en-US" sz="1600"/>
              <a:t> </a:t>
            </a:r>
            <a:r>
              <a:rPr lang="en-US" sz="1600" err="1"/>
              <a:t>phương</a:t>
            </a:r>
            <a:r>
              <a:rPr lang="en-US" sz="1600"/>
              <a:t> </a:t>
            </a:r>
            <a:r>
              <a:rPr lang="en-US" sz="1600" err="1"/>
              <a:t>pháp</a:t>
            </a:r>
            <a:r>
              <a:rPr lang="en-US" sz="1600"/>
              <a:t> </a:t>
            </a:r>
            <a:r>
              <a:rPr lang="en-US" sz="1600" err="1"/>
              <a:t>có</a:t>
            </a:r>
            <a:r>
              <a:rPr lang="en-US" sz="1600"/>
              <a:t> </a:t>
            </a:r>
            <a:r>
              <a:rPr lang="en-US" sz="1600" err="1"/>
              <a:t>giám</a:t>
            </a:r>
            <a:r>
              <a:rPr lang="en-US" sz="1600"/>
              <a:t> </a:t>
            </a:r>
            <a:r>
              <a:rPr lang="en-US" sz="1600" err="1"/>
              <a:t>sát</a:t>
            </a:r>
            <a:endParaRPr lang="en-US" sz="160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E534AB8-AA92-4DF7-BAF4-0D8DBA82C459}"/>
                  </a:ext>
                </a:extLst>
              </p:cNvPr>
              <p:cNvSpPr txBox="1"/>
              <p:nvPr/>
            </p:nvSpPr>
            <p:spPr>
              <a:xfrm>
                <a:off x="2094122" y="1556276"/>
                <a:ext cx="454332" cy="406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𝒘</m:t>
                      </m:r>
                    </m:oMath>
                  </m:oMathPara>
                </a14:m>
                <a:endParaRPr lang="en-US" sz="2000"/>
              </a:p>
            </p:txBody>
          </p:sp>
        </mc:Choice>
        <mc:Fallback xmlns="">
          <p:sp>
            <p:nvSpPr>
              <p:cNvPr id="8" name="TextBox 7">
                <a:extLst>
                  <a:ext uri="{FF2B5EF4-FFF2-40B4-BE49-F238E27FC236}">
                    <a16:creationId xmlns:a16="http://schemas.microsoft.com/office/drawing/2014/main" id="{CE534AB8-AA92-4DF7-BAF4-0D8DBA82C459}"/>
                  </a:ext>
                </a:extLst>
              </p:cNvPr>
              <p:cNvSpPr txBox="1">
                <a:spLocks noRot="1" noChangeAspect="1" noMove="1" noResize="1" noEditPoints="1" noAdjustHandles="1" noChangeArrowheads="1" noChangeShapeType="1" noTextEdit="1"/>
              </p:cNvSpPr>
              <p:nvPr/>
            </p:nvSpPr>
            <p:spPr>
              <a:xfrm>
                <a:off x="2094122" y="1556276"/>
                <a:ext cx="454332" cy="406805"/>
              </a:xfrm>
              <a:prstGeom prst="rect">
                <a:avLst/>
              </a:prstGeom>
              <a:blipFill>
                <a:blip r:embed="rId3"/>
                <a:stretch>
                  <a:fillRect/>
                </a:stretch>
              </a:blipFill>
            </p:spPr>
            <p:txBody>
              <a:bodyPr/>
              <a:lstStyle/>
              <a:p>
                <a:r>
                  <a:rPr lang="en-US">
                    <a:noFill/>
                  </a:rPr>
                  <a:t> </a:t>
                </a:r>
              </a:p>
            </p:txBody>
          </p:sp>
        </mc:Fallback>
      </mc:AlternateContent>
      <p:sp>
        <p:nvSpPr>
          <p:cNvPr id="7" name="Arrow: Left-Right 6">
            <a:extLst>
              <a:ext uri="{FF2B5EF4-FFF2-40B4-BE49-F238E27FC236}">
                <a16:creationId xmlns:a16="http://schemas.microsoft.com/office/drawing/2014/main" id="{D576F6E1-F0F0-4FC3-8F4E-5C71C842260B}"/>
              </a:ext>
            </a:extLst>
          </p:cNvPr>
          <p:cNvSpPr/>
          <p:nvPr/>
        </p:nvSpPr>
        <p:spPr>
          <a:xfrm>
            <a:off x="2779243" y="1642383"/>
            <a:ext cx="953310" cy="231707"/>
          </a:xfrm>
          <a:prstGeom prst="left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A734BC-EF24-4D9B-BBE5-B7B7EF8DB235}"/>
              </a:ext>
            </a:extLst>
          </p:cNvPr>
          <p:cNvSpPr txBox="1"/>
          <p:nvPr/>
        </p:nvSpPr>
        <p:spPr>
          <a:xfrm>
            <a:off x="4002249" y="1601878"/>
            <a:ext cx="3047629" cy="307777"/>
          </a:xfrm>
          <a:prstGeom prst="rect">
            <a:avLst/>
          </a:prstGeom>
          <a:noFill/>
        </p:spPr>
        <p:txBody>
          <a:bodyPr wrap="none" rtlCol="0">
            <a:spAutoFit/>
          </a:bodyPr>
          <a:lstStyle/>
          <a:p>
            <a:r>
              <a:rPr lang="en-US"/>
              <a:t>Property 1, property 2, property 3,…</a:t>
            </a:r>
          </a:p>
        </p:txBody>
      </p:sp>
      <p:sp>
        <p:nvSpPr>
          <p:cNvPr id="13" name="TextBox 12">
            <a:extLst>
              <a:ext uri="{FF2B5EF4-FFF2-40B4-BE49-F238E27FC236}">
                <a16:creationId xmlns:a16="http://schemas.microsoft.com/office/drawing/2014/main" id="{38F793F7-32BB-4F22-900A-537DFA73A704}"/>
              </a:ext>
            </a:extLst>
          </p:cNvPr>
          <p:cNvSpPr txBox="1"/>
          <p:nvPr/>
        </p:nvSpPr>
        <p:spPr>
          <a:xfrm>
            <a:off x="3693830" y="2181866"/>
            <a:ext cx="1581373" cy="400110"/>
          </a:xfrm>
          <a:prstGeom prst="rect">
            <a:avLst/>
          </a:prstGeom>
          <a:noFill/>
        </p:spPr>
        <p:txBody>
          <a:bodyPr wrap="square">
            <a:spAutoFit/>
          </a:bodyPr>
          <a:lstStyle/>
          <a:p>
            <a:r>
              <a:rPr lang="en-US" sz="2000"/>
              <a:t>Property n</a:t>
            </a:r>
          </a:p>
        </p:txBody>
      </p:sp>
      <p:cxnSp>
        <p:nvCxnSpPr>
          <p:cNvPr id="12" name="Straight Connector 11">
            <a:extLst>
              <a:ext uri="{FF2B5EF4-FFF2-40B4-BE49-F238E27FC236}">
                <a16:creationId xmlns:a16="http://schemas.microsoft.com/office/drawing/2014/main" id="{328A38ED-1B1D-4303-892D-3B1B56C6A712}"/>
              </a:ext>
            </a:extLst>
          </p:cNvPr>
          <p:cNvCxnSpPr/>
          <p:nvPr/>
        </p:nvCxnSpPr>
        <p:spPr>
          <a:xfrm>
            <a:off x="4387175" y="2675106"/>
            <a:ext cx="0" cy="135214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8A40A2-EFA3-42BA-8C6A-059D614477FF}"/>
                  </a:ext>
                </a:extLst>
              </p:cNvPr>
              <p:cNvSpPr txBox="1"/>
              <p:nvPr/>
            </p:nvSpPr>
            <p:spPr>
              <a:xfrm>
                <a:off x="2772191" y="2961634"/>
                <a:ext cx="45433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𝒘</m:t>
                          </m:r>
                        </m:e>
                        <m:sub>
                          <m:r>
                            <a:rPr lang="en-US" sz="2000" b="1" i="1">
                              <a:latin typeface="Cambria Math" panose="02040503050406030204" pitchFamily="18" charset="0"/>
                            </a:rPr>
                            <m:t>𝒊</m:t>
                          </m:r>
                        </m:sub>
                      </m:sSub>
                    </m:oMath>
                  </m:oMathPara>
                </a14:m>
                <a:endParaRPr lang="en-US" sz="2000"/>
              </a:p>
            </p:txBody>
          </p:sp>
        </mc:Choice>
        <mc:Fallback xmlns="">
          <p:sp>
            <p:nvSpPr>
              <p:cNvPr id="18" name="TextBox 17">
                <a:extLst>
                  <a:ext uri="{FF2B5EF4-FFF2-40B4-BE49-F238E27FC236}">
                    <a16:creationId xmlns:a16="http://schemas.microsoft.com/office/drawing/2014/main" id="{D98A40A2-EFA3-42BA-8C6A-059D614477FF}"/>
                  </a:ext>
                </a:extLst>
              </p:cNvPr>
              <p:cNvSpPr txBox="1">
                <a:spLocks noRot="1" noChangeAspect="1" noMove="1" noResize="1" noEditPoints="1" noAdjustHandles="1" noChangeArrowheads="1" noChangeShapeType="1" noTextEdit="1"/>
              </p:cNvSpPr>
              <p:nvPr/>
            </p:nvSpPr>
            <p:spPr>
              <a:xfrm>
                <a:off x="2772191" y="2961634"/>
                <a:ext cx="454332" cy="400110"/>
              </a:xfrm>
              <a:prstGeom prst="rect">
                <a:avLst/>
              </a:prstGeom>
              <a:blipFill>
                <a:blip r:embed="rId4"/>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17F354F-AEA8-4119-8F7C-1A9B50AB7F88}"/>
                  </a:ext>
                </a:extLst>
              </p:cNvPr>
              <p:cNvSpPr txBox="1"/>
              <p:nvPr/>
            </p:nvSpPr>
            <p:spPr>
              <a:xfrm>
                <a:off x="5613947" y="2932524"/>
                <a:ext cx="454332" cy="429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𝒘</m:t>
                          </m:r>
                        </m:e>
                        <m:sub>
                          <m:r>
                            <a:rPr lang="en-US" sz="2000" b="1" i="1" smtClean="0">
                              <a:latin typeface="Cambria Math" panose="02040503050406030204" pitchFamily="18" charset="0"/>
                            </a:rPr>
                            <m:t>𝒋</m:t>
                          </m:r>
                        </m:sub>
                      </m:sSub>
                    </m:oMath>
                  </m:oMathPara>
                </a14:m>
                <a:endParaRPr lang="en-US" sz="2000"/>
              </a:p>
            </p:txBody>
          </p:sp>
        </mc:Choice>
        <mc:Fallback xmlns="">
          <p:sp>
            <p:nvSpPr>
              <p:cNvPr id="20" name="TextBox 19">
                <a:extLst>
                  <a:ext uri="{FF2B5EF4-FFF2-40B4-BE49-F238E27FC236}">
                    <a16:creationId xmlns:a16="http://schemas.microsoft.com/office/drawing/2014/main" id="{417F354F-AEA8-4119-8F7C-1A9B50AB7F88}"/>
                  </a:ext>
                </a:extLst>
              </p:cNvPr>
              <p:cNvSpPr txBox="1">
                <a:spLocks noRot="1" noChangeAspect="1" noMove="1" noResize="1" noEditPoints="1" noAdjustHandles="1" noChangeArrowheads="1" noChangeShapeType="1" noTextEdit="1"/>
              </p:cNvSpPr>
              <p:nvPr/>
            </p:nvSpPr>
            <p:spPr>
              <a:xfrm>
                <a:off x="5613947" y="2932524"/>
                <a:ext cx="454332" cy="429220"/>
              </a:xfrm>
              <a:prstGeom prst="rect">
                <a:avLst/>
              </a:prstGeom>
              <a:blipFill>
                <a:blip r:embed="rId5"/>
                <a:stretch>
                  <a:fillRect b="-11429"/>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95F65CA7-F7F2-45B9-A545-6F54FEC5A198}"/>
              </a:ext>
            </a:extLst>
          </p:cNvPr>
          <p:cNvSpPr txBox="1"/>
          <p:nvPr/>
        </p:nvSpPr>
        <p:spPr>
          <a:xfrm>
            <a:off x="2671804" y="2475051"/>
            <a:ext cx="699834" cy="400110"/>
          </a:xfrm>
          <a:prstGeom prst="rect">
            <a:avLst/>
          </a:prstGeom>
          <a:noFill/>
        </p:spPr>
        <p:txBody>
          <a:bodyPr wrap="square" rtlCol="0">
            <a:spAutoFit/>
          </a:bodyPr>
          <a:lstStyle/>
          <a:p>
            <a:r>
              <a:rPr lang="en-US" sz="2000"/>
              <a:t>Yes</a:t>
            </a:r>
          </a:p>
        </p:txBody>
      </p:sp>
      <p:sp>
        <p:nvSpPr>
          <p:cNvPr id="19" name="TextBox 18">
            <a:extLst>
              <a:ext uri="{FF2B5EF4-FFF2-40B4-BE49-F238E27FC236}">
                <a16:creationId xmlns:a16="http://schemas.microsoft.com/office/drawing/2014/main" id="{13C907F7-48E9-40A1-8418-88543C313BB6}"/>
              </a:ext>
            </a:extLst>
          </p:cNvPr>
          <p:cNvSpPr txBox="1"/>
          <p:nvPr/>
        </p:nvSpPr>
        <p:spPr>
          <a:xfrm>
            <a:off x="5613947" y="2475051"/>
            <a:ext cx="590676" cy="400110"/>
          </a:xfrm>
          <a:prstGeom prst="rect">
            <a:avLst/>
          </a:prstGeom>
          <a:noFill/>
        </p:spPr>
        <p:txBody>
          <a:bodyPr wrap="square" rtlCol="0">
            <a:spAutoFit/>
          </a:bodyPr>
          <a:lstStyle/>
          <a:p>
            <a:r>
              <a:rPr lang="en-US" sz="2000"/>
              <a:t>No</a:t>
            </a:r>
          </a:p>
        </p:txBody>
      </p:sp>
    </p:spTree>
    <p:extLst>
      <p:ext uri="{BB962C8B-B14F-4D97-AF65-F5344CB8AC3E}">
        <p14:creationId xmlns:p14="http://schemas.microsoft.com/office/powerpoint/2010/main" val="1871956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66ED-24AD-4188-9511-DD29ED0DC0BD}"/>
              </a:ext>
            </a:extLst>
          </p:cNvPr>
          <p:cNvSpPr>
            <a:spLocks noGrp="1"/>
          </p:cNvSpPr>
          <p:nvPr>
            <p:ph type="title"/>
          </p:nvPr>
        </p:nvSpPr>
        <p:spPr/>
        <p:txBody>
          <a:bodyPr/>
          <a:lstStyle/>
          <a:p>
            <a:r>
              <a:rPr lang="en-US" err="1"/>
              <a:t>InterFaceGAN</a:t>
            </a:r>
            <a:endParaRPr lang="en-US"/>
          </a:p>
        </p:txBody>
      </p:sp>
      <p:sp>
        <p:nvSpPr>
          <p:cNvPr id="3" name="Slide Number Placeholder 2">
            <a:extLst>
              <a:ext uri="{FF2B5EF4-FFF2-40B4-BE49-F238E27FC236}">
                <a16:creationId xmlns:a16="http://schemas.microsoft.com/office/drawing/2014/main" id="{8B289D8E-2F06-4F7B-AEC4-83C5EE8358C2}"/>
              </a:ext>
            </a:extLst>
          </p:cNvPr>
          <p:cNvSpPr>
            <a:spLocks noGrp="1"/>
          </p:cNvSpPr>
          <p:nvPr>
            <p:ph type="sldNum" sz="quarter" idx="10"/>
          </p:nvPr>
        </p:nvSpPr>
        <p:spPr/>
        <p:txBody>
          <a:bodyPr/>
          <a:lstStyle/>
          <a:p>
            <a:fld id="{4E29E586-2DE8-4B1C-8EEF-1B7AB568E410}" type="slidenum">
              <a:rPr lang="en-US" smtClean="0"/>
              <a:t>19</a:t>
            </a:fld>
            <a:endParaRPr lang="en-US"/>
          </a:p>
        </p:txBody>
      </p:sp>
      <p:pic>
        <p:nvPicPr>
          <p:cNvPr id="2050" name="Picture 2" descr="Exploring Support Vector Machine Acceleration with Vitis">
            <a:extLst>
              <a:ext uri="{FF2B5EF4-FFF2-40B4-BE49-F238E27FC236}">
                <a16:creationId xmlns:a16="http://schemas.microsoft.com/office/drawing/2014/main" id="{EDBED756-DA90-41B8-9052-1BACA988B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841" y="1077946"/>
            <a:ext cx="6087741" cy="373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205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62;p30">
            <a:extLst>
              <a:ext uri="{FF2B5EF4-FFF2-40B4-BE49-F238E27FC236}">
                <a16:creationId xmlns:a16="http://schemas.microsoft.com/office/drawing/2014/main" id="{14E7D981-27FA-4A1F-9BF2-BBB6D8E0CDEE}"/>
              </a:ext>
            </a:extLst>
          </p:cNvPr>
          <p:cNvSpPr txBox="1">
            <a:spLocks/>
          </p:cNvSpPr>
          <p:nvPr/>
        </p:nvSpPr>
        <p:spPr>
          <a:xfrm>
            <a:off x="739385" y="1022270"/>
            <a:ext cx="7787100" cy="2086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9pPr>
          </a:lstStyle>
          <a:p>
            <a:r>
              <a:rPr lang="en-US" sz="3600" err="1"/>
              <a:t>Mô</a:t>
            </a:r>
            <a:r>
              <a:rPr lang="en-US" sz="3600"/>
              <a:t> </a:t>
            </a:r>
            <a:r>
              <a:rPr lang="en-US" sz="3600" err="1"/>
              <a:t>hình</a:t>
            </a:r>
            <a:r>
              <a:rPr lang="en-US" sz="3600"/>
              <a:t> </a:t>
            </a:r>
            <a:r>
              <a:rPr lang="en-US" sz="3600" err="1"/>
              <a:t>đối</a:t>
            </a:r>
            <a:r>
              <a:rPr lang="en-US" sz="3600"/>
              <a:t> </a:t>
            </a:r>
            <a:r>
              <a:rPr lang="en-US" sz="3600" err="1"/>
              <a:t>kháng</a:t>
            </a:r>
            <a:r>
              <a:rPr lang="en-US" sz="3600"/>
              <a:t> </a:t>
            </a:r>
            <a:r>
              <a:rPr lang="en-US" sz="3600" err="1"/>
              <a:t>sinh</a:t>
            </a:r>
            <a:r>
              <a:rPr lang="en-US" sz="3600"/>
              <a:t> </a:t>
            </a:r>
            <a:r>
              <a:rPr lang="en-US" sz="3600" err="1"/>
              <a:t>mẫu</a:t>
            </a:r>
            <a:r>
              <a:rPr lang="en-US" sz="3600"/>
              <a:t> </a:t>
            </a:r>
            <a:r>
              <a:rPr lang="en-US" sz="3600" err="1"/>
              <a:t>cho</a:t>
            </a:r>
            <a:r>
              <a:rPr lang="en-US" sz="3600"/>
              <a:t> </a:t>
            </a:r>
            <a:r>
              <a:rPr lang="en-US" sz="3600" err="1"/>
              <a:t>chuyển</a:t>
            </a:r>
            <a:r>
              <a:rPr lang="en-US" sz="3600"/>
              <a:t> </a:t>
            </a:r>
            <a:r>
              <a:rPr lang="en-US" sz="3600" err="1"/>
              <a:t>đổi</a:t>
            </a:r>
            <a:r>
              <a:rPr lang="en-US" sz="3600"/>
              <a:t> </a:t>
            </a:r>
            <a:r>
              <a:rPr lang="en-US" sz="3600" err="1"/>
              <a:t>giữa</a:t>
            </a:r>
            <a:r>
              <a:rPr lang="en-US" sz="3600"/>
              <a:t> </a:t>
            </a:r>
            <a:r>
              <a:rPr lang="en-US" sz="3600" err="1"/>
              <a:t>các</a:t>
            </a:r>
            <a:r>
              <a:rPr lang="en-US" sz="3600"/>
              <a:t> </a:t>
            </a:r>
            <a:r>
              <a:rPr lang="en-US" sz="3600" err="1"/>
              <a:t>miền</a:t>
            </a:r>
            <a:r>
              <a:rPr lang="en-US" sz="3600"/>
              <a:t> </a:t>
            </a:r>
            <a:r>
              <a:rPr lang="en-US" sz="3600" err="1"/>
              <a:t>không</a:t>
            </a:r>
            <a:r>
              <a:rPr lang="en-US" sz="3600"/>
              <a:t> </a:t>
            </a:r>
            <a:r>
              <a:rPr lang="en-US" sz="3600" err="1"/>
              <a:t>gian</a:t>
            </a:r>
            <a:r>
              <a:rPr lang="en-US" sz="3600"/>
              <a:t> </a:t>
            </a:r>
            <a:r>
              <a:rPr lang="en-US" sz="3600" err="1"/>
              <a:t>ảnh</a:t>
            </a:r>
            <a:r>
              <a:rPr lang="en-US" sz="3600"/>
              <a:t> - </a:t>
            </a:r>
            <a:r>
              <a:rPr lang="en-US" sz="3600" err="1"/>
              <a:t>ứng</a:t>
            </a:r>
            <a:r>
              <a:rPr lang="en-US" sz="3600"/>
              <a:t> </a:t>
            </a:r>
            <a:r>
              <a:rPr lang="en-US" sz="3600" err="1"/>
              <a:t>dụng</a:t>
            </a:r>
            <a:r>
              <a:rPr lang="en-US" sz="3600"/>
              <a:t> </a:t>
            </a:r>
            <a:r>
              <a:rPr lang="en-US" sz="3600" err="1"/>
              <a:t>trên</a:t>
            </a:r>
            <a:r>
              <a:rPr lang="en-US" sz="3600"/>
              <a:t> video</a:t>
            </a:r>
          </a:p>
        </p:txBody>
      </p:sp>
      <p:sp>
        <p:nvSpPr>
          <p:cNvPr id="5" name="Subtitle 2">
            <a:extLst>
              <a:ext uri="{FF2B5EF4-FFF2-40B4-BE49-F238E27FC236}">
                <a16:creationId xmlns:a16="http://schemas.microsoft.com/office/drawing/2014/main" id="{5ED895B0-AABC-4920-B74B-13F959493552}"/>
              </a:ext>
            </a:extLst>
          </p:cNvPr>
          <p:cNvSpPr txBox="1">
            <a:spLocks/>
          </p:cNvSpPr>
          <p:nvPr/>
        </p:nvSpPr>
        <p:spPr>
          <a:xfrm>
            <a:off x="2000158" y="3225119"/>
            <a:ext cx="5143684" cy="382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mj-lt"/>
              </a:rPr>
              <a:t>Giáo viên hướng dẫn: PGS.TS Lê Hoàng Thái</a:t>
            </a:r>
          </a:p>
        </p:txBody>
      </p:sp>
      <p:sp>
        <p:nvSpPr>
          <p:cNvPr id="2" name="TextBox 1">
            <a:extLst>
              <a:ext uri="{FF2B5EF4-FFF2-40B4-BE49-F238E27FC236}">
                <a16:creationId xmlns:a16="http://schemas.microsoft.com/office/drawing/2014/main" id="{EEFAE9DF-5BA1-47DE-9A15-35D830A34E7F}"/>
              </a:ext>
            </a:extLst>
          </p:cNvPr>
          <p:cNvSpPr txBox="1"/>
          <p:nvPr/>
        </p:nvSpPr>
        <p:spPr>
          <a:xfrm>
            <a:off x="1275735" y="3723968"/>
            <a:ext cx="2847254" cy="738664"/>
          </a:xfrm>
          <a:prstGeom prst="rect">
            <a:avLst/>
          </a:prstGeom>
          <a:noFill/>
        </p:spPr>
        <p:txBody>
          <a:bodyPr wrap="none" rtlCol="0">
            <a:spAutoFit/>
          </a:bodyPr>
          <a:lstStyle/>
          <a:p>
            <a:r>
              <a:rPr lang="en-US"/>
              <a:t>Nhóm thực hiện:</a:t>
            </a:r>
          </a:p>
          <a:p>
            <a:pPr marL="285750" indent="-285750">
              <a:buFont typeface="Arial" panose="020B0604020202020204" pitchFamily="34" charset="0"/>
              <a:buChar char="•"/>
            </a:pPr>
            <a:r>
              <a:rPr lang="en-US"/>
              <a:t>Trần Thanh Tùng – 18120258</a:t>
            </a:r>
          </a:p>
          <a:p>
            <a:pPr marL="285750" indent="-285750">
              <a:buFont typeface="Arial" panose="020B0604020202020204" pitchFamily="34" charset="0"/>
              <a:buChar char="•"/>
            </a:pPr>
            <a:r>
              <a:rPr lang="en-US"/>
              <a:t>Vòng Cảnh Chi – 18120293 </a:t>
            </a:r>
          </a:p>
        </p:txBody>
      </p:sp>
      <p:cxnSp>
        <p:nvCxnSpPr>
          <p:cNvPr id="6" name="Straight Connector 5">
            <a:extLst>
              <a:ext uri="{FF2B5EF4-FFF2-40B4-BE49-F238E27FC236}">
                <a16:creationId xmlns:a16="http://schemas.microsoft.com/office/drawing/2014/main" id="{CCF76366-BBA0-41EF-A5AC-E9A0FBB4E627}"/>
              </a:ext>
            </a:extLst>
          </p:cNvPr>
          <p:cNvCxnSpPr/>
          <p:nvPr/>
        </p:nvCxnSpPr>
        <p:spPr>
          <a:xfrm>
            <a:off x="739385" y="1084007"/>
            <a:ext cx="77797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532465E-C13A-42AF-9996-8A670E14DC8D}"/>
              </a:ext>
            </a:extLst>
          </p:cNvPr>
          <p:cNvCxnSpPr/>
          <p:nvPr/>
        </p:nvCxnSpPr>
        <p:spPr>
          <a:xfrm>
            <a:off x="803295" y="2976717"/>
            <a:ext cx="777977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4251930-DAF2-471C-BFF8-D1BB66C6EC1D}"/>
              </a:ext>
            </a:extLst>
          </p:cNvPr>
          <p:cNvSpPr>
            <a:spLocks noGrp="1"/>
          </p:cNvSpPr>
          <p:nvPr>
            <p:ph type="sldNum" sz="quarter" idx="10"/>
          </p:nvPr>
        </p:nvSpPr>
        <p:spPr/>
        <p:txBody>
          <a:bodyPr/>
          <a:lstStyle/>
          <a:p>
            <a:fld id="{4E29E586-2DE8-4B1C-8EEF-1B7AB568E410}" type="slidenum">
              <a:rPr lang="en-US" smtClean="0"/>
              <a:t>2</a:t>
            </a:fld>
            <a:endParaRPr lang="en-US"/>
          </a:p>
        </p:txBody>
      </p:sp>
    </p:spTree>
    <p:extLst>
      <p:ext uri="{BB962C8B-B14F-4D97-AF65-F5344CB8AC3E}">
        <p14:creationId xmlns:p14="http://schemas.microsoft.com/office/powerpoint/2010/main" val="2756014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518033" y="2226814"/>
            <a:ext cx="8107934" cy="6898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Phương pháp đề xuất</a:t>
            </a:r>
            <a:endParaRPr/>
          </a:p>
        </p:txBody>
      </p:sp>
      <p:sp>
        <p:nvSpPr>
          <p:cNvPr id="499" name="Google Shape;499;p34"/>
          <p:cNvSpPr txBox="1">
            <a:spLocks noGrp="1"/>
          </p:cNvSpPr>
          <p:nvPr>
            <p:ph type="title" idx="2"/>
          </p:nvPr>
        </p:nvSpPr>
        <p:spPr>
          <a:xfrm>
            <a:off x="3105600" y="1164675"/>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Slide Number Placeholder 1">
            <a:extLst>
              <a:ext uri="{FF2B5EF4-FFF2-40B4-BE49-F238E27FC236}">
                <a16:creationId xmlns:a16="http://schemas.microsoft.com/office/drawing/2014/main" id="{60ED3BDC-93A8-47C4-B581-6D1C330F0E21}"/>
              </a:ext>
            </a:extLst>
          </p:cNvPr>
          <p:cNvSpPr>
            <a:spLocks noGrp="1"/>
          </p:cNvSpPr>
          <p:nvPr>
            <p:ph type="sldNum" sz="quarter" idx="10"/>
          </p:nvPr>
        </p:nvSpPr>
        <p:spPr/>
        <p:txBody>
          <a:bodyPr/>
          <a:lstStyle/>
          <a:p>
            <a:fld id="{4E29E586-2DE8-4B1C-8EEF-1B7AB568E410}" type="slidenum">
              <a:rPr lang="en-US" smtClean="0"/>
              <a:t>20</a:t>
            </a:fld>
            <a:endParaRPr lang="en-US"/>
          </a:p>
        </p:txBody>
      </p:sp>
    </p:spTree>
    <p:extLst>
      <p:ext uri="{BB962C8B-B14F-4D97-AF65-F5344CB8AC3E}">
        <p14:creationId xmlns:p14="http://schemas.microsoft.com/office/powerpoint/2010/main" val="3855569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90BB-5E44-488C-A605-E67C0C1378D7}"/>
              </a:ext>
            </a:extLst>
          </p:cNvPr>
          <p:cNvSpPr>
            <a:spLocks noGrp="1"/>
          </p:cNvSpPr>
          <p:nvPr>
            <p:ph type="title"/>
          </p:nvPr>
        </p:nvSpPr>
        <p:spPr>
          <a:xfrm>
            <a:off x="2049612" y="0"/>
            <a:ext cx="6060717" cy="1073426"/>
          </a:xfrm>
        </p:spPr>
        <p:txBody>
          <a:bodyPr/>
          <a:lstStyle/>
          <a:p>
            <a:r>
              <a:rPr lang="en-US"/>
              <a:t>Quy trình thao túng miền không gian tiềm ẩn có giám sát</a:t>
            </a:r>
          </a:p>
        </p:txBody>
      </p:sp>
      <p:pic>
        <p:nvPicPr>
          <p:cNvPr id="58" name="Picture 57">
            <a:extLst>
              <a:ext uri="{FF2B5EF4-FFF2-40B4-BE49-F238E27FC236}">
                <a16:creationId xmlns:a16="http://schemas.microsoft.com/office/drawing/2014/main" id="{1D28B69D-D9A3-44FB-9222-CF75A6EB7FB7}"/>
              </a:ext>
            </a:extLst>
          </p:cNvPr>
          <p:cNvPicPr>
            <a:picLocks noChangeAspect="1"/>
          </p:cNvPicPr>
          <p:nvPr/>
        </p:nvPicPr>
        <p:blipFill>
          <a:blip r:embed="rId3"/>
          <a:stretch>
            <a:fillRect/>
          </a:stretch>
        </p:blipFill>
        <p:spPr>
          <a:xfrm>
            <a:off x="1133061" y="1061002"/>
            <a:ext cx="6877878" cy="3447420"/>
          </a:xfrm>
          <a:prstGeom prst="rect">
            <a:avLst/>
          </a:prstGeom>
        </p:spPr>
      </p:pic>
      <p:sp>
        <p:nvSpPr>
          <p:cNvPr id="59" name="TextBox 58">
            <a:extLst>
              <a:ext uri="{FF2B5EF4-FFF2-40B4-BE49-F238E27FC236}">
                <a16:creationId xmlns:a16="http://schemas.microsoft.com/office/drawing/2014/main" id="{B4330280-19D0-49F9-872A-05CE00682FB9}"/>
              </a:ext>
            </a:extLst>
          </p:cNvPr>
          <p:cNvSpPr txBox="1"/>
          <p:nvPr/>
        </p:nvSpPr>
        <p:spPr>
          <a:xfrm>
            <a:off x="3150704" y="4508422"/>
            <a:ext cx="2842591" cy="307777"/>
          </a:xfrm>
          <a:prstGeom prst="rect">
            <a:avLst/>
          </a:prstGeom>
          <a:noFill/>
        </p:spPr>
        <p:txBody>
          <a:bodyPr wrap="square" rtlCol="0">
            <a:spAutoFit/>
          </a:bodyPr>
          <a:lstStyle/>
          <a:p>
            <a:pPr algn="ctr"/>
            <a:r>
              <a:rPr lang="en-US" i="1" err="1"/>
              <a:t>Sơ</a:t>
            </a:r>
            <a:r>
              <a:rPr lang="en-US" i="1"/>
              <a:t> </a:t>
            </a:r>
            <a:r>
              <a:rPr lang="en-US" i="1" err="1"/>
              <a:t>đồ</a:t>
            </a:r>
            <a:r>
              <a:rPr lang="en-US" i="1"/>
              <a:t> </a:t>
            </a:r>
            <a:r>
              <a:rPr lang="en-US" i="1" err="1"/>
              <a:t>quá</a:t>
            </a:r>
            <a:r>
              <a:rPr lang="en-US" i="1"/>
              <a:t> </a:t>
            </a:r>
            <a:r>
              <a:rPr lang="en-US" i="1" err="1"/>
              <a:t>trình</a:t>
            </a:r>
            <a:r>
              <a:rPr lang="en-US" i="1"/>
              <a:t> </a:t>
            </a:r>
            <a:r>
              <a:rPr lang="en-US" i="1" err="1"/>
              <a:t>tạo</a:t>
            </a:r>
            <a:r>
              <a:rPr lang="en-US" i="1"/>
              <a:t> vector </a:t>
            </a:r>
            <a:r>
              <a:rPr lang="en-US" i="1" err="1"/>
              <a:t>nhãn</a:t>
            </a:r>
            <a:endParaRPr lang="en-US" i="1"/>
          </a:p>
        </p:txBody>
      </p:sp>
      <p:sp>
        <p:nvSpPr>
          <p:cNvPr id="3" name="Slide Number Placeholder 2">
            <a:extLst>
              <a:ext uri="{FF2B5EF4-FFF2-40B4-BE49-F238E27FC236}">
                <a16:creationId xmlns:a16="http://schemas.microsoft.com/office/drawing/2014/main" id="{D2B611E3-7D12-4862-B3CE-861555F279B8}"/>
              </a:ext>
            </a:extLst>
          </p:cNvPr>
          <p:cNvSpPr>
            <a:spLocks noGrp="1"/>
          </p:cNvSpPr>
          <p:nvPr>
            <p:ph type="sldNum" sz="quarter" idx="10"/>
          </p:nvPr>
        </p:nvSpPr>
        <p:spPr/>
        <p:txBody>
          <a:bodyPr/>
          <a:lstStyle/>
          <a:p>
            <a:fld id="{4E29E586-2DE8-4B1C-8EEF-1B7AB568E410}" type="slidenum">
              <a:rPr lang="en-US" smtClean="0"/>
              <a:t>21</a:t>
            </a:fld>
            <a:endParaRPr lang="en-US"/>
          </a:p>
        </p:txBody>
      </p:sp>
    </p:spTree>
    <p:extLst>
      <p:ext uri="{BB962C8B-B14F-4D97-AF65-F5344CB8AC3E}">
        <p14:creationId xmlns:p14="http://schemas.microsoft.com/office/powerpoint/2010/main" val="3918368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3D12-D5B5-4281-8F00-86DCE6BD97E9}"/>
              </a:ext>
            </a:extLst>
          </p:cNvPr>
          <p:cNvSpPr>
            <a:spLocks noGrp="1"/>
          </p:cNvSpPr>
          <p:nvPr>
            <p:ph type="title"/>
          </p:nvPr>
        </p:nvSpPr>
        <p:spPr>
          <a:xfrm>
            <a:off x="2268273" y="0"/>
            <a:ext cx="5583640" cy="1028203"/>
          </a:xfrm>
        </p:spPr>
        <p:txBody>
          <a:bodyPr/>
          <a:lstStyle/>
          <a:p>
            <a:r>
              <a:rPr lang="en-US"/>
              <a:t>Các phương pháp tìm vector nhãn được đề xuất</a:t>
            </a:r>
          </a:p>
        </p:txBody>
      </p:sp>
      <p:cxnSp>
        <p:nvCxnSpPr>
          <p:cNvPr id="4" name="Straight Connector 3">
            <a:extLst>
              <a:ext uri="{FF2B5EF4-FFF2-40B4-BE49-F238E27FC236}">
                <a16:creationId xmlns:a16="http://schemas.microsoft.com/office/drawing/2014/main" id="{C3652DAA-CE5A-4103-8E70-1BD20FE8605E}"/>
              </a:ext>
            </a:extLst>
          </p:cNvPr>
          <p:cNvCxnSpPr>
            <a:cxnSpLocks/>
          </p:cNvCxnSpPr>
          <p:nvPr/>
        </p:nvCxnSpPr>
        <p:spPr>
          <a:xfrm>
            <a:off x="4532244" y="2126973"/>
            <a:ext cx="0" cy="2861716"/>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5F6A959-93F6-41D0-9324-707EB26A911F}"/>
              </a:ext>
            </a:extLst>
          </p:cNvPr>
          <p:cNvSpPr txBox="1"/>
          <p:nvPr/>
        </p:nvSpPr>
        <p:spPr>
          <a:xfrm>
            <a:off x="1752747" y="1946484"/>
            <a:ext cx="1031051" cy="369332"/>
          </a:xfrm>
          <a:prstGeom prst="rect">
            <a:avLst/>
          </a:prstGeom>
          <a:noFill/>
        </p:spPr>
        <p:txBody>
          <a:bodyPr wrap="none" rtlCol="0">
            <a:spAutoFit/>
          </a:bodyPr>
          <a:lstStyle/>
          <a:p>
            <a:r>
              <a:rPr lang="en-US" sz="1800" b="1" err="1"/>
              <a:t>Hồi</a:t>
            </a:r>
            <a:r>
              <a:rPr lang="en-US" sz="1800" b="1"/>
              <a:t> </a:t>
            </a:r>
            <a:r>
              <a:rPr lang="en-US" sz="1800" b="1" err="1"/>
              <a:t>quy</a:t>
            </a:r>
            <a:endParaRPr lang="en-US" b="1"/>
          </a:p>
        </p:txBody>
      </p:sp>
      <p:sp>
        <p:nvSpPr>
          <p:cNvPr id="7" name="TextBox 6">
            <a:extLst>
              <a:ext uri="{FF2B5EF4-FFF2-40B4-BE49-F238E27FC236}">
                <a16:creationId xmlns:a16="http://schemas.microsoft.com/office/drawing/2014/main" id="{EFDAA863-5971-4BA6-99CF-E2A014303DD9}"/>
              </a:ext>
            </a:extLst>
          </p:cNvPr>
          <p:cNvSpPr txBox="1"/>
          <p:nvPr/>
        </p:nvSpPr>
        <p:spPr>
          <a:xfrm>
            <a:off x="5912943" y="1942307"/>
            <a:ext cx="1938970" cy="369332"/>
          </a:xfrm>
          <a:prstGeom prst="rect">
            <a:avLst/>
          </a:prstGeom>
          <a:noFill/>
        </p:spPr>
        <p:txBody>
          <a:bodyPr wrap="square" rtlCol="0">
            <a:spAutoFit/>
          </a:bodyPr>
          <a:lstStyle/>
          <a:p>
            <a:r>
              <a:rPr lang="en-US" sz="1800" b="1" err="1"/>
              <a:t>Phân</a:t>
            </a:r>
            <a:r>
              <a:rPr lang="en-US" sz="1800" b="1"/>
              <a:t> </a:t>
            </a:r>
            <a:r>
              <a:rPr lang="en-US" sz="1800" b="1" err="1"/>
              <a:t>rã</a:t>
            </a:r>
            <a:r>
              <a:rPr lang="en-US" sz="1800" b="1"/>
              <a:t> ma </a:t>
            </a:r>
            <a:r>
              <a:rPr lang="en-US" sz="1800" b="1" err="1"/>
              <a:t>trận</a:t>
            </a:r>
            <a:endParaRPr lang="en-US" b="1"/>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63EDD2-E75F-48CA-A2EE-A775585CD95D}"/>
                  </a:ext>
                </a:extLst>
              </p:cNvPr>
              <p:cNvSpPr txBox="1"/>
              <p:nvPr/>
            </p:nvSpPr>
            <p:spPr>
              <a:xfrm>
                <a:off x="904461" y="1242391"/>
                <a:ext cx="3325334" cy="340863"/>
              </a:xfrm>
              <a:prstGeom prst="rect">
                <a:avLst/>
              </a:prstGeom>
              <a:noFill/>
            </p:spPr>
            <p:txBody>
              <a:bodyPr wrap="none" rtlCol="0">
                <a:spAutoFit/>
              </a:bodyPr>
              <a:lstStyle/>
              <a:p>
                <a14:m>
                  <m:oMath xmlns:m="http://schemas.openxmlformats.org/officeDocument/2006/math">
                    <m:sSub>
                      <m:sSubPr>
                        <m:ctrlPr>
                          <a:rPr lang="en-US" i="1" smtClean="0">
                            <a:effectLst/>
                            <a:latin typeface="Cambria Math" panose="02040503050406030204" pitchFamily="18" charset="0"/>
                          </a:rPr>
                        </m:ctrlPr>
                      </m:sSubPr>
                      <m:e>
                        <m:r>
                          <a:rPr lang="en-US" sz="1800" b="1" i="1">
                            <a:effectLst/>
                            <a:latin typeface="Cambria Math" panose="02040503050406030204" pitchFamily="18" charset="0"/>
                            <a:ea typeface="Calibri" panose="020F0502020204030204" pitchFamily="34" charset="0"/>
                            <a:cs typeface="Arial" panose="020B0604020202020204" pitchFamily="34" charset="0"/>
                          </a:rPr>
                          <m:t>𝑿</m:t>
                        </m:r>
                      </m:e>
                      <m:sub>
                        <m:r>
                          <a:rPr lang="en-US" sz="1800" b="0" i="1" smtClean="0">
                            <a:effectLst/>
                            <a:latin typeface="Cambria Math" panose="02040503050406030204" pitchFamily="18" charset="0"/>
                            <a:ea typeface="Calibri" panose="020F0502020204030204" pitchFamily="34" charset="0"/>
                            <a:cs typeface="Arial" panose="020B0604020202020204" pitchFamily="34" charset="0"/>
                          </a:rPr>
                          <m:t>𝑀</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𝑑</m:t>
                        </m:r>
                      </m:sub>
                    </m:sSub>
                  </m:oMath>
                </a14:m>
                <a:r>
                  <a:rPr lang="en-US"/>
                  <a:t>: ma trận chứa vector phong cách</a:t>
                </a:r>
              </a:p>
            </p:txBody>
          </p:sp>
        </mc:Choice>
        <mc:Fallback xmlns="">
          <p:sp>
            <p:nvSpPr>
              <p:cNvPr id="10" name="TextBox 9">
                <a:extLst>
                  <a:ext uri="{FF2B5EF4-FFF2-40B4-BE49-F238E27FC236}">
                    <a16:creationId xmlns:a16="http://schemas.microsoft.com/office/drawing/2014/main" id="{0363EDD2-E75F-48CA-A2EE-A775585CD95D}"/>
                  </a:ext>
                </a:extLst>
              </p:cNvPr>
              <p:cNvSpPr txBox="1">
                <a:spLocks noRot="1" noChangeAspect="1" noMove="1" noResize="1" noEditPoints="1" noAdjustHandles="1" noChangeArrowheads="1" noChangeShapeType="1" noTextEdit="1"/>
              </p:cNvSpPr>
              <p:nvPr/>
            </p:nvSpPr>
            <p:spPr>
              <a:xfrm>
                <a:off x="904461" y="1242391"/>
                <a:ext cx="3325334" cy="340863"/>
              </a:xfrm>
              <a:prstGeom prst="rect">
                <a:avLst/>
              </a:prstGeom>
              <a:blipFill>
                <a:blip r:embed="rId3"/>
                <a:stretch>
                  <a:fillRect t="-1786"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F31608-501B-430E-A593-7A8ABD8DD980}"/>
                  </a:ext>
                </a:extLst>
              </p:cNvPr>
              <p:cNvSpPr txBox="1"/>
              <p:nvPr/>
            </p:nvSpPr>
            <p:spPr>
              <a:xfrm>
                <a:off x="-186693" y="2620929"/>
                <a:ext cx="4909930" cy="413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𝑋</m:t>
                          </m:r>
                        </m:e>
                        <m:sub>
                          <m:r>
                            <a:rPr lang="en-US" sz="2000" b="1" i="1">
                              <a:latin typeface="Cambria Math" panose="02040503050406030204" pitchFamily="18" charset="0"/>
                            </a:rPr>
                            <m:t>𝑴</m:t>
                          </m:r>
                          <m:r>
                            <a:rPr lang="en-US" sz="2000" b="0" i="0">
                              <a:latin typeface="Cambria Math" panose="02040503050406030204" pitchFamily="18" charset="0"/>
                            </a:rPr>
                            <m:t>,</m:t>
                          </m:r>
                          <m:r>
                            <a:rPr lang="en-US" sz="2000" b="0" i="1" smtClean="0">
                              <a:latin typeface="Cambria Math" panose="02040503050406030204" pitchFamily="18" charset="0"/>
                            </a:rPr>
                            <m:t>𝑑</m:t>
                          </m:r>
                        </m:sub>
                      </m:sSub>
                      <m:sSub>
                        <m:sSubPr>
                          <m:ctrlPr>
                            <a:rPr lang="en-US" sz="2000" b="0" i="1">
                              <a:solidFill>
                                <a:srgbClr val="836967"/>
                              </a:solidFill>
                              <a:latin typeface="Cambria Math" panose="02040503050406030204" pitchFamily="18" charset="0"/>
                            </a:rPr>
                          </m:ctrlPr>
                        </m:sSubPr>
                        <m:e>
                          <m:r>
                            <a:rPr lang="en-US" sz="2000" b="0" i="1">
                              <a:latin typeface="Cambria Math" panose="02040503050406030204" pitchFamily="18" charset="0"/>
                            </a:rPr>
                            <m:t>𝐴</m:t>
                          </m:r>
                        </m:e>
                        <m:sub>
                          <m:r>
                            <m:rPr>
                              <m:sty m:val="p"/>
                            </m:rPr>
                            <a:rPr lang="en-US" sz="2000" b="0" i="0" smtClean="0">
                              <a:latin typeface="Cambria Math" panose="02040503050406030204" pitchFamily="18" charset="0"/>
                            </a:rPr>
                            <m:t>d</m:t>
                          </m:r>
                          <m:r>
                            <a:rPr lang="en-US" sz="2000" b="0" i="0">
                              <a:latin typeface="Cambria Math" panose="02040503050406030204" pitchFamily="18" charset="0"/>
                            </a:rPr>
                            <m:t>,1</m:t>
                          </m:r>
                        </m:sub>
                      </m:sSub>
                      <m:r>
                        <a:rPr lang="en-US" sz="2000" b="0" i="0">
                          <a:latin typeface="Cambria Math" panose="02040503050406030204" pitchFamily="18" charset="0"/>
                        </a:rPr>
                        <m:t>=</m:t>
                      </m:r>
                      <m:sSub>
                        <m:sSubPr>
                          <m:ctrlPr>
                            <a:rPr lang="en-US" sz="2000" b="0" i="1">
                              <a:solidFill>
                                <a:srgbClr val="836967"/>
                              </a:solidFill>
                              <a:latin typeface="Cambria Math" panose="02040503050406030204" pitchFamily="18" charset="0"/>
                            </a:rPr>
                          </m:ctrlPr>
                        </m:sSubPr>
                        <m:e>
                          <m:r>
                            <a:rPr lang="en-US" sz="2000" b="0" i="1">
                              <a:latin typeface="Cambria Math" panose="02040503050406030204" pitchFamily="18" charset="0"/>
                            </a:rPr>
                            <m:t>𝑁</m:t>
                          </m:r>
                        </m:e>
                        <m:sub>
                          <m:r>
                            <a:rPr lang="en-US" sz="2000" b="1" i="1">
                              <a:latin typeface="Cambria Math" panose="02040503050406030204" pitchFamily="18" charset="0"/>
                            </a:rPr>
                            <m:t>𝑴</m:t>
                          </m:r>
                          <m:r>
                            <a:rPr lang="en-US" sz="2000" b="0" i="0">
                              <a:latin typeface="Cambria Math" panose="02040503050406030204" pitchFamily="18" charset="0"/>
                            </a:rPr>
                            <m:t>,1</m:t>
                          </m:r>
                        </m:sub>
                      </m:sSub>
                    </m:oMath>
                  </m:oMathPara>
                </a14:m>
                <a:endParaRPr lang="en-US" sz="2000"/>
              </a:p>
            </p:txBody>
          </p:sp>
        </mc:Choice>
        <mc:Fallback xmlns="">
          <p:sp>
            <p:nvSpPr>
              <p:cNvPr id="12" name="TextBox 11">
                <a:extLst>
                  <a:ext uri="{FF2B5EF4-FFF2-40B4-BE49-F238E27FC236}">
                    <a16:creationId xmlns:a16="http://schemas.microsoft.com/office/drawing/2014/main" id="{94F31608-501B-430E-A593-7A8ABD8DD980}"/>
                  </a:ext>
                </a:extLst>
              </p:cNvPr>
              <p:cNvSpPr txBox="1">
                <a:spLocks noRot="1" noChangeAspect="1" noMove="1" noResize="1" noEditPoints="1" noAdjustHandles="1" noChangeArrowheads="1" noChangeShapeType="1" noTextEdit="1"/>
              </p:cNvSpPr>
              <p:nvPr/>
            </p:nvSpPr>
            <p:spPr>
              <a:xfrm>
                <a:off x="-186693" y="2620929"/>
                <a:ext cx="4909930" cy="4135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28EA96-D52D-4CFF-BF77-C44BBD8DF4CC}"/>
                  </a:ext>
                </a:extLst>
              </p:cNvPr>
              <p:cNvSpPr txBox="1"/>
              <p:nvPr/>
            </p:nvSpPr>
            <p:spPr>
              <a:xfrm>
                <a:off x="6280691" y="2380992"/>
                <a:ext cx="106563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r>
                            <a:rPr lang="en-US" sz="1800" b="1" i="1">
                              <a:effectLst/>
                              <a:latin typeface="Cambria Math" panose="02040503050406030204" pitchFamily="18" charset="0"/>
                              <a:ea typeface="Calibri" panose="020F0502020204030204" pitchFamily="34" charset="0"/>
                              <a:cs typeface="Arial" panose="020B0604020202020204" pitchFamily="34" charset="0"/>
                            </a:rPr>
                            <m:t>𝑿</m:t>
                          </m:r>
                        </m:e>
                        <m:sub>
                          <m:r>
                            <a:rPr lang="en-US" sz="1800" b="0" i="1" smtClean="0">
                              <a:effectLst/>
                              <a:latin typeface="Cambria Math" panose="02040503050406030204" pitchFamily="18" charset="0"/>
                              <a:ea typeface="Calibri" panose="020F0502020204030204" pitchFamily="34" charset="0"/>
                              <a:cs typeface="Arial" panose="020B0604020202020204" pitchFamily="34" charset="0"/>
                            </a:rPr>
                            <m:t>𝑀</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𝑑</m:t>
                          </m:r>
                        </m:sub>
                      </m:sSub>
                    </m:oMath>
                  </m:oMathPara>
                </a14:m>
                <a:endParaRPr lang="en-US"/>
              </a:p>
            </p:txBody>
          </p:sp>
        </mc:Choice>
        <mc:Fallback xmlns="">
          <p:sp>
            <p:nvSpPr>
              <p:cNvPr id="15" name="TextBox 14">
                <a:extLst>
                  <a:ext uri="{FF2B5EF4-FFF2-40B4-BE49-F238E27FC236}">
                    <a16:creationId xmlns:a16="http://schemas.microsoft.com/office/drawing/2014/main" id="{7228EA96-D52D-4CFF-BF77-C44BBD8DF4CC}"/>
                  </a:ext>
                </a:extLst>
              </p:cNvPr>
              <p:cNvSpPr txBox="1">
                <a:spLocks noRot="1" noChangeAspect="1" noMove="1" noResize="1" noEditPoints="1" noAdjustHandles="1" noChangeArrowheads="1" noChangeShapeType="1" noTextEdit="1"/>
              </p:cNvSpPr>
              <p:nvPr/>
            </p:nvSpPr>
            <p:spPr>
              <a:xfrm>
                <a:off x="6280691" y="2380992"/>
                <a:ext cx="1065632" cy="381515"/>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FA9BA59-6E29-4607-9C0F-AF653E00421E}"/>
              </a:ext>
            </a:extLst>
          </p:cNvPr>
          <p:cNvCxnSpPr>
            <a:cxnSpLocks/>
            <a:stCxn id="15" idx="2"/>
            <a:endCxn id="26" idx="0"/>
          </p:cNvCxnSpPr>
          <p:nvPr/>
        </p:nvCxnSpPr>
        <p:spPr>
          <a:xfrm flipH="1">
            <a:off x="5434565" y="2762507"/>
            <a:ext cx="1378942" cy="56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4D16D5-0BE1-4507-BF99-2F31AB9A2053}"/>
              </a:ext>
            </a:extLst>
          </p:cNvPr>
          <p:cNvCxnSpPr>
            <a:cxnSpLocks/>
            <a:stCxn id="15" idx="2"/>
            <a:endCxn id="28" idx="0"/>
          </p:cNvCxnSpPr>
          <p:nvPr/>
        </p:nvCxnSpPr>
        <p:spPr>
          <a:xfrm flipH="1">
            <a:off x="6445759" y="2762507"/>
            <a:ext cx="367748" cy="544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4E051CE-61E7-45BF-913B-3D0DC584E0E5}"/>
              </a:ext>
            </a:extLst>
          </p:cNvPr>
          <p:cNvCxnSpPr>
            <a:cxnSpLocks/>
            <a:stCxn id="15" idx="2"/>
            <a:endCxn id="29" idx="0"/>
          </p:cNvCxnSpPr>
          <p:nvPr/>
        </p:nvCxnSpPr>
        <p:spPr>
          <a:xfrm>
            <a:off x="6813507" y="2762507"/>
            <a:ext cx="544646" cy="567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11CBCC-A765-446C-98A9-C239B5F7ECEE}"/>
              </a:ext>
            </a:extLst>
          </p:cNvPr>
          <p:cNvCxnSpPr>
            <a:cxnSpLocks/>
            <a:stCxn id="15" idx="2"/>
            <a:endCxn id="30" idx="0"/>
          </p:cNvCxnSpPr>
          <p:nvPr/>
        </p:nvCxnSpPr>
        <p:spPr>
          <a:xfrm>
            <a:off x="6813507" y="2762507"/>
            <a:ext cx="1397519" cy="47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CD57D7F-AB96-431A-8806-F85D36EC1F06}"/>
                  </a:ext>
                </a:extLst>
              </p:cNvPr>
              <p:cNvSpPr txBox="1"/>
              <p:nvPr/>
            </p:nvSpPr>
            <p:spPr>
              <a:xfrm>
                <a:off x="4901749" y="3325974"/>
                <a:ext cx="1065632" cy="430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sSup>
                            <m:sSupPr>
                              <m:ctrlPr>
                                <a:rPr lang="en-US" sz="1800" b="1" i="1" smtClean="0">
                                  <a:effectLst/>
                                  <a:latin typeface="Cambria Math" panose="02040503050406030204" pitchFamily="18" charset="0"/>
                                </a:rPr>
                              </m:ctrlPr>
                            </m:sSupPr>
                            <m:e>
                              <m:r>
                                <a:rPr lang="en-US" sz="1800" b="1" i="1">
                                  <a:latin typeface="Cambria Math" panose="02040503050406030204" pitchFamily="18" charset="0"/>
                                </a:rPr>
                                <m:t>𝒙</m:t>
                              </m:r>
                            </m:e>
                            <m:sup>
                              <m:r>
                                <a:rPr lang="en-US" sz="1800" b="1" i="1" smtClean="0">
                                  <a:effectLst/>
                                  <a:latin typeface="Cambria Math" panose="02040503050406030204" pitchFamily="18" charset="0"/>
                                </a:rPr>
                                <m:t>𝟏</m:t>
                              </m:r>
                            </m:sup>
                          </m:sSup>
                        </m:e>
                        <m:sub>
                          <m:sSup>
                            <m:sSupPr>
                              <m:ctrlPr>
                                <a:rPr lang="en-US" sz="1800" b="1" i="1" smtClean="0">
                                  <a:effectLst/>
                                  <a:latin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libri" panose="020F0502020204030204" pitchFamily="34" charset="0"/>
                                  <a:cs typeface="Arial" panose="020B0604020202020204" pitchFamily="34" charset="0"/>
                                </a:rPr>
                                <m:t>𝑚</m:t>
                              </m:r>
                            </m:e>
                            <m:sup>
                              <m:r>
                                <a:rPr lang="en-US" sz="1800" b="1" i="1" smtClean="0">
                                  <a:effectLst/>
                                  <a:latin typeface="Cambria Math" panose="02040503050406030204" pitchFamily="18" charset="0"/>
                                  <a:cs typeface="Arial" panose="020B0604020202020204" pitchFamily="34" charset="0"/>
                                </a:rPr>
                                <m:t>𝟏</m:t>
                              </m:r>
                            </m:sup>
                          </m:s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𝑑</m:t>
                          </m:r>
                        </m:sub>
                      </m:sSub>
                    </m:oMath>
                  </m:oMathPara>
                </a14:m>
                <a:endParaRPr lang="en-US"/>
              </a:p>
            </p:txBody>
          </p:sp>
        </mc:Choice>
        <mc:Fallback xmlns="">
          <p:sp>
            <p:nvSpPr>
              <p:cNvPr id="26" name="TextBox 25">
                <a:extLst>
                  <a:ext uri="{FF2B5EF4-FFF2-40B4-BE49-F238E27FC236}">
                    <a16:creationId xmlns:a16="http://schemas.microsoft.com/office/drawing/2014/main" id="{2CD57D7F-AB96-431A-8806-F85D36EC1F06}"/>
                  </a:ext>
                </a:extLst>
              </p:cNvPr>
              <p:cNvSpPr txBox="1">
                <a:spLocks noRot="1" noChangeAspect="1" noMove="1" noResize="1" noEditPoints="1" noAdjustHandles="1" noChangeArrowheads="1" noChangeShapeType="1" noTextEdit="1"/>
              </p:cNvSpPr>
              <p:nvPr/>
            </p:nvSpPr>
            <p:spPr>
              <a:xfrm>
                <a:off x="4901749" y="3325974"/>
                <a:ext cx="1065632" cy="43050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69EA01B-3910-4562-BDA9-8914919F33AB}"/>
                  </a:ext>
                </a:extLst>
              </p:cNvPr>
              <p:cNvSpPr txBox="1"/>
              <p:nvPr/>
            </p:nvSpPr>
            <p:spPr>
              <a:xfrm>
                <a:off x="5912943" y="3306611"/>
                <a:ext cx="1065632" cy="430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sSup>
                            <m:sSupPr>
                              <m:ctrlPr>
                                <a:rPr lang="en-US" sz="1800" b="1" i="1" smtClean="0">
                                  <a:effectLst/>
                                  <a:latin typeface="Cambria Math" panose="02040503050406030204" pitchFamily="18" charset="0"/>
                                </a:rPr>
                              </m:ctrlPr>
                            </m:sSupPr>
                            <m:e>
                              <m:r>
                                <a:rPr lang="en-US" sz="1800" b="1" i="1">
                                  <a:latin typeface="Cambria Math" panose="02040503050406030204" pitchFamily="18" charset="0"/>
                                </a:rPr>
                                <m:t>𝒙</m:t>
                              </m:r>
                            </m:e>
                            <m:sup>
                              <m:r>
                                <a:rPr lang="en-US" sz="1800" b="1" i="1" smtClean="0">
                                  <a:effectLst/>
                                  <a:latin typeface="Cambria Math" panose="02040503050406030204" pitchFamily="18" charset="0"/>
                                </a:rPr>
                                <m:t>𝟐</m:t>
                              </m:r>
                            </m:sup>
                          </m:sSup>
                        </m:e>
                        <m:sub>
                          <m:sSup>
                            <m:sSupPr>
                              <m:ctrlPr>
                                <a:rPr lang="en-US" sz="1800" b="1" i="1" smtClean="0">
                                  <a:effectLst/>
                                  <a:latin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libri" panose="020F0502020204030204" pitchFamily="34" charset="0"/>
                                  <a:cs typeface="Arial" panose="020B0604020202020204" pitchFamily="34" charset="0"/>
                                </a:rPr>
                                <m:t>𝑚</m:t>
                              </m:r>
                            </m:e>
                            <m:sup>
                              <m:r>
                                <a:rPr lang="en-US" sz="1800" b="1" i="1" smtClean="0">
                                  <a:effectLst/>
                                  <a:latin typeface="Cambria Math" panose="02040503050406030204" pitchFamily="18" charset="0"/>
                                  <a:cs typeface="Arial" panose="020B0604020202020204" pitchFamily="34" charset="0"/>
                                </a:rPr>
                                <m:t>𝟐</m:t>
                              </m:r>
                            </m:sup>
                          </m:s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𝑑</m:t>
                          </m:r>
                        </m:sub>
                      </m:sSub>
                    </m:oMath>
                  </m:oMathPara>
                </a14:m>
                <a:endParaRPr lang="en-US"/>
              </a:p>
            </p:txBody>
          </p:sp>
        </mc:Choice>
        <mc:Fallback xmlns="">
          <p:sp>
            <p:nvSpPr>
              <p:cNvPr id="28" name="TextBox 27">
                <a:extLst>
                  <a:ext uri="{FF2B5EF4-FFF2-40B4-BE49-F238E27FC236}">
                    <a16:creationId xmlns:a16="http://schemas.microsoft.com/office/drawing/2014/main" id="{A69EA01B-3910-4562-BDA9-8914919F33AB}"/>
                  </a:ext>
                </a:extLst>
              </p:cNvPr>
              <p:cNvSpPr txBox="1">
                <a:spLocks noRot="1" noChangeAspect="1" noMove="1" noResize="1" noEditPoints="1" noAdjustHandles="1" noChangeArrowheads="1" noChangeShapeType="1" noTextEdit="1"/>
              </p:cNvSpPr>
              <p:nvPr/>
            </p:nvSpPr>
            <p:spPr>
              <a:xfrm>
                <a:off x="5912943" y="3306611"/>
                <a:ext cx="1065632" cy="430502"/>
              </a:xfrm>
              <a:prstGeom prst="rect">
                <a:avLst/>
              </a:prstGeom>
              <a:blipFill>
                <a:blip r:embed="rId7"/>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5A53766-DB72-4C95-99D8-30AD62ABF557}"/>
              </a:ext>
            </a:extLst>
          </p:cNvPr>
          <p:cNvSpPr txBox="1"/>
          <p:nvPr/>
        </p:nvSpPr>
        <p:spPr>
          <a:xfrm>
            <a:off x="7176052" y="3329609"/>
            <a:ext cx="364202" cy="307777"/>
          </a:xfrm>
          <a:prstGeom prst="rect">
            <a:avLst/>
          </a:prstGeom>
          <a:noFill/>
        </p:spPr>
        <p:txBody>
          <a:bodyPr wrap="none" rtlCol="0">
            <a:spAutoFit/>
          </a:bodyPr>
          <a:lstStyle/>
          <a:p>
            <a:r>
              <a:rPr lang="en-US"/>
              <a:t>…</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F32196F-CDE5-4BEE-A6D9-D31D2F165E29}"/>
                  </a:ext>
                </a:extLst>
              </p:cNvPr>
              <p:cNvSpPr txBox="1"/>
              <p:nvPr/>
            </p:nvSpPr>
            <p:spPr>
              <a:xfrm>
                <a:off x="7678210" y="3235339"/>
                <a:ext cx="1065632" cy="434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sSup>
                            <m:sSupPr>
                              <m:ctrlPr>
                                <a:rPr lang="en-US" sz="1800" b="1" i="1" smtClean="0">
                                  <a:effectLst/>
                                  <a:latin typeface="Cambria Math" panose="02040503050406030204" pitchFamily="18" charset="0"/>
                                </a:rPr>
                              </m:ctrlPr>
                            </m:sSupPr>
                            <m:e>
                              <m:r>
                                <a:rPr lang="en-US" sz="1800" b="1" i="1">
                                  <a:latin typeface="Cambria Math" panose="02040503050406030204" pitchFamily="18" charset="0"/>
                                </a:rPr>
                                <m:t>𝒙</m:t>
                              </m:r>
                            </m:e>
                            <m:sup>
                              <m:r>
                                <a:rPr lang="en-US" sz="1800" b="1" i="1" smtClean="0">
                                  <a:effectLst/>
                                  <a:latin typeface="Cambria Math" panose="02040503050406030204" pitchFamily="18" charset="0"/>
                                </a:rPr>
                                <m:t>𝒌</m:t>
                              </m:r>
                            </m:sup>
                          </m:sSup>
                        </m:e>
                        <m:sub>
                          <m:sSup>
                            <m:sSupPr>
                              <m:ctrlPr>
                                <a:rPr lang="en-US" sz="1800" b="1" i="1" smtClean="0">
                                  <a:effectLst/>
                                  <a:latin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libri" panose="020F0502020204030204" pitchFamily="34" charset="0"/>
                                  <a:cs typeface="Arial" panose="020B0604020202020204" pitchFamily="34" charset="0"/>
                                </a:rPr>
                                <m:t>𝑚</m:t>
                              </m:r>
                            </m:e>
                            <m:sup>
                              <m:r>
                                <a:rPr lang="en-US" sz="1800" b="1" i="1" smtClean="0">
                                  <a:effectLst/>
                                  <a:latin typeface="Cambria Math" panose="02040503050406030204" pitchFamily="18" charset="0"/>
                                  <a:cs typeface="Arial" panose="020B0604020202020204" pitchFamily="34" charset="0"/>
                                </a:rPr>
                                <m:t>𝒌</m:t>
                              </m:r>
                            </m:sup>
                          </m:s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𝑑</m:t>
                          </m:r>
                        </m:sub>
                      </m:sSub>
                    </m:oMath>
                  </m:oMathPara>
                </a14:m>
                <a:endParaRPr lang="en-US"/>
              </a:p>
            </p:txBody>
          </p:sp>
        </mc:Choice>
        <mc:Fallback xmlns="">
          <p:sp>
            <p:nvSpPr>
              <p:cNvPr id="30" name="TextBox 29">
                <a:extLst>
                  <a:ext uri="{FF2B5EF4-FFF2-40B4-BE49-F238E27FC236}">
                    <a16:creationId xmlns:a16="http://schemas.microsoft.com/office/drawing/2014/main" id="{5F32196F-CDE5-4BEE-A6D9-D31D2F165E29}"/>
                  </a:ext>
                </a:extLst>
              </p:cNvPr>
              <p:cNvSpPr txBox="1">
                <a:spLocks noRot="1" noChangeAspect="1" noMove="1" noResize="1" noEditPoints="1" noAdjustHandles="1" noChangeArrowheads="1" noChangeShapeType="1" noTextEdit="1"/>
              </p:cNvSpPr>
              <p:nvPr/>
            </p:nvSpPr>
            <p:spPr>
              <a:xfrm>
                <a:off x="7678210" y="3235339"/>
                <a:ext cx="1065632" cy="434734"/>
              </a:xfrm>
              <a:prstGeom prst="rect">
                <a:avLst/>
              </a:prstGeom>
              <a:blipFill>
                <a:blip r:embed="rId8"/>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9CC24A45-C09F-4309-B533-1D3420551B18}"/>
              </a:ext>
            </a:extLst>
          </p:cNvPr>
          <p:cNvCxnSpPr>
            <a:stCxn id="26" idx="2"/>
          </p:cNvCxnSpPr>
          <p:nvPr/>
        </p:nvCxnSpPr>
        <p:spPr>
          <a:xfrm>
            <a:off x="5434565" y="3756476"/>
            <a:ext cx="0" cy="583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940376C-A10A-483C-9EAB-27D6451DBDC4}"/>
                  </a:ext>
                </a:extLst>
              </p:cNvPr>
              <p:cNvSpPr txBox="1"/>
              <p:nvPr/>
            </p:nvSpPr>
            <p:spPr>
              <a:xfrm>
                <a:off x="4715292" y="4307487"/>
                <a:ext cx="1354422" cy="3268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sSubSup>
                    </m:oMath>
                  </m:oMathPara>
                </a14:m>
                <a:endParaRPr lang="en-US"/>
              </a:p>
            </p:txBody>
          </p:sp>
        </mc:Choice>
        <mc:Fallback xmlns="">
          <p:sp>
            <p:nvSpPr>
              <p:cNvPr id="34" name="TextBox 33">
                <a:extLst>
                  <a:ext uri="{FF2B5EF4-FFF2-40B4-BE49-F238E27FC236}">
                    <a16:creationId xmlns:a16="http://schemas.microsoft.com/office/drawing/2014/main" id="{A940376C-A10A-483C-9EAB-27D6451DBDC4}"/>
                  </a:ext>
                </a:extLst>
              </p:cNvPr>
              <p:cNvSpPr txBox="1">
                <a:spLocks noRot="1" noChangeAspect="1" noMove="1" noResize="1" noEditPoints="1" noAdjustHandles="1" noChangeArrowheads="1" noChangeShapeType="1" noTextEdit="1"/>
              </p:cNvSpPr>
              <p:nvPr/>
            </p:nvSpPr>
            <p:spPr>
              <a:xfrm>
                <a:off x="4715292" y="4307487"/>
                <a:ext cx="1354422" cy="32682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3DFDCC4-EC7A-4770-9358-748C23EB9ADD}"/>
                  </a:ext>
                </a:extLst>
              </p:cNvPr>
              <p:cNvSpPr txBox="1"/>
              <p:nvPr/>
            </p:nvSpPr>
            <p:spPr>
              <a:xfrm>
                <a:off x="5967381" y="4306068"/>
                <a:ext cx="1390772" cy="3268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sSubSup>
                    </m:oMath>
                  </m:oMathPara>
                </a14:m>
                <a:endParaRPr lang="en-US"/>
              </a:p>
            </p:txBody>
          </p:sp>
        </mc:Choice>
        <mc:Fallback xmlns="">
          <p:sp>
            <p:nvSpPr>
              <p:cNvPr id="35" name="TextBox 34">
                <a:extLst>
                  <a:ext uri="{FF2B5EF4-FFF2-40B4-BE49-F238E27FC236}">
                    <a16:creationId xmlns:a16="http://schemas.microsoft.com/office/drawing/2014/main" id="{13DFDCC4-EC7A-4770-9358-748C23EB9ADD}"/>
                  </a:ext>
                </a:extLst>
              </p:cNvPr>
              <p:cNvSpPr txBox="1">
                <a:spLocks noRot="1" noChangeAspect="1" noMove="1" noResize="1" noEditPoints="1" noAdjustHandles="1" noChangeArrowheads="1" noChangeShapeType="1" noTextEdit="1"/>
              </p:cNvSpPr>
              <p:nvPr/>
            </p:nvSpPr>
            <p:spPr>
              <a:xfrm>
                <a:off x="5967381" y="4306068"/>
                <a:ext cx="1390772" cy="326821"/>
              </a:xfrm>
              <a:prstGeom prst="rect">
                <a:avLst/>
              </a:prstGeom>
              <a:blipFill>
                <a:blip r:embed="rId10"/>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1103774B-C654-4DCC-93AD-368E81D96C9A}"/>
              </a:ext>
            </a:extLst>
          </p:cNvPr>
          <p:cNvCxnSpPr>
            <a:stCxn id="28" idx="2"/>
          </p:cNvCxnSpPr>
          <p:nvPr/>
        </p:nvCxnSpPr>
        <p:spPr>
          <a:xfrm>
            <a:off x="6445759" y="3737113"/>
            <a:ext cx="0" cy="566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130FC25-7BAE-4E3C-89E9-724FFBC1718F}"/>
                  </a:ext>
                </a:extLst>
              </p:cNvPr>
              <p:cNvSpPr txBox="1"/>
              <p:nvPr/>
            </p:nvSpPr>
            <p:spPr>
              <a:xfrm>
                <a:off x="7678210" y="4322816"/>
                <a:ext cx="1390772" cy="3268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sSubSup>
                    </m:oMath>
                  </m:oMathPara>
                </a14:m>
                <a:endParaRPr lang="en-US"/>
              </a:p>
            </p:txBody>
          </p:sp>
        </mc:Choice>
        <mc:Fallback xmlns="">
          <p:sp>
            <p:nvSpPr>
              <p:cNvPr id="39" name="TextBox 38">
                <a:extLst>
                  <a:ext uri="{FF2B5EF4-FFF2-40B4-BE49-F238E27FC236}">
                    <a16:creationId xmlns:a16="http://schemas.microsoft.com/office/drawing/2014/main" id="{C130FC25-7BAE-4E3C-89E9-724FFBC1718F}"/>
                  </a:ext>
                </a:extLst>
              </p:cNvPr>
              <p:cNvSpPr txBox="1">
                <a:spLocks noRot="1" noChangeAspect="1" noMove="1" noResize="1" noEditPoints="1" noAdjustHandles="1" noChangeArrowheads="1" noChangeShapeType="1" noTextEdit="1"/>
              </p:cNvSpPr>
              <p:nvPr/>
            </p:nvSpPr>
            <p:spPr>
              <a:xfrm>
                <a:off x="7678210" y="4322816"/>
                <a:ext cx="1390772" cy="326821"/>
              </a:xfrm>
              <a:prstGeom prst="rect">
                <a:avLst/>
              </a:prstGeom>
              <a:blipFill>
                <a:blip r:embed="rId11"/>
                <a:stretch>
                  <a:fillRect/>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42DF20B7-D6A3-4FDB-A3B7-F0FC45320F65}"/>
              </a:ext>
            </a:extLst>
          </p:cNvPr>
          <p:cNvCxnSpPr/>
          <p:nvPr/>
        </p:nvCxnSpPr>
        <p:spPr>
          <a:xfrm>
            <a:off x="8156588" y="3694714"/>
            <a:ext cx="0" cy="566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F09E7F4-012B-4B20-B98D-35F230AF987C}"/>
              </a:ext>
            </a:extLst>
          </p:cNvPr>
          <p:cNvSpPr>
            <a:spLocks noGrp="1"/>
          </p:cNvSpPr>
          <p:nvPr>
            <p:ph type="sldNum" sz="quarter" idx="10"/>
          </p:nvPr>
        </p:nvSpPr>
        <p:spPr/>
        <p:txBody>
          <a:bodyPr/>
          <a:lstStyle/>
          <a:p>
            <a:fld id="{4E29E586-2DE8-4B1C-8EEF-1B7AB568E410}" type="slidenum">
              <a:rPr lang="en-US" smtClean="0"/>
              <a:t>22</a:t>
            </a:fld>
            <a:endParaRPr lang="en-US"/>
          </a:p>
        </p:txBody>
      </p:sp>
    </p:spTree>
    <p:extLst>
      <p:ext uri="{BB962C8B-B14F-4D97-AF65-F5344CB8AC3E}">
        <p14:creationId xmlns:p14="http://schemas.microsoft.com/office/powerpoint/2010/main" val="4128253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AF91-7A1E-462C-AA32-128127759157}"/>
              </a:ext>
            </a:extLst>
          </p:cNvPr>
          <p:cNvSpPr>
            <a:spLocks noGrp="1"/>
          </p:cNvSpPr>
          <p:nvPr>
            <p:ph type="title"/>
          </p:nvPr>
        </p:nvSpPr>
        <p:spPr>
          <a:xfrm>
            <a:off x="1970098" y="0"/>
            <a:ext cx="5871875" cy="670395"/>
          </a:xfrm>
        </p:spPr>
        <p:txBody>
          <a:bodyPr/>
          <a:lstStyle/>
          <a:p>
            <a:r>
              <a:rPr lang="en-US"/>
              <a:t>Các kỹ thuật phụ họa bổ sung</a:t>
            </a:r>
          </a:p>
        </p:txBody>
      </p:sp>
      <p:sp>
        <p:nvSpPr>
          <p:cNvPr id="3" name="TextBox 2">
            <a:extLst>
              <a:ext uri="{FF2B5EF4-FFF2-40B4-BE49-F238E27FC236}">
                <a16:creationId xmlns:a16="http://schemas.microsoft.com/office/drawing/2014/main" id="{FC130E80-CFB5-418F-B289-0AF1D0EA04E5}"/>
              </a:ext>
            </a:extLst>
          </p:cNvPr>
          <p:cNvSpPr txBox="1"/>
          <p:nvPr/>
        </p:nvSpPr>
        <p:spPr>
          <a:xfrm>
            <a:off x="1172817" y="1382142"/>
            <a:ext cx="4403035" cy="1046440"/>
          </a:xfrm>
          <a:prstGeom prst="rect">
            <a:avLst/>
          </a:prstGeom>
          <a:noFill/>
        </p:spPr>
        <p:txBody>
          <a:bodyPr wrap="square" rtlCol="0">
            <a:spAutoFit/>
          </a:bodyPr>
          <a:lstStyle/>
          <a:p>
            <a:r>
              <a:rPr lang="en-US" sz="1600" b="1"/>
              <a:t>Tag </a:t>
            </a:r>
            <a:r>
              <a:rPr lang="en-US" sz="1600" b="1" err="1"/>
              <a:t>đối</a:t>
            </a:r>
            <a:r>
              <a:rPr lang="en-US" sz="1600" b="1"/>
              <a:t> </a:t>
            </a:r>
            <a:r>
              <a:rPr lang="en-US" sz="1600" b="1" err="1"/>
              <a:t>nghịch</a:t>
            </a:r>
            <a:r>
              <a:rPr lang="en-US" sz="1600" b="1"/>
              <a:t>:</a:t>
            </a:r>
          </a:p>
          <a:p>
            <a:pPr marL="285750" indent="-285750">
              <a:buFontTx/>
              <a:buChar char="-"/>
            </a:pPr>
            <a:r>
              <a:rPr lang="en-US" sz="1600" err="1"/>
              <a:t>Tóc</a:t>
            </a:r>
            <a:r>
              <a:rPr lang="en-US" sz="1600"/>
              <a:t> </a:t>
            </a:r>
            <a:r>
              <a:rPr lang="en-US" sz="1600" err="1"/>
              <a:t>ngắn</a:t>
            </a:r>
            <a:r>
              <a:rPr lang="en-US" sz="1600"/>
              <a:t> – </a:t>
            </a:r>
            <a:r>
              <a:rPr lang="en-US" sz="1600" err="1"/>
              <a:t>tóc</a:t>
            </a:r>
            <a:r>
              <a:rPr lang="en-US" sz="1600"/>
              <a:t> </a:t>
            </a:r>
            <a:r>
              <a:rPr lang="en-US" sz="1600" err="1"/>
              <a:t>dài</a:t>
            </a:r>
            <a:r>
              <a:rPr lang="en-US" sz="1600"/>
              <a:t>.</a:t>
            </a:r>
          </a:p>
          <a:p>
            <a:pPr marL="285750" indent="-285750">
              <a:buFontTx/>
              <a:buChar char="-"/>
            </a:pPr>
            <a:r>
              <a:rPr lang="en-US" sz="1600" err="1"/>
              <a:t>Miệng</a:t>
            </a:r>
            <a:r>
              <a:rPr lang="en-US" sz="1600"/>
              <a:t> </a:t>
            </a:r>
            <a:r>
              <a:rPr lang="en-US" sz="1600" err="1"/>
              <a:t>mở</a:t>
            </a:r>
            <a:r>
              <a:rPr lang="en-US" sz="1600"/>
              <a:t> - </a:t>
            </a:r>
            <a:r>
              <a:rPr lang="en-US" sz="1600" err="1"/>
              <a:t>miệng</a:t>
            </a:r>
            <a:r>
              <a:rPr lang="en-US" sz="1600"/>
              <a:t> </a:t>
            </a:r>
            <a:r>
              <a:rPr lang="en-US" sz="1600" err="1"/>
              <a:t>khép</a:t>
            </a:r>
            <a:endParaRPr lang="en-US" sz="1600"/>
          </a:p>
          <a:p>
            <a:endParaRPr lang="en-US" b="1"/>
          </a:p>
        </p:txBody>
      </p:sp>
      <p:sp>
        <p:nvSpPr>
          <p:cNvPr id="4" name="TextBox 3">
            <a:extLst>
              <a:ext uri="{FF2B5EF4-FFF2-40B4-BE49-F238E27FC236}">
                <a16:creationId xmlns:a16="http://schemas.microsoft.com/office/drawing/2014/main" id="{DC2F2C8F-EA77-45E9-99F8-C0E78EAEF240}"/>
              </a:ext>
            </a:extLst>
          </p:cNvPr>
          <p:cNvSpPr txBox="1"/>
          <p:nvPr/>
        </p:nvSpPr>
        <p:spPr>
          <a:xfrm>
            <a:off x="1172817" y="2776473"/>
            <a:ext cx="4403035" cy="338554"/>
          </a:xfrm>
          <a:prstGeom prst="rect">
            <a:avLst/>
          </a:prstGeom>
          <a:noFill/>
        </p:spPr>
        <p:txBody>
          <a:bodyPr wrap="square" rtlCol="0">
            <a:spAutoFit/>
          </a:bodyPr>
          <a:lstStyle/>
          <a:p>
            <a:r>
              <a:rPr lang="en-US" sz="1600" b="1" err="1"/>
              <a:t>Hệ</a:t>
            </a:r>
            <a:r>
              <a:rPr lang="en-US" sz="1600" b="1"/>
              <a:t> </a:t>
            </a:r>
            <a:r>
              <a:rPr lang="en-US" sz="1600" b="1" err="1"/>
              <a:t>số</a:t>
            </a:r>
            <a:r>
              <a:rPr lang="en-US" sz="1600" b="1"/>
              <a:t> </a:t>
            </a:r>
            <a:r>
              <a:rPr lang="en-US" sz="1600" b="1" err="1"/>
              <a:t>đối</a:t>
            </a:r>
            <a:r>
              <a:rPr lang="en-US" sz="1600" b="1"/>
              <a:t> </a:t>
            </a:r>
            <a:r>
              <a:rPr lang="en-US" sz="1600" b="1" err="1"/>
              <a:t>nghịch</a:t>
            </a:r>
            <a:r>
              <a:rPr lang="en-US" sz="1600" b="1"/>
              <a:t>: </a:t>
            </a:r>
          </a:p>
        </p:txBody>
      </p:sp>
      <p:sp>
        <p:nvSpPr>
          <p:cNvPr id="5" name="Slide Number Placeholder 4">
            <a:extLst>
              <a:ext uri="{FF2B5EF4-FFF2-40B4-BE49-F238E27FC236}">
                <a16:creationId xmlns:a16="http://schemas.microsoft.com/office/drawing/2014/main" id="{A310ACD7-F318-48C5-98DA-D51AAEB05EEE}"/>
              </a:ext>
            </a:extLst>
          </p:cNvPr>
          <p:cNvSpPr>
            <a:spLocks noGrp="1"/>
          </p:cNvSpPr>
          <p:nvPr>
            <p:ph type="sldNum" sz="quarter" idx="10"/>
          </p:nvPr>
        </p:nvSpPr>
        <p:spPr/>
        <p:txBody>
          <a:bodyPr/>
          <a:lstStyle/>
          <a:p>
            <a:fld id="{4E29E586-2DE8-4B1C-8EEF-1B7AB568E410}" type="slidenum">
              <a:rPr lang="en-US" smtClean="0"/>
              <a:t>23</a:t>
            </a:fld>
            <a:endParaRPr lang="en-US"/>
          </a:p>
        </p:txBody>
      </p:sp>
    </p:spTree>
    <p:extLst>
      <p:ext uri="{BB962C8B-B14F-4D97-AF65-F5344CB8AC3E}">
        <p14:creationId xmlns:p14="http://schemas.microsoft.com/office/powerpoint/2010/main" val="2708531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53886-3EE3-48AA-AFCE-B4C358E6481A}"/>
              </a:ext>
            </a:extLst>
          </p:cNvPr>
          <p:cNvSpPr>
            <a:spLocks noGrp="1"/>
          </p:cNvSpPr>
          <p:nvPr>
            <p:ph type="title"/>
          </p:nvPr>
        </p:nvSpPr>
        <p:spPr>
          <a:xfrm>
            <a:off x="2168881" y="0"/>
            <a:ext cx="5315284" cy="998386"/>
          </a:xfrm>
        </p:spPr>
        <p:txBody>
          <a:bodyPr/>
          <a:lstStyle/>
          <a:p>
            <a:r>
              <a:rPr lang="en-US"/>
              <a:t>Tổng quan quy trình hoạt động của chương trình</a:t>
            </a:r>
          </a:p>
        </p:txBody>
      </p:sp>
      <p:pic>
        <p:nvPicPr>
          <p:cNvPr id="3" name="Picture 2" descr="Diagram&#10;&#10;Description automatically generated">
            <a:extLst>
              <a:ext uri="{FF2B5EF4-FFF2-40B4-BE49-F238E27FC236}">
                <a16:creationId xmlns:a16="http://schemas.microsoft.com/office/drawing/2014/main" id="{3FD0B6D1-751E-4255-9615-2E15711F4C7F}"/>
              </a:ext>
            </a:extLst>
          </p:cNvPr>
          <p:cNvPicPr>
            <a:picLocks noChangeAspect="1"/>
          </p:cNvPicPr>
          <p:nvPr/>
        </p:nvPicPr>
        <p:blipFill rotWithShape="1">
          <a:blip r:embed="rId3"/>
          <a:srcRect t="9537"/>
          <a:stretch/>
        </p:blipFill>
        <p:spPr>
          <a:xfrm>
            <a:off x="1906325" y="1097778"/>
            <a:ext cx="5155438" cy="3727174"/>
          </a:xfrm>
          <a:prstGeom prst="rect">
            <a:avLst/>
          </a:prstGeom>
        </p:spPr>
      </p:pic>
      <p:sp>
        <p:nvSpPr>
          <p:cNvPr id="4" name="Slide Number Placeholder 3">
            <a:extLst>
              <a:ext uri="{FF2B5EF4-FFF2-40B4-BE49-F238E27FC236}">
                <a16:creationId xmlns:a16="http://schemas.microsoft.com/office/drawing/2014/main" id="{7677E8B7-D1C1-4614-A844-DA287383B197}"/>
              </a:ext>
            </a:extLst>
          </p:cNvPr>
          <p:cNvSpPr>
            <a:spLocks noGrp="1"/>
          </p:cNvSpPr>
          <p:nvPr>
            <p:ph type="sldNum" sz="quarter" idx="10"/>
          </p:nvPr>
        </p:nvSpPr>
        <p:spPr/>
        <p:txBody>
          <a:bodyPr/>
          <a:lstStyle/>
          <a:p>
            <a:fld id="{4E29E586-2DE8-4B1C-8EEF-1B7AB568E410}" type="slidenum">
              <a:rPr lang="en-US" smtClean="0"/>
              <a:t>24</a:t>
            </a:fld>
            <a:endParaRPr lang="en-US"/>
          </a:p>
        </p:txBody>
      </p:sp>
    </p:spTree>
    <p:extLst>
      <p:ext uri="{BB962C8B-B14F-4D97-AF65-F5344CB8AC3E}">
        <p14:creationId xmlns:p14="http://schemas.microsoft.com/office/powerpoint/2010/main" val="2220433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60234" y="2142975"/>
            <a:ext cx="9023532" cy="7737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Thực nghiệm và kết quả</a:t>
            </a:r>
            <a:endParaRPr/>
          </a:p>
        </p:txBody>
      </p:sp>
      <p:sp>
        <p:nvSpPr>
          <p:cNvPr id="499" name="Google Shape;499;p34"/>
          <p:cNvSpPr txBox="1">
            <a:spLocks noGrp="1"/>
          </p:cNvSpPr>
          <p:nvPr>
            <p:ph type="title" idx="2"/>
          </p:nvPr>
        </p:nvSpPr>
        <p:spPr>
          <a:xfrm>
            <a:off x="3105600" y="1164675"/>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 name="Slide Number Placeholder 1">
            <a:extLst>
              <a:ext uri="{FF2B5EF4-FFF2-40B4-BE49-F238E27FC236}">
                <a16:creationId xmlns:a16="http://schemas.microsoft.com/office/drawing/2014/main" id="{AC22D7F5-6195-4D23-9C4C-6C10BCC5C1E5}"/>
              </a:ext>
            </a:extLst>
          </p:cNvPr>
          <p:cNvSpPr>
            <a:spLocks noGrp="1"/>
          </p:cNvSpPr>
          <p:nvPr>
            <p:ph type="sldNum" sz="quarter" idx="10"/>
          </p:nvPr>
        </p:nvSpPr>
        <p:spPr/>
        <p:txBody>
          <a:bodyPr/>
          <a:lstStyle/>
          <a:p>
            <a:fld id="{4E29E586-2DE8-4B1C-8EEF-1B7AB568E410}" type="slidenum">
              <a:rPr lang="en-US" smtClean="0"/>
              <a:t>25</a:t>
            </a:fld>
            <a:endParaRPr lang="en-US"/>
          </a:p>
        </p:txBody>
      </p:sp>
    </p:spTree>
    <p:extLst>
      <p:ext uri="{BB962C8B-B14F-4D97-AF65-F5344CB8AC3E}">
        <p14:creationId xmlns:p14="http://schemas.microsoft.com/office/powerpoint/2010/main" val="2961855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3F18-DFBA-493A-86B9-77B3A5BFD74D}"/>
              </a:ext>
            </a:extLst>
          </p:cNvPr>
          <p:cNvSpPr>
            <a:spLocks noGrp="1"/>
          </p:cNvSpPr>
          <p:nvPr>
            <p:ph type="title"/>
          </p:nvPr>
        </p:nvSpPr>
        <p:spPr>
          <a:xfrm>
            <a:off x="2268273" y="0"/>
            <a:ext cx="4885800" cy="572700"/>
          </a:xfrm>
        </p:spPr>
        <p:txBody>
          <a:bodyPr/>
          <a:lstStyle/>
          <a:p>
            <a:r>
              <a:rPr lang="en-US" err="1"/>
              <a:t>Dữ</a:t>
            </a:r>
            <a:r>
              <a:rPr lang="en-US"/>
              <a:t> </a:t>
            </a:r>
            <a:r>
              <a:rPr lang="en-US" err="1"/>
              <a:t>liệu</a:t>
            </a:r>
            <a:endParaRPr lang="en-US"/>
          </a:p>
        </p:txBody>
      </p:sp>
      <p:sp>
        <p:nvSpPr>
          <p:cNvPr id="3" name="TextBox 2">
            <a:extLst>
              <a:ext uri="{FF2B5EF4-FFF2-40B4-BE49-F238E27FC236}">
                <a16:creationId xmlns:a16="http://schemas.microsoft.com/office/drawing/2014/main" id="{D47184D9-8335-4436-B28E-6CAE11F6CC47}"/>
              </a:ext>
            </a:extLst>
          </p:cNvPr>
          <p:cNvSpPr txBox="1"/>
          <p:nvPr/>
        </p:nvSpPr>
        <p:spPr>
          <a:xfrm>
            <a:off x="3787170" y="1033669"/>
            <a:ext cx="1569660" cy="369332"/>
          </a:xfrm>
          <a:prstGeom prst="rect">
            <a:avLst/>
          </a:prstGeom>
          <a:noFill/>
        </p:spPr>
        <p:txBody>
          <a:bodyPr wrap="none" rtlCol="0">
            <a:spAutoFit/>
          </a:bodyPr>
          <a:lstStyle/>
          <a:p>
            <a:r>
              <a:rPr lang="en-US" sz="1800" b="1"/>
              <a:t>selfie2anime</a:t>
            </a:r>
          </a:p>
        </p:txBody>
      </p:sp>
      <p:cxnSp>
        <p:nvCxnSpPr>
          <p:cNvPr id="6" name="Straight Arrow Connector 5">
            <a:extLst>
              <a:ext uri="{FF2B5EF4-FFF2-40B4-BE49-F238E27FC236}">
                <a16:creationId xmlns:a16="http://schemas.microsoft.com/office/drawing/2014/main" id="{55D3C93E-D0F6-49A9-9AA2-29A79EE3F47A}"/>
              </a:ext>
            </a:extLst>
          </p:cNvPr>
          <p:cNvCxnSpPr>
            <a:stCxn id="3" idx="2"/>
          </p:cNvCxnSpPr>
          <p:nvPr/>
        </p:nvCxnSpPr>
        <p:spPr>
          <a:xfrm flipH="1">
            <a:off x="3091070" y="1403001"/>
            <a:ext cx="1480930" cy="813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46A271-D27C-40D3-80A1-909F666BBD71}"/>
              </a:ext>
            </a:extLst>
          </p:cNvPr>
          <p:cNvCxnSpPr>
            <a:cxnSpLocks/>
            <a:stCxn id="3" idx="2"/>
          </p:cNvCxnSpPr>
          <p:nvPr/>
        </p:nvCxnSpPr>
        <p:spPr>
          <a:xfrm>
            <a:off x="4572000" y="1403001"/>
            <a:ext cx="1500809" cy="813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3FC7A5A-DAA2-4278-9A31-A3274412BC91}"/>
              </a:ext>
            </a:extLst>
          </p:cNvPr>
          <p:cNvSpPr txBox="1"/>
          <p:nvPr/>
        </p:nvSpPr>
        <p:spPr>
          <a:xfrm>
            <a:off x="5874027" y="2277981"/>
            <a:ext cx="692818" cy="307777"/>
          </a:xfrm>
          <a:prstGeom prst="rect">
            <a:avLst/>
          </a:prstGeom>
          <a:noFill/>
        </p:spPr>
        <p:txBody>
          <a:bodyPr wrap="none" rtlCol="0">
            <a:spAutoFit/>
          </a:bodyPr>
          <a:lstStyle/>
          <a:p>
            <a:r>
              <a:rPr lang="en-US"/>
              <a:t>Anime</a:t>
            </a:r>
          </a:p>
        </p:txBody>
      </p:sp>
      <p:sp>
        <p:nvSpPr>
          <p:cNvPr id="13" name="TextBox 12">
            <a:extLst>
              <a:ext uri="{FF2B5EF4-FFF2-40B4-BE49-F238E27FC236}">
                <a16:creationId xmlns:a16="http://schemas.microsoft.com/office/drawing/2014/main" id="{779E6320-503A-413C-94E8-E434C700F065}"/>
              </a:ext>
            </a:extLst>
          </p:cNvPr>
          <p:cNvSpPr txBox="1"/>
          <p:nvPr/>
        </p:nvSpPr>
        <p:spPr>
          <a:xfrm>
            <a:off x="2744661" y="2233302"/>
            <a:ext cx="633507" cy="307777"/>
          </a:xfrm>
          <a:prstGeom prst="rect">
            <a:avLst/>
          </a:prstGeom>
          <a:noFill/>
        </p:spPr>
        <p:txBody>
          <a:bodyPr wrap="none" rtlCol="0">
            <a:spAutoFit/>
          </a:bodyPr>
          <a:lstStyle/>
          <a:p>
            <a:r>
              <a:rPr lang="en-US"/>
              <a:t>Selfie</a:t>
            </a:r>
          </a:p>
        </p:txBody>
      </p:sp>
      <p:pic>
        <p:nvPicPr>
          <p:cNvPr id="21" name="Picture 20">
            <a:extLst>
              <a:ext uri="{FF2B5EF4-FFF2-40B4-BE49-F238E27FC236}">
                <a16:creationId xmlns:a16="http://schemas.microsoft.com/office/drawing/2014/main" id="{EB8299B2-6B5A-44D2-898E-70EC847D5F76}"/>
              </a:ext>
            </a:extLst>
          </p:cNvPr>
          <p:cNvPicPr>
            <a:picLocks noChangeAspect="1"/>
          </p:cNvPicPr>
          <p:nvPr/>
        </p:nvPicPr>
        <p:blipFill>
          <a:blip r:embed="rId3"/>
          <a:stretch>
            <a:fillRect/>
          </a:stretch>
        </p:blipFill>
        <p:spPr>
          <a:xfrm>
            <a:off x="1842214" y="2571750"/>
            <a:ext cx="2438400" cy="2438400"/>
          </a:xfrm>
          <a:prstGeom prst="rect">
            <a:avLst/>
          </a:prstGeom>
        </p:spPr>
      </p:pic>
      <p:pic>
        <p:nvPicPr>
          <p:cNvPr id="23" name="Picture 22">
            <a:extLst>
              <a:ext uri="{FF2B5EF4-FFF2-40B4-BE49-F238E27FC236}">
                <a16:creationId xmlns:a16="http://schemas.microsoft.com/office/drawing/2014/main" id="{EEF87214-A228-446E-9AB2-C0E5AFEC2E42}"/>
              </a:ext>
            </a:extLst>
          </p:cNvPr>
          <p:cNvPicPr>
            <a:picLocks noChangeAspect="1"/>
          </p:cNvPicPr>
          <p:nvPr/>
        </p:nvPicPr>
        <p:blipFill>
          <a:blip r:embed="rId4"/>
          <a:stretch>
            <a:fillRect/>
          </a:stretch>
        </p:blipFill>
        <p:spPr>
          <a:xfrm>
            <a:off x="4863388" y="2585758"/>
            <a:ext cx="2438400" cy="2438400"/>
          </a:xfrm>
          <a:prstGeom prst="rect">
            <a:avLst/>
          </a:prstGeom>
        </p:spPr>
      </p:pic>
      <p:sp>
        <p:nvSpPr>
          <p:cNvPr id="4" name="Slide Number Placeholder 3">
            <a:extLst>
              <a:ext uri="{FF2B5EF4-FFF2-40B4-BE49-F238E27FC236}">
                <a16:creationId xmlns:a16="http://schemas.microsoft.com/office/drawing/2014/main" id="{EFCD497E-F6B9-452C-BCBE-EDB32995356D}"/>
              </a:ext>
            </a:extLst>
          </p:cNvPr>
          <p:cNvSpPr>
            <a:spLocks noGrp="1"/>
          </p:cNvSpPr>
          <p:nvPr>
            <p:ph type="sldNum" sz="quarter" idx="10"/>
          </p:nvPr>
        </p:nvSpPr>
        <p:spPr/>
        <p:txBody>
          <a:bodyPr/>
          <a:lstStyle/>
          <a:p>
            <a:fld id="{4E29E586-2DE8-4B1C-8EEF-1B7AB568E410}" type="slidenum">
              <a:rPr lang="en-US" smtClean="0"/>
              <a:t>26</a:t>
            </a:fld>
            <a:endParaRPr lang="en-US"/>
          </a:p>
        </p:txBody>
      </p:sp>
    </p:spTree>
    <p:extLst>
      <p:ext uri="{BB962C8B-B14F-4D97-AF65-F5344CB8AC3E}">
        <p14:creationId xmlns:p14="http://schemas.microsoft.com/office/powerpoint/2010/main" val="3719077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BA84A-1878-48F2-AC97-3B840AE7F8E5}"/>
              </a:ext>
            </a:extLst>
          </p:cNvPr>
          <p:cNvSpPr>
            <a:spLocks noGrp="1"/>
          </p:cNvSpPr>
          <p:nvPr>
            <p:ph type="title"/>
          </p:nvPr>
        </p:nvSpPr>
        <p:spPr>
          <a:xfrm>
            <a:off x="2129100" y="0"/>
            <a:ext cx="4885800" cy="572700"/>
          </a:xfrm>
        </p:spPr>
        <p:txBody>
          <a:bodyPr/>
          <a:lstStyle/>
          <a:p>
            <a:r>
              <a:rPr lang="en-US" err="1"/>
              <a:t>Độ</a:t>
            </a:r>
            <a:r>
              <a:rPr lang="en-US"/>
              <a:t> </a:t>
            </a:r>
            <a:r>
              <a:rPr lang="en-US" err="1"/>
              <a:t>đo</a:t>
            </a:r>
            <a:endParaRPr lang="en-US"/>
          </a:p>
        </p:txBody>
      </p:sp>
      <p:sp>
        <p:nvSpPr>
          <p:cNvPr id="7" name="TextBox 6">
            <a:extLst>
              <a:ext uri="{FF2B5EF4-FFF2-40B4-BE49-F238E27FC236}">
                <a16:creationId xmlns:a16="http://schemas.microsoft.com/office/drawing/2014/main" id="{21E7F111-97A2-4568-8242-27B4B21764FF}"/>
              </a:ext>
            </a:extLst>
          </p:cNvPr>
          <p:cNvSpPr txBox="1"/>
          <p:nvPr/>
        </p:nvSpPr>
        <p:spPr>
          <a:xfrm>
            <a:off x="966579" y="774536"/>
            <a:ext cx="2730235" cy="369332"/>
          </a:xfrm>
          <a:prstGeom prst="rect">
            <a:avLst/>
          </a:prstGeom>
          <a:noFill/>
        </p:spPr>
        <p:txBody>
          <a:bodyPr wrap="none" rtlCol="0">
            <a:spAutoFit/>
          </a:bodyPr>
          <a:lstStyle/>
          <a:p>
            <a:pPr marL="285750" indent="-285750">
              <a:buFont typeface="Arial" panose="020B0604020202020204" pitchFamily="34" charset="0"/>
              <a:buChar char="•"/>
            </a:pPr>
            <a:r>
              <a:rPr lang="en-US" sz="1800" b="1"/>
              <a:t>Attribute Correlation</a:t>
            </a:r>
          </a:p>
        </p:txBody>
      </p:sp>
      <p:sp>
        <p:nvSpPr>
          <p:cNvPr id="3" name="Slide Number Placeholder 2">
            <a:extLst>
              <a:ext uri="{FF2B5EF4-FFF2-40B4-BE49-F238E27FC236}">
                <a16:creationId xmlns:a16="http://schemas.microsoft.com/office/drawing/2014/main" id="{2E33235A-C199-4F2C-9BA8-27CFA88DA556}"/>
              </a:ext>
            </a:extLst>
          </p:cNvPr>
          <p:cNvSpPr>
            <a:spLocks noGrp="1"/>
          </p:cNvSpPr>
          <p:nvPr>
            <p:ph type="sldNum" sz="quarter" idx="10"/>
          </p:nvPr>
        </p:nvSpPr>
        <p:spPr/>
        <p:txBody>
          <a:bodyPr/>
          <a:lstStyle/>
          <a:p>
            <a:fld id="{4E29E586-2DE8-4B1C-8EEF-1B7AB568E410}" type="slidenum">
              <a:rPr lang="en-US" smtClean="0"/>
              <a:t>27</a:t>
            </a:fld>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CB3888-900B-4F60-A6F3-EEE3C7B561E9}"/>
                  </a:ext>
                </a:extLst>
              </p:cNvPr>
              <p:cNvSpPr txBox="1"/>
              <p:nvPr/>
            </p:nvSpPr>
            <p:spPr>
              <a:xfrm>
                <a:off x="1845129" y="2063159"/>
                <a:ext cx="4909456" cy="6120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𝐴𝑡𝑡𝑟𝑖𝑏𝑢𝑡𝑒</m:t>
                      </m:r>
                      <m:r>
                        <a:rPr lang="en-US" sz="1800" i="0">
                          <a:latin typeface="Cambria Math" panose="02040503050406030204" pitchFamily="18" charset="0"/>
                        </a:rPr>
                        <m:t> </m:t>
                      </m:r>
                      <m:r>
                        <a:rPr lang="en-US" sz="1800" i="1">
                          <a:latin typeface="Cambria Math" panose="02040503050406030204" pitchFamily="18" charset="0"/>
                        </a:rPr>
                        <m:t>𝐶𝑜𝑟𝑟𝑒𝑙𝑎𝑡𝑖𝑜𝑛</m:t>
                      </m:r>
                      <m:r>
                        <a:rPr lang="en-US" sz="1800" i="0">
                          <a:latin typeface="Cambria Math" panose="02040503050406030204" pitchFamily="18" charset="0"/>
                        </a:rPr>
                        <m:t>= </m:t>
                      </m:r>
                      <m:f>
                        <m:fPr>
                          <m:ctrlPr>
                            <a:rPr lang="en-US" sz="1800" i="1">
                              <a:solidFill>
                                <a:srgbClr val="836967"/>
                              </a:solidFill>
                              <a:latin typeface="Cambria Math" panose="02040503050406030204" pitchFamily="18" charset="0"/>
                            </a:rPr>
                          </m:ctrlPr>
                        </m:fPr>
                        <m:num>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𝑛</m:t>
                              </m:r>
                            </m:e>
                            <m:sub>
                              <m:r>
                                <a:rPr lang="en-US" sz="1800" i="0">
                                  <a:latin typeface="Cambria Math" panose="02040503050406030204" pitchFamily="18" charset="0"/>
                                </a:rPr>
                                <m:t>1</m:t>
                              </m:r>
                            </m:sub>
                          </m:sSub>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𝑛</m:t>
                              </m:r>
                            </m:e>
                            <m:sub>
                              <m:r>
                                <a:rPr lang="en-US" sz="1800" i="0">
                                  <a:latin typeface="Cambria Math" panose="02040503050406030204" pitchFamily="18" charset="0"/>
                                </a:rPr>
                                <m:t>2</m:t>
                              </m:r>
                            </m:sub>
                          </m:sSub>
                        </m:num>
                        <m:den>
                          <m:d>
                            <m:dPr>
                              <m:begChr m:val="|"/>
                              <m:endChr m:val="|"/>
                              <m:ctrlPr>
                                <a:rPr lang="en-US" sz="1800" i="1">
                                  <a:solidFill>
                                    <a:srgbClr val="836967"/>
                                  </a:solidFill>
                                  <a:latin typeface="Cambria Math" panose="02040503050406030204" pitchFamily="18" charset="0"/>
                                </a:rPr>
                              </m:ctrlPr>
                            </m:dPr>
                            <m:e>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𝑛</m:t>
                                  </m:r>
                                </m:e>
                                <m:sub>
                                  <m:r>
                                    <a:rPr lang="en-US" sz="1800" i="0">
                                      <a:latin typeface="Cambria Math" panose="02040503050406030204" pitchFamily="18" charset="0"/>
                                    </a:rPr>
                                    <m:t>1</m:t>
                                  </m:r>
                                </m:sub>
                              </m:sSub>
                            </m:e>
                          </m:d>
                          <m:d>
                            <m:dPr>
                              <m:begChr m:val="|"/>
                              <m:endChr m:val="|"/>
                              <m:ctrlPr>
                                <a:rPr lang="en-US" sz="1800" i="1">
                                  <a:solidFill>
                                    <a:srgbClr val="836967"/>
                                  </a:solidFill>
                                  <a:latin typeface="Cambria Math" panose="02040503050406030204" pitchFamily="18" charset="0"/>
                                </a:rPr>
                              </m:ctrlPr>
                            </m:dPr>
                            <m:e>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𝑛</m:t>
                                  </m:r>
                                </m:e>
                                <m:sub>
                                  <m:r>
                                    <a:rPr lang="en-US" sz="1800" i="0">
                                      <a:latin typeface="Cambria Math" panose="02040503050406030204" pitchFamily="18" charset="0"/>
                                    </a:rPr>
                                    <m:t>2</m:t>
                                  </m:r>
                                </m:sub>
                              </m:sSub>
                            </m:e>
                          </m:d>
                        </m:den>
                      </m:f>
                    </m:oMath>
                  </m:oMathPara>
                </a14:m>
                <a:endParaRPr lang="en-US" sz="1800"/>
              </a:p>
            </p:txBody>
          </p:sp>
        </mc:Choice>
        <mc:Fallback xmlns="">
          <p:sp>
            <p:nvSpPr>
              <p:cNvPr id="19" name="TextBox 18">
                <a:extLst>
                  <a:ext uri="{FF2B5EF4-FFF2-40B4-BE49-F238E27FC236}">
                    <a16:creationId xmlns:a16="http://schemas.microsoft.com/office/drawing/2014/main" id="{85CB3888-900B-4F60-A6F3-EEE3C7B561E9}"/>
                  </a:ext>
                </a:extLst>
              </p:cNvPr>
              <p:cNvSpPr txBox="1">
                <a:spLocks noRot="1" noChangeAspect="1" noMove="1" noResize="1" noEditPoints="1" noAdjustHandles="1" noChangeArrowheads="1" noChangeShapeType="1" noTextEdit="1"/>
              </p:cNvSpPr>
              <p:nvPr/>
            </p:nvSpPr>
            <p:spPr>
              <a:xfrm>
                <a:off x="1845129" y="2063159"/>
                <a:ext cx="4909456" cy="61202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33260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6F4B7C-127C-49A0-A2B3-7CD8A7076505}"/>
              </a:ext>
            </a:extLst>
          </p:cNvPr>
          <p:cNvSpPr>
            <a:spLocks noGrp="1"/>
          </p:cNvSpPr>
          <p:nvPr>
            <p:ph type="title"/>
          </p:nvPr>
        </p:nvSpPr>
        <p:spPr>
          <a:xfrm>
            <a:off x="2434230" y="0"/>
            <a:ext cx="4885800" cy="572700"/>
          </a:xfrm>
        </p:spPr>
        <p:txBody>
          <a:bodyPr/>
          <a:lstStyle/>
          <a:p>
            <a:r>
              <a:rPr lang="en-US" err="1"/>
              <a:t>Kết</a:t>
            </a:r>
            <a:r>
              <a:rPr lang="en-US"/>
              <a:t> </a:t>
            </a:r>
            <a:r>
              <a:rPr lang="en-US" err="1"/>
              <a:t>quả</a:t>
            </a:r>
            <a:r>
              <a:rPr lang="en-US"/>
              <a:t> </a:t>
            </a:r>
            <a:r>
              <a:rPr lang="en-US" err="1"/>
              <a:t>định</a:t>
            </a:r>
            <a:r>
              <a:rPr lang="en-US"/>
              <a:t> </a:t>
            </a:r>
            <a:r>
              <a:rPr lang="en-US" err="1"/>
              <a:t>tính</a:t>
            </a:r>
            <a:endParaRPr lang="en-US"/>
          </a:p>
        </p:txBody>
      </p:sp>
      <p:sp>
        <p:nvSpPr>
          <p:cNvPr id="11" name="TextBox 10">
            <a:extLst>
              <a:ext uri="{FF2B5EF4-FFF2-40B4-BE49-F238E27FC236}">
                <a16:creationId xmlns:a16="http://schemas.microsoft.com/office/drawing/2014/main" id="{F4A679BE-6964-42C3-8616-BEB18443EAE1}"/>
              </a:ext>
            </a:extLst>
          </p:cNvPr>
          <p:cNvSpPr txBox="1"/>
          <p:nvPr/>
        </p:nvSpPr>
        <p:spPr>
          <a:xfrm>
            <a:off x="2117035" y="4459486"/>
            <a:ext cx="4909930" cy="307777"/>
          </a:xfrm>
          <a:prstGeom prst="rect">
            <a:avLst/>
          </a:prstGeom>
          <a:noFill/>
        </p:spPr>
        <p:txBody>
          <a:bodyPr wrap="square">
            <a:spAutoFit/>
          </a:bodyPr>
          <a:lstStyle/>
          <a:p>
            <a:r>
              <a:rPr lang="en-US" sz="1400" i="1">
                <a:effectLst/>
                <a:latin typeface="+mj-lt"/>
                <a:ea typeface="Calibri" panose="020F0502020204030204" pitchFamily="34" charset="0"/>
                <a:cs typeface="Arial" panose="020B0604020202020204" pitchFamily="34" charset="0"/>
              </a:rPr>
              <a:t>Minh </a:t>
            </a:r>
            <a:r>
              <a:rPr lang="en-US" sz="1400" i="1" err="1">
                <a:effectLst/>
                <a:latin typeface="+mj-lt"/>
                <a:ea typeface="Calibri" panose="020F0502020204030204" pitchFamily="34" charset="0"/>
                <a:cs typeface="Arial" panose="020B0604020202020204" pitchFamily="34" charset="0"/>
              </a:rPr>
              <a:t>họa</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chỉnh</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sửa</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bằng</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các</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phương</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pháp</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được</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đề</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xuất</a:t>
            </a:r>
            <a:endParaRPr lang="en-US" i="1">
              <a:latin typeface="+mj-lt"/>
            </a:endParaRPr>
          </a:p>
        </p:txBody>
      </p:sp>
      <p:sp>
        <p:nvSpPr>
          <p:cNvPr id="2" name="Slide Number Placeholder 1">
            <a:extLst>
              <a:ext uri="{FF2B5EF4-FFF2-40B4-BE49-F238E27FC236}">
                <a16:creationId xmlns:a16="http://schemas.microsoft.com/office/drawing/2014/main" id="{03104C5F-54E6-43D1-97F0-D2360B8D9ABD}"/>
              </a:ext>
            </a:extLst>
          </p:cNvPr>
          <p:cNvSpPr>
            <a:spLocks noGrp="1"/>
          </p:cNvSpPr>
          <p:nvPr>
            <p:ph type="sldNum" sz="quarter" idx="10"/>
          </p:nvPr>
        </p:nvSpPr>
        <p:spPr/>
        <p:txBody>
          <a:bodyPr/>
          <a:lstStyle/>
          <a:p>
            <a:fld id="{4E29E586-2DE8-4B1C-8EEF-1B7AB568E410}" type="slidenum">
              <a:rPr lang="en-US" smtClean="0"/>
              <a:t>28</a:t>
            </a:fld>
            <a:endParaRPr lang="en-US"/>
          </a:p>
        </p:txBody>
      </p:sp>
      <p:pic>
        <p:nvPicPr>
          <p:cNvPr id="4" name="Picture 3">
            <a:extLst>
              <a:ext uri="{FF2B5EF4-FFF2-40B4-BE49-F238E27FC236}">
                <a16:creationId xmlns:a16="http://schemas.microsoft.com/office/drawing/2014/main" id="{43E181C2-1031-47AB-9DD3-82D7AD2F56F4}"/>
              </a:ext>
            </a:extLst>
          </p:cNvPr>
          <p:cNvPicPr>
            <a:picLocks noChangeAspect="1"/>
          </p:cNvPicPr>
          <p:nvPr/>
        </p:nvPicPr>
        <p:blipFill>
          <a:blip r:embed="rId3"/>
          <a:stretch>
            <a:fillRect/>
          </a:stretch>
        </p:blipFill>
        <p:spPr>
          <a:xfrm>
            <a:off x="0" y="941125"/>
            <a:ext cx="9144000" cy="3518361"/>
          </a:xfrm>
          <a:prstGeom prst="rect">
            <a:avLst/>
          </a:prstGeom>
        </p:spPr>
      </p:pic>
    </p:spTree>
    <p:extLst>
      <p:ext uri="{BB962C8B-B14F-4D97-AF65-F5344CB8AC3E}">
        <p14:creationId xmlns:p14="http://schemas.microsoft.com/office/powerpoint/2010/main" val="767346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9808AC1D-2BF3-40F8-A7ED-78E5BBDF9BF6}"/>
              </a:ext>
            </a:extLst>
          </p:cNvPr>
          <p:cNvSpPr txBox="1">
            <a:spLocks/>
          </p:cNvSpPr>
          <p:nvPr/>
        </p:nvSpPr>
        <p:spPr>
          <a:xfrm>
            <a:off x="2434230" y="0"/>
            <a:ext cx="4885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9pPr>
          </a:lstStyle>
          <a:p>
            <a:r>
              <a:rPr lang="en-US"/>
              <a:t>Kết quả định tính</a:t>
            </a:r>
          </a:p>
        </p:txBody>
      </p:sp>
      <p:sp>
        <p:nvSpPr>
          <p:cNvPr id="6" name="TextBox 5">
            <a:extLst>
              <a:ext uri="{FF2B5EF4-FFF2-40B4-BE49-F238E27FC236}">
                <a16:creationId xmlns:a16="http://schemas.microsoft.com/office/drawing/2014/main" id="{A4834C41-72F5-4A71-9F7A-C1F7BCAE2668}"/>
              </a:ext>
            </a:extLst>
          </p:cNvPr>
          <p:cNvSpPr txBox="1"/>
          <p:nvPr/>
        </p:nvSpPr>
        <p:spPr>
          <a:xfrm>
            <a:off x="2167835" y="4183584"/>
            <a:ext cx="4909930" cy="307777"/>
          </a:xfrm>
          <a:prstGeom prst="rect">
            <a:avLst/>
          </a:prstGeom>
          <a:noFill/>
        </p:spPr>
        <p:txBody>
          <a:bodyPr wrap="square">
            <a:spAutoFit/>
          </a:bodyPr>
          <a:lstStyle/>
          <a:p>
            <a:r>
              <a:rPr lang="en-US" sz="1400" i="1">
                <a:effectLst/>
                <a:latin typeface="+mj-lt"/>
                <a:ea typeface="Calibri" panose="020F0502020204030204" pitchFamily="34" charset="0"/>
                <a:cs typeface="Arial" panose="020B0604020202020204" pitchFamily="34" charset="0"/>
              </a:rPr>
              <a:t>Minh </a:t>
            </a:r>
            <a:r>
              <a:rPr lang="en-US" sz="1400" i="1" err="1">
                <a:effectLst/>
                <a:latin typeface="+mj-lt"/>
                <a:ea typeface="Calibri" panose="020F0502020204030204" pitchFamily="34" charset="0"/>
                <a:cs typeface="Arial" panose="020B0604020202020204" pitchFamily="34" charset="0"/>
              </a:rPr>
              <a:t>họa</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ảnh</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hưởng</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của</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việc</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sử</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dụng</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cặp</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nhãn</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đối</a:t>
            </a:r>
            <a:r>
              <a:rPr lang="en-US" sz="1400" i="1">
                <a:effectLst/>
                <a:latin typeface="+mj-lt"/>
                <a:ea typeface="Calibri" panose="020F0502020204030204" pitchFamily="34" charset="0"/>
                <a:cs typeface="Arial" panose="020B0604020202020204" pitchFamily="34" charset="0"/>
              </a:rPr>
              <a:t> </a:t>
            </a:r>
            <a:r>
              <a:rPr lang="en-US" sz="1400" i="1" err="1">
                <a:effectLst/>
                <a:latin typeface="+mj-lt"/>
                <a:ea typeface="Calibri" panose="020F0502020204030204" pitchFamily="34" charset="0"/>
                <a:cs typeface="Arial" panose="020B0604020202020204" pitchFamily="34" charset="0"/>
              </a:rPr>
              <a:t>nghịch</a:t>
            </a:r>
            <a:endParaRPr lang="en-US" i="1">
              <a:latin typeface="+mj-lt"/>
            </a:endParaRPr>
          </a:p>
        </p:txBody>
      </p:sp>
      <p:sp>
        <p:nvSpPr>
          <p:cNvPr id="2" name="Slide Number Placeholder 1">
            <a:extLst>
              <a:ext uri="{FF2B5EF4-FFF2-40B4-BE49-F238E27FC236}">
                <a16:creationId xmlns:a16="http://schemas.microsoft.com/office/drawing/2014/main" id="{FAC56FF4-5382-4B95-A412-2A7705C3F48B}"/>
              </a:ext>
            </a:extLst>
          </p:cNvPr>
          <p:cNvSpPr>
            <a:spLocks noGrp="1"/>
          </p:cNvSpPr>
          <p:nvPr>
            <p:ph type="sldNum" sz="quarter" idx="10"/>
          </p:nvPr>
        </p:nvSpPr>
        <p:spPr/>
        <p:txBody>
          <a:bodyPr/>
          <a:lstStyle/>
          <a:p>
            <a:fld id="{4E29E586-2DE8-4B1C-8EEF-1B7AB568E410}" type="slidenum">
              <a:rPr lang="en-US" smtClean="0"/>
              <a:t>29</a:t>
            </a:fld>
            <a:endParaRPr lang="en-US"/>
          </a:p>
        </p:txBody>
      </p:sp>
      <p:pic>
        <p:nvPicPr>
          <p:cNvPr id="7" name="Picture 6">
            <a:extLst>
              <a:ext uri="{FF2B5EF4-FFF2-40B4-BE49-F238E27FC236}">
                <a16:creationId xmlns:a16="http://schemas.microsoft.com/office/drawing/2014/main" id="{081FA888-2309-41DC-8CE4-6CCCEBCD6161}"/>
              </a:ext>
            </a:extLst>
          </p:cNvPr>
          <p:cNvPicPr>
            <a:picLocks noChangeAspect="1"/>
          </p:cNvPicPr>
          <p:nvPr/>
        </p:nvPicPr>
        <p:blipFill>
          <a:blip r:embed="rId3"/>
          <a:stretch>
            <a:fillRect/>
          </a:stretch>
        </p:blipFill>
        <p:spPr>
          <a:xfrm>
            <a:off x="0" y="1394160"/>
            <a:ext cx="9144000" cy="2630952"/>
          </a:xfrm>
          <a:prstGeom prst="rect">
            <a:avLst/>
          </a:prstGeom>
        </p:spPr>
      </p:pic>
    </p:spTree>
    <p:extLst>
      <p:ext uri="{BB962C8B-B14F-4D97-AF65-F5344CB8AC3E}">
        <p14:creationId xmlns:p14="http://schemas.microsoft.com/office/powerpoint/2010/main" val="2001408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2"/>
          <p:cNvSpPr txBox="1">
            <a:spLocks noGrp="1"/>
          </p:cNvSpPr>
          <p:nvPr>
            <p:ph type="title"/>
          </p:nvPr>
        </p:nvSpPr>
        <p:spPr>
          <a:xfrm>
            <a:off x="2703479" y="-47386"/>
            <a:ext cx="3605707" cy="508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Nội dung</a:t>
            </a:r>
            <a:endParaRPr/>
          </a:p>
        </p:txBody>
      </p:sp>
      <p:sp>
        <p:nvSpPr>
          <p:cNvPr id="475" name="Google Shape;475;p32"/>
          <p:cNvSpPr txBox="1">
            <a:spLocks noGrp="1"/>
          </p:cNvSpPr>
          <p:nvPr>
            <p:ph type="subTitle" idx="3"/>
          </p:nvPr>
        </p:nvSpPr>
        <p:spPr>
          <a:xfrm>
            <a:off x="1763439" y="727873"/>
            <a:ext cx="36900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Giới thiệu đề tài</a:t>
            </a:r>
            <a:endParaRPr/>
          </a:p>
        </p:txBody>
      </p:sp>
      <p:sp>
        <p:nvSpPr>
          <p:cNvPr id="476" name="Google Shape;476;p32"/>
          <p:cNvSpPr txBox="1">
            <a:spLocks noGrp="1"/>
          </p:cNvSpPr>
          <p:nvPr>
            <p:ph type="subTitle" idx="1"/>
          </p:nvPr>
        </p:nvSpPr>
        <p:spPr>
          <a:xfrm>
            <a:off x="2488979" y="1342694"/>
            <a:ext cx="3320093" cy="44270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Phát biểu bài toán</a:t>
            </a:r>
            <a:endParaRPr/>
          </a:p>
        </p:txBody>
      </p:sp>
      <p:sp>
        <p:nvSpPr>
          <p:cNvPr id="479" name="Google Shape;479;p32"/>
          <p:cNvSpPr txBox="1">
            <a:spLocks noGrp="1"/>
          </p:cNvSpPr>
          <p:nvPr>
            <p:ph type="subTitle" idx="5"/>
          </p:nvPr>
        </p:nvSpPr>
        <p:spPr>
          <a:xfrm>
            <a:off x="3084741" y="3657381"/>
            <a:ext cx="4225564" cy="442705"/>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t>T</a:t>
            </a:r>
            <a:r>
              <a:rPr lang="en"/>
              <a:t>hực nghiệm và kết quả</a:t>
            </a:r>
            <a:endParaRPr/>
          </a:p>
        </p:txBody>
      </p:sp>
      <p:sp>
        <p:nvSpPr>
          <p:cNvPr id="481" name="Google Shape;481;p32"/>
          <p:cNvSpPr txBox="1">
            <a:spLocks noGrp="1"/>
          </p:cNvSpPr>
          <p:nvPr>
            <p:ph type="subTitle" idx="7"/>
          </p:nvPr>
        </p:nvSpPr>
        <p:spPr>
          <a:xfrm>
            <a:off x="2648891" y="2842537"/>
            <a:ext cx="4225565" cy="44270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Phương pháp đề xuất</a:t>
            </a:r>
            <a:endParaRPr/>
          </a:p>
        </p:txBody>
      </p:sp>
      <p:sp>
        <p:nvSpPr>
          <p:cNvPr id="483" name="Google Shape;483;p32"/>
          <p:cNvSpPr txBox="1">
            <a:spLocks noGrp="1"/>
          </p:cNvSpPr>
          <p:nvPr>
            <p:ph type="title" idx="9"/>
          </p:nvPr>
        </p:nvSpPr>
        <p:spPr>
          <a:xfrm>
            <a:off x="1243839" y="56962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01</a:t>
            </a:r>
            <a:endParaRPr sz="4400"/>
          </a:p>
        </p:txBody>
      </p:sp>
      <p:sp>
        <p:nvSpPr>
          <p:cNvPr id="484" name="Google Shape;484;p32"/>
          <p:cNvSpPr txBox="1">
            <a:spLocks noGrp="1"/>
          </p:cNvSpPr>
          <p:nvPr>
            <p:ph type="title" idx="13"/>
          </p:nvPr>
        </p:nvSpPr>
        <p:spPr>
          <a:xfrm>
            <a:off x="1449779" y="126107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02</a:t>
            </a:r>
            <a:endParaRPr sz="4400"/>
          </a:p>
        </p:txBody>
      </p:sp>
      <p:sp>
        <p:nvSpPr>
          <p:cNvPr id="485" name="Google Shape;485;p32"/>
          <p:cNvSpPr txBox="1">
            <a:spLocks noGrp="1"/>
          </p:cNvSpPr>
          <p:nvPr>
            <p:ph type="title" idx="14"/>
          </p:nvPr>
        </p:nvSpPr>
        <p:spPr>
          <a:xfrm>
            <a:off x="1609691" y="2003305"/>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03</a:t>
            </a:r>
            <a:endParaRPr sz="4400"/>
          </a:p>
        </p:txBody>
      </p:sp>
      <p:sp>
        <p:nvSpPr>
          <p:cNvPr id="486" name="Google Shape;486;p32"/>
          <p:cNvSpPr txBox="1">
            <a:spLocks noGrp="1"/>
          </p:cNvSpPr>
          <p:nvPr>
            <p:ph type="title" idx="15"/>
          </p:nvPr>
        </p:nvSpPr>
        <p:spPr>
          <a:xfrm>
            <a:off x="1864575" y="2747989"/>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04</a:t>
            </a:r>
            <a:endParaRPr sz="4400"/>
          </a:p>
        </p:txBody>
      </p:sp>
      <p:sp>
        <p:nvSpPr>
          <p:cNvPr id="23" name="Google Shape;481;p32">
            <a:extLst>
              <a:ext uri="{FF2B5EF4-FFF2-40B4-BE49-F238E27FC236}">
                <a16:creationId xmlns:a16="http://schemas.microsoft.com/office/drawing/2014/main" id="{4C780BEC-5C75-4635-A0B7-4A3223E6286A}"/>
              </a:ext>
            </a:extLst>
          </p:cNvPr>
          <p:cNvSpPr txBox="1">
            <a:spLocks/>
          </p:cNvSpPr>
          <p:nvPr/>
        </p:nvSpPr>
        <p:spPr>
          <a:xfrm>
            <a:off x="3429243" y="4415627"/>
            <a:ext cx="1669633" cy="4169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0" indent="0"/>
            <a:r>
              <a:rPr lang="en-US" err="1"/>
              <a:t>Kết</a:t>
            </a:r>
            <a:r>
              <a:rPr lang="en-US"/>
              <a:t> </a:t>
            </a:r>
            <a:r>
              <a:rPr lang="en-US" err="1"/>
              <a:t>luận</a:t>
            </a:r>
            <a:endParaRPr lang="vi-VN"/>
          </a:p>
        </p:txBody>
      </p:sp>
      <p:sp>
        <p:nvSpPr>
          <p:cNvPr id="24" name="Google Shape;485;p32">
            <a:extLst>
              <a:ext uri="{FF2B5EF4-FFF2-40B4-BE49-F238E27FC236}">
                <a16:creationId xmlns:a16="http://schemas.microsoft.com/office/drawing/2014/main" id="{B3A4D788-95AC-4CDD-AE0A-C0F482D2E7AA}"/>
              </a:ext>
            </a:extLst>
          </p:cNvPr>
          <p:cNvSpPr txBox="1">
            <a:spLocks/>
          </p:cNvSpPr>
          <p:nvPr/>
        </p:nvSpPr>
        <p:spPr>
          <a:xfrm>
            <a:off x="2045541" y="3544984"/>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000"/>
              <a:buFont typeface="Josefin Sans"/>
              <a:buNone/>
              <a:defRPr sz="5000" b="1" i="0" u="none" strike="noStrike" cap="none">
                <a:solidFill>
                  <a:schemeClr val="accent2"/>
                </a:solidFill>
                <a:latin typeface="Josefin Sans"/>
                <a:ea typeface="Josefin Sans"/>
                <a:cs typeface="Josefin Sans"/>
                <a:sym typeface="Josefin Sans"/>
              </a:defRPr>
            </a:lvl1pPr>
            <a:lvl2pPr marR="0" lvl="1"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9pPr>
          </a:lstStyle>
          <a:p>
            <a:r>
              <a:rPr lang="en" sz="4400"/>
              <a:t>05</a:t>
            </a:r>
          </a:p>
        </p:txBody>
      </p:sp>
      <p:sp>
        <p:nvSpPr>
          <p:cNvPr id="10" name="Slide Number Placeholder 9">
            <a:extLst>
              <a:ext uri="{FF2B5EF4-FFF2-40B4-BE49-F238E27FC236}">
                <a16:creationId xmlns:a16="http://schemas.microsoft.com/office/drawing/2014/main" id="{1AD28CAD-A930-4383-AD00-7078FD874AB4}"/>
              </a:ext>
            </a:extLst>
          </p:cNvPr>
          <p:cNvSpPr>
            <a:spLocks noGrp="1"/>
          </p:cNvSpPr>
          <p:nvPr>
            <p:ph type="sldNum" sz="quarter" idx="16"/>
          </p:nvPr>
        </p:nvSpPr>
        <p:spPr/>
        <p:txBody>
          <a:bodyPr/>
          <a:lstStyle/>
          <a:p>
            <a:fld id="{4E29E586-2DE8-4B1C-8EEF-1B7AB568E410}" type="slidenum">
              <a:rPr lang="en-US" smtClean="0"/>
              <a:t>3</a:t>
            </a:fld>
            <a:endParaRPr lang="en-US"/>
          </a:p>
        </p:txBody>
      </p:sp>
      <p:sp>
        <p:nvSpPr>
          <p:cNvPr id="14" name="Google Shape;481;p32">
            <a:extLst>
              <a:ext uri="{FF2B5EF4-FFF2-40B4-BE49-F238E27FC236}">
                <a16:creationId xmlns:a16="http://schemas.microsoft.com/office/drawing/2014/main" id="{A73D474A-04A3-46D9-80A0-FD57A2CA95DB}"/>
              </a:ext>
            </a:extLst>
          </p:cNvPr>
          <p:cNvSpPr txBox="1">
            <a:spLocks/>
          </p:cNvSpPr>
          <p:nvPr/>
        </p:nvSpPr>
        <p:spPr>
          <a:xfrm>
            <a:off x="2459217" y="2062948"/>
            <a:ext cx="4225565" cy="4427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0" indent="0"/>
            <a:r>
              <a:rPr lang="en-US" err="1"/>
              <a:t>Nghiên</a:t>
            </a:r>
            <a:r>
              <a:rPr lang="en-US"/>
              <a:t> </a:t>
            </a:r>
            <a:r>
              <a:rPr lang="en-US" err="1"/>
              <a:t>cứu</a:t>
            </a:r>
            <a:r>
              <a:rPr lang="en-US"/>
              <a:t> </a:t>
            </a:r>
            <a:r>
              <a:rPr lang="en-US" err="1"/>
              <a:t>liên</a:t>
            </a:r>
            <a:r>
              <a:rPr lang="en-US"/>
              <a:t> </a:t>
            </a:r>
            <a:r>
              <a:rPr lang="en-US" err="1"/>
              <a:t>quan</a:t>
            </a:r>
            <a:endParaRPr lang="vi-VN"/>
          </a:p>
        </p:txBody>
      </p:sp>
      <p:sp>
        <p:nvSpPr>
          <p:cNvPr id="17" name="Google Shape;485;p32">
            <a:extLst>
              <a:ext uri="{FF2B5EF4-FFF2-40B4-BE49-F238E27FC236}">
                <a16:creationId xmlns:a16="http://schemas.microsoft.com/office/drawing/2014/main" id="{96ACA9BC-6C6F-48DB-BE11-DB47D567D350}"/>
              </a:ext>
            </a:extLst>
          </p:cNvPr>
          <p:cNvSpPr txBox="1">
            <a:spLocks/>
          </p:cNvSpPr>
          <p:nvPr/>
        </p:nvSpPr>
        <p:spPr>
          <a:xfrm>
            <a:off x="2390043" y="4289015"/>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000"/>
              <a:buFont typeface="Josefin Sans"/>
              <a:buNone/>
              <a:defRPr sz="5000" b="1" i="0" u="none" strike="noStrike" cap="none">
                <a:solidFill>
                  <a:schemeClr val="accent2"/>
                </a:solidFill>
                <a:latin typeface="Josefin Sans"/>
                <a:ea typeface="Josefin Sans"/>
                <a:cs typeface="Josefin Sans"/>
                <a:sym typeface="Josefin Sans"/>
              </a:defRPr>
            </a:lvl1pPr>
            <a:lvl2pPr marR="0" lvl="1"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9pPr>
          </a:lstStyle>
          <a:p>
            <a:r>
              <a:rPr lang="en" sz="4400"/>
              <a:t>06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017E-79AA-4EA3-807F-52D3C1810396}"/>
              </a:ext>
            </a:extLst>
          </p:cNvPr>
          <p:cNvSpPr>
            <a:spLocks noGrp="1"/>
          </p:cNvSpPr>
          <p:nvPr>
            <p:ph type="title"/>
          </p:nvPr>
        </p:nvSpPr>
        <p:spPr>
          <a:xfrm>
            <a:off x="2129100" y="84979"/>
            <a:ext cx="4885800" cy="572700"/>
          </a:xfrm>
        </p:spPr>
        <p:txBody>
          <a:bodyPr/>
          <a:lstStyle/>
          <a:p>
            <a:r>
              <a:rPr lang="en-US" err="1"/>
              <a:t>Kết</a:t>
            </a:r>
            <a:r>
              <a:rPr lang="en-US"/>
              <a:t> </a:t>
            </a:r>
            <a:r>
              <a:rPr lang="en-US" err="1"/>
              <a:t>quả</a:t>
            </a:r>
            <a:r>
              <a:rPr lang="en-US"/>
              <a:t> </a:t>
            </a:r>
            <a:r>
              <a:rPr lang="en-US" err="1"/>
              <a:t>định</a:t>
            </a:r>
            <a:r>
              <a:rPr lang="en-US"/>
              <a:t> </a:t>
            </a:r>
            <a:r>
              <a:rPr lang="en-US" err="1"/>
              <a:t>lượng</a:t>
            </a:r>
            <a:endParaRPr lang="en-US"/>
          </a:p>
        </p:txBody>
      </p:sp>
      <p:sp>
        <p:nvSpPr>
          <p:cNvPr id="19" name="TextBox 18">
            <a:extLst>
              <a:ext uri="{FF2B5EF4-FFF2-40B4-BE49-F238E27FC236}">
                <a16:creationId xmlns:a16="http://schemas.microsoft.com/office/drawing/2014/main" id="{3C3648EA-DAF0-4C35-8F7E-4CB3C4857932}"/>
              </a:ext>
            </a:extLst>
          </p:cNvPr>
          <p:cNvSpPr txBox="1"/>
          <p:nvPr/>
        </p:nvSpPr>
        <p:spPr>
          <a:xfrm>
            <a:off x="937037" y="876739"/>
            <a:ext cx="3690434" cy="338554"/>
          </a:xfrm>
          <a:prstGeom prst="rect">
            <a:avLst/>
          </a:prstGeom>
          <a:noFill/>
        </p:spPr>
        <p:txBody>
          <a:bodyPr wrap="none" rtlCol="0">
            <a:spAutoFit/>
          </a:bodyPr>
          <a:lstStyle/>
          <a:p>
            <a:pPr marL="285750" indent="-285750">
              <a:buFont typeface="Arial" panose="020B0604020202020204" pitchFamily="34" charset="0"/>
              <a:buChar char="•"/>
            </a:pPr>
            <a:r>
              <a:rPr lang="en-US" sz="1600" err="1"/>
              <a:t>Kết</a:t>
            </a:r>
            <a:r>
              <a:rPr lang="en-US" sz="1600"/>
              <a:t> </a:t>
            </a:r>
            <a:r>
              <a:rPr lang="en-US" sz="1600" err="1"/>
              <a:t>quả</a:t>
            </a:r>
            <a:r>
              <a:rPr lang="en-US" sz="1600"/>
              <a:t> </a:t>
            </a:r>
            <a:r>
              <a:rPr lang="en-US" sz="1600" err="1"/>
              <a:t>độ</a:t>
            </a:r>
            <a:r>
              <a:rPr lang="en-US" sz="1600"/>
              <a:t> </a:t>
            </a:r>
            <a:r>
              <a:rPr lang="en-US" sz="1600" err="1"/>
              <a:t>đo</a:t>
            </a:r>
            <a:r>
              <a:rPr lang="en-US" sz="1600"/>
              <a:t> Attribute Correlation:</a:t>
            </a:r>
          </a:p>
        </p:txBody>
      </p:sp>
      <p:sp>
        <p:nvSpPr>
          <p:cNvPr id="3" name="Slide Number Placeholder 2">
            <a:extLst>
              <a:ext uri="{FF2B5EF4-FFF2-40B4-BE49-F238E27FC236}">
                <a16:creationId xmlns:a16="http://schemas.microsoft.com/office/drawing/2014/main" id="{3A42CECC-F2A7-4D6F-88CC-E058A22CC163}"/>
              </a:ext>
            </a:extLst>
          </p:cNvPr>
          <p:cNvSpPr>
            <a:spLocks noGrp="1"/>
          </p:cNvSpPr>
          <p:nvPr>
            <p:ph type="sldNum" sz="quarter" idx="10"/>
          </p:nvPr>
        </p:nvSpPr>
        <p:spPr/>
        <p:txBody>
          <a:bodyPr/>
          <a:lstStyle/>
          <a:p>
            <a:fld id="{4E29E586-2DE8-4B1C-8EEF-1B7AB568E410}" type="slidenum">
              <a:rPr lang="en-US" smtClean="0"/>
              <a:t>30</a:t>
            </a:fld>
            <a:endParaRPr lang="en-US"/>
          </a:p>
        </p:txBody>
      </p:sp>
      <p:sp>
        <p:nvSpPr>
          <p:cNvPr id="9" name="TextBox 8">
            <a:extLst>
              <a:ext uri="{FF2B5EF4-FFF2-40B4-BE49-F238E27FC236}">
                <a16:creationId xmlns:a16="http://schemas.microsoft.com/office/drawing/2014/main" id="{BFBDB05A-6438-4BBC-ABCE-0BDB1607911F}"/>
              </a:ext>
            </a:extLst>
          </p:cNvPr>
          <p:cNvSpPr txBox="1"/>
          <p:nvPr/>
        </p:nvSpPr>
        <p:spPr>
          <a:xfrm>
            <a:off x="3200400" y="20452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436365036"/>
              </p:ext>
            </p:extLst>
          </p:nvPr>
        </p:nvGraphicFramePr>
        <p:xfrm>
          <a:off x="66847" y="1409384"/>
          <a:ext cx="3964826" cy="782106"/>
        </p:xfrm>
        <a:graphic>
          <a:graphicData uri="http://schemas.openxmlformats.org/drawingml/2006/table">
            <a:tbl>
              <a:tblPr firstRow="1" firstCol="1"/>
              <a:tblGrid>
                <a:gridCol w="1145338">
                  <a:extLst>
                    <a:ext uri="{9D8B030D-6E8A-4147-A177-3AD203B41FA5}">
                      <a16:colId xmlns:a16="http://schemas.microsoft.com/office/drawing/2014/main" val="2436089024"/>
                    </a:ext>
                  </a:extLst>
                </a:gridCol>
                <a:gridCol w="893706">
                  <a:extLst>
                    <a:ext uri="{9D8B030D-6E8A-4147-A177-3AD203B41FA5}">
                      <a16:colId xmlns:a16="http://schemas.microsoft.com/office/drawing/2014/main" val="3056657179"/>
                    </a:ext>
                  </a:extLst>
                </a:gridCol>
                <a:gridCol w="810491">
                  <a:extLst>
                    <a:ext uri="{9D8B030D-6E8A-4147-A177-3AD203B41FA5}">
                      <a16:colId xmlns:a16="http://schemas.microsoft.com/office/drawing/2014/main" val="2431292356"/>
                    </a:ext>
                  </a:extLst>
                </a:gridCol>
                <a:gridCol w="1115291">
                  <a:extLst>
                    <a:ext uri="{9D8B030D-6E8A-4147-A177-3AD203B41FA5}">
                      <a16:colId xmlns:a16="http://schemas.microsoft.com/office/drawing/2014/main" val="1627926031"/>
                    </a:ext>
                  </a:extLst>
                </a:gridCol>
              </a:tblGrid>
              <a:tr h="133681">
                <a:tc>
                  <a:txBody>
                    <a:bodyPr/>
                    <a:lstStyle/>
                    <a:p>
                      <a:pPr algn="r">
                        <a:lnSpc>
                          <a:spcPct val="107000"/>
                        </a:lnSpc>
                        <a:spcAft>
                          <a:spcPts val="0"/>
                        </a:spcAft>
                      </a:pPr>
                      <a:r>
                        <a:rPr lang="en-US" sz="1100" b="1">
                          <a:effectLst/>
                          <a:latin typeface="Calibri" panose="020F0502020204030204" pitchFamily="34" charset="0"/>
                          <a:ea typeface="Calibri" panose="020F0502020204030204" pitchFamily="34"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US" sz="1100">
                          <a:effectLst/>
                          <a:latin typeface="Calibri" panose="020F0502020204030204" pitchFamily="34" charset="0"/>
                          <a:ea typeface="Calibri" panose="020F0502020204030204" pitchFamily="34" charset="0"/>
                          <a:cs typeface="Arial" panose="020B0604020202020204" pitchFamily="34" charset="0"/>
                        </a:rPr>
                        <a:t> </a:t>
                      </a: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Arial" panose="020B0604020202020204" pitchFamily="34" charset="0"/>
                        </a:rPr>
                        <a:t> </a:t>
                      </a:r>
                    </a:p>
                  </a:txBody>
                  <a:tcPr marL="68580" marR="68580" marT="0" marB="0" anchor="b">
                    <a:lnL>
                      <a:noFill/>
                    </a:lnL>
                    <a:lnR>
                      <a:noFill/>
                    </a:lnR>
                    <a:lnT>
                      <a:noFill/>
                    </a:lnT>
                    <a:lnB>
                      <a:noFill/>
                    </a:lnB>
                  </a:tcPr>
                </a:tc>
                <a:extLst>
                  <a:ext uri="{0D108BD9-81ED-4DB2-BD59-A6C34878D82A}">
                    <a16:rowId xmlns:a16="http://schemas.microsoft.com/office/drawing/2014/main" val="2958691509"/>
                  </a:ext>
                </a:extLst>
              </a:tr>
              <a:tr h="133681">
                <a:tc>
                  <a:txBody>
                    <a:bodyPr/>
                    <a:lstStyle/>
                    <a:p>
                      <a:pPr algn="r">
                        <a:lnSpc>
                          <a:spcPct val="107000"/>
                        </a:lnSpc>
                        <a:spcAft>
                          <a:spcPts val="0"/>
                        </a:spcAft>
                      </a:pPr>
                      <a:r>
                        <a:rPr lang="en-US" sz="1100" b="1">
                          <a:effectLst/>
                          <a:latin typeface="Calibri" panose="020F0502020204030204" pitchFamily="34" charset="0"/>
                          <a:ea typeface="Calibri" panose="020F0502020204030204" pitchFamily="34"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0.057748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EEE"/>
                    </a:solidFill>
                  </a:tcPr>
                </a:tc>
                <a:tc>
                  <a:txBody>
                    <a:bodyPr/>
                    <a:lstStyle/>
                    <a:p>
                      <a:pPr algn="r">
                        <a:lnSpc>
                          <a:spcPct val="107000"/>
                        </a:lnSpc>
                        <a:spcAft>
                          <a:spcPts val="0"/>
                        </a:spcAft>
                      </a:pPr>
                      <a:r>
                        <a:rPr lang="en-US" sz="110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Arial" panose="020B0604020202020204" pitchFamily="34" charset="0"/>
                        </a:rPr>
                        <a:t> </a:t>
                      </a: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3523610"/>
                  </a:ext>
                </a:extLst>
              </a:tr>
              <a:tr h="133681">
                <a:tc>
                  <a:txBody>
                    <a:bodyPr/>
                    <a:lstStyle/>
                    <a:p>
                      <a:pPr algn="r">
                        <a:lnSpc>
                          <a:spcPct val="107000"/>
                        </a:lnSpc>
                        <a:spcAft>
                          <a:spcPts val="0"/>
                        </a:spcAft>
                      </a:pPr>
                      <a:r>
                        <a:rPr lang="en-US" sz="1100" b="1">
                          <a:effectLst/>
                          <a:latin typeface="Calibri" panose="020F0502020204030204" pitchFamily="34" charset="0"/>
                          <a:ea typeface="Calibri" panose="020F0502020204030204" pitchFamily="34"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0.006926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DFD"/>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0.016922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AFA"/>
                    </a:solidFill>
                  </a:tcPr>
                </a:tc>
                <a:tc>
                  <a:txBody>
                    <a:bodyPr/>
                    <a:lstStyle/>
                    <a:p>
                      <a:pPr algn="r">
                        <a:lnSpc>
                          <a:spcPct val="107000"/>
                        </a:lnSpc>
                        <a:spcAft>
                          <a:spcPts val="0"/>
                        </a:spcAft>
                      </a:pPr>
                      <a:r>
                        <a:rPr lang="en-US" sz="110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9734003"/>
                  </a:ext>
                </a:extLst>
              </a:tr>
              <a:tr h="267756">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Arial" panose="020B0604020202020204" pitchFamily="34" charset="0"/>
                        </a:rPr>
                        <a:t> </a:t>
                      </a:r>
                    </a:p>
                  </a:txBody>
                  <a:tcPr marL="68580" marR="68580" marT="0" marB="0" anchor="b">
                    <a:lnL>
                      <a:noFill/>
                    </a:lnL>
                    <a:lnR>
                      <a:noFill/>
                    </a:lnR>
                    <a:lnT>
                      <a:noFill/>
                    </a:lnT>
                    <a:lnB>
                      <a:noFill/>
                    </a:lnB>
                  </a:tcPr>
                </a:tc>
                <a:tc>
                  <a:txBody>
                    <a:bodyPr/>
                    <a:lstStyle/>
                    <a:p>
                      <a:pPr algn="ctr">
                        <a:lnSpc>
                          <a:spcPct val="107000"/>
                        </a:lnSpc>
                        <a:spcAft>
                          <a:spcPts val="0"/>
                        </a:spcAft>
                      </a:pPr>
                      <a:r>
                        <a:rPr lang="en-US" sz="1100" b="1">
                          <a:effectLst/>
                          <a:latin typeface="Calibri" panose="020F0502020204030204" pitchFamily="34" charset="0"/>
                          <a:ea typeface="Calibri" panose="020F0502020204030204" pitchFamily="34"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Calibri" panose="020F0502020204030204" pitchFamily="34"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Calibri" panose="020F0502020204030204" pitchFamily="34"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67098005"/>
                  </a:ext>
                </a:extLst>
              </a:tr>
            </a:tbl>
          </a:graphicData>
        </a:graphic>
      </p:graphicFrame>
      <p:sp>
        <p:nvSpPr>
          <p:cNvPr id="6" name="TextBox 5"/>
          <p:cNvSpPr txBox="1"/>
          <p:nvPr/>
        </p:nvSpPr>
        <p:spPr>
          <a:xfrm>
            <a:off x="1627909" y="2154383"/>
            <a:ext cx="893618" cy="292388"/>
          </a:xfrm>
          <a:prstGeom prst="rect">
            <a:avLst/>
          </a:prstGeom>
          <a:noFill/>
        </p:spPr>
        <p:txBody>
          <a:bodyPr wrap="square" rtlCol="0">
            <a:spAutoFit/>
          </a:bodyPr>
          <a:lstStyle/>
          <a:p>
            <a:r>
              <a:rPr lang="en-US" sz="1300"/>
              <a:t>Linear</a:t>
            </a:r>
          </a:p>
        </p:txBody>
      </p:sp>
      <p:graphicFrame>
        <p:nvGraphicFramePr>
          <p:cNvPr id="11" name="Table 10"/>
          <p:cNvGraphicFramePr>
            <a:graphicFrameLocks noGrp="1"/>
          </p:cNvGraphicFramePr>
          <p:nvPr>
            <p:extLst>
              <p:ext uri="{D42A27DB-BD31-4B8C-83A1-F6EECF244321}">
                <p14:modId xmlns:p14="http://schemas.microsoft.com/office/powerpoint/2010/main" val="985963857"/>
              </p:ext>
            </p:extLst>
          </p:nvPr>
        </p:nvGraphicFramePr>
        <p:xfrm>
          <a:off x="4819765" y="1424709"/>
          <a:ext cx="4081781" cy="762000"/>
        </p:xfrm>
        <a:graphic>
          <a:graphicData uri="http://schemas.openxmlformats.org/drawingml/2006/table">
            <a:tbl>
              <a:tblPr firstRow="1" firstCol="1" bandRow="1"/>
              <a:tblGrid>
                <a:gridCol w="1126490">
                  <a:extLst>
                    <a:ext uri="{9D8B030D-6E8A-4147-A177-3AD203B41FA5}">
                      <a16:colId xmlns:a16="http://schemas.microsoft.com/office/drawing/2014/main" val="3625931575"/>
                    </a:ext>
                  </a:extLst>
                </a:gridCol>
                <a:gridCol w="897890">
                  <a:extLst>
                    <a:ext uri="{9D8B030D-6E8A-4147-A177-3AD203B41FA5}">
                      <a16:colId xmlns:a16="http://schemas.microsoft.com/office/drawing/2014/main" val="1687964528"/>
                    </a:ext>
                  </a:extLst>
                </a:gridCol>
                <a:gridCol w="852055">
                  <a:extLst>
                    <a:ext uri="{9D8B030D-6E8A-4147-A177-3AD203B41FA5}">
                      <a16:colId xmlns:a16="http://schemas.microsoft.com/office/drawing/2014/main" val="925877707"/>
                    </a:ext>
                  </a:extLst>
                </a:gridCol>
                <a:gridCol w="1205346">
                  <a:extLst>
                    <a:ext uri="{9D8B030D-6E8A-4147-A177-3AD203B41FA5}">
                      <a16:colId xmlns:a16="http://schemas.microsoft.com/office/drawing/2014/main" val="2715741391"/>
                    </a:ext>
                  </a:extLst>
                </a:gridCol>
              </a:tblGrid>
              <a:tr h="170815">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extLst>
                  <a:ext uri="{0D108BD9-81ED-4DB2-BD59-A6C34878D82A}">
                    <a16:rowId xmlns:a16="http://schemas.microsoft.com/office/drawing/2014/main" val="4196508871"/>
                  </a:ext>
                </a:extLst>
              </a:tr>
              <a:tr h="170815">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0.070174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AEA"/>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661247"/>
                  </a:ext>
                </a:extLst>
              </a:tr>
              <a:tr h="170815">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0.071646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9E9"/>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-0.032302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CD2"/>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9047574"/>
                  </a:ext>
                </a:extLst>
              </a:tr>
              <a:tr h="170815">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61402086"/>
                  </a:ext>
                </a:extLst>
              </a:tr>
            </a:tbl>
          </a:graphicData>
        </a:graphic>
      </p:graphicFrame>
      <p:sp>
        <p:nvSpPr>
          <p:cNvPr id="13" name="TextBox 12"/>
          <p:cNvSpPr txBox="1"/>
          <p:nvPr/>
        </p:nvSpPr>
        <p:spPr>
          <a:xfrm>
            <a:off x="6573982" y="2216729"/>
            <a:ext cx="893618" cy="292388"/>
          </a:xfrm>
          <a:prstGeom prst="rect">
            <a:avLst/>
          </a:prstGeom>
          <a:noFill/>
        </p:spPr>
        <p:txBody>
          <a:bodyPr wrap="square" rtlCol="0">
            <a:spAutoFit/>
          </a:bodyPr>
          <a:lstStyle/>
          <a:p>
            <a:r>
              <a:rPr lang="en-US" sz="1300"/>
              <a:t>Logistic</a:t>
            </a:r>
          </a:p>
        </p:txBody>
      </p:sp>
      <p:graphicFrame>
        <p:nvGraphicFramePr>
          <p:cNvPr id="14" name="Table 13"/>
          <p:cNvGraphicFramePr>
            <a:graphicFrameLocks noGrp="1"/>
          </p:cNvGraphicFramePr>
          <p:nvPr>
            <p:extLst>
              <p:ext uri="{D42A27DB-BD31-4B8C-83A1-F6EECF244321}">
                <p14:modId xmlns:p14="http://schemas.microsoft.com/office/powerpoint/2010/main" val="487765532"/>
              </p:ext>
            </p:extLst>
          </p:nvPr>
        </p:nvGraphicFramePr>
        <p:xfrm>
          <a:off x="75969" y="2643909"/>
          <a:ext cx="3976486" cy="762000"/>
        </p:xfrm>
        <a:graphic>
          <a:graphicData uri="http://schemas.openxmlformats.org/drawingml/2006/table">
            <a:tbl>
              <a:tblPr firstRow="1" firstCol="1" bandRow="1"/>
              <a:tblGrid>
                <a:gridCol w="1118870">
                  <a:extLst>
                    <a:ext uri="{9D8B030D-6E8A-4147-A177-3AD203B41FA5}">
                      <a16:colId xmlns:a16="http://schemas.microsoft.com/office/drawing/2014/main" val="812000282"/>
                    </a:ext>
                  </a:extLst>
                </a:gridCol>
                <a:gridCol w="904125">
                  <a:extLst>
                    <a:ext uri="{9D8B030D-6E8A-4147-A177-3AD203B41FA5}">
                      <a16:colId xmlns:a16="http://schemas.microsoft.com/office/drawing/2014/main" val="1337178920"/>
                    </a:ext>
                  </a:extLst>
                </a:gridCol>
                <a:gridCol w="817418">
                  <a:extLst>
                    <a:ext uri="{9D8B030D-6E8A-4147-A177-3AD203B41FA5}">
                      <a16:colId xmlns:a16="http://schemas.microsoft.com/office/drawing/2014/main" val="540862372"/>
                    </a:ext>
                  </a:extLst>
                </a:gridCol>
                <a:gridCol w="1136073">
                  <a:extLst>
                    <a:ext uri="{9D8B030D-6E8A-4147-A177-3AD203B41FA5}">
                      <a16:colId xmlns:a16="http://schemas.microsoft.com/office/drawing/2014/main" val="184482668"/>
                    </a:ext>
                  </a:extLst>
                </a:gridCol>
              </a:tblGrid>
              <a:tr h="69850">
                <a:tc>
                  <a:txBody>
                    <a:bodyPr/>
                    <a:lstStyle/>
                    <a:p>
                      <a:pPr algn="r">
                        <a:lnSpc>
                          <a:spcPct val="107000"/>
                        </a:lnSpc>
                        <a:spcAft>
                          <a:spcPts val="80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extLst>
                  <a:ext uri="{0D108BD9-81ED-4DB2-BD59-A6C34878D82A}">
                    <a16:rowId xmlns:a16="http://schemas.microsoft.com/office/drawing/2014/main" val="4183931420"/>
                  </a:ext>
                </a:extLst>
              </a:tr>
              <a:tr h="156210">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-0.022995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F1DE"/>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8359560"/>
                  </a:ext>
                </a:extLst>
              </a:tr>
              <a:tr h="156210">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-0.014277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F6EB"/>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0.030630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6F6"/>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5749745"/>
                  </a:ext>
                </a:extLst>
              </a:tr>
              <a:tr h="156210">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39233033"/>
                  </a:ext>
                </a:extLst>
              </a:tr>
            </a:tbl>
          </a:graphicData>
        </a:graphic>
      </p:graphicFrame>
      <p:sp>
        <p:nvSpPr>
          <p:cNvPr id="16" name="TextBox 15"/>
          <p:cNvSpPr txBox="1"/>
          <p:nvPr/>
        </p:nvSpPr>
        <p:spPr>
          <a:xfrm>
            <a:off x="1586345" y="3498274"/>
            <a:ext cx="893618" cy="292388"/>
          </a:xfrm>
          <a:prstGeom prst="rect">
            <a:avLst/>
          </a:prstGeom>
          <a:noFill/>
        </p:spPr>
        <p:txBody>
          <a:bodyPr wrap="square" rtlCol="0">
            <a:spAutoFit/>
          </a:bodyPr>
          <a:lstStyle/>
          <a:p>
            <a:r>
              <a:rPr lang="en-US" sz="1300"/>
              <a:t>Lasso</a:t>
            </a:r>
          </a:p>
        </p:txBody>
      </p:sp>
      <p:graphicFrame>
        <p:nvGraphicFramePr>
          <p:cNvPr id="17" name="Table 16"/>
          <p:cNvGraphicFramePr>
            <a:graphicFrameLocks noGrp="1"/>
          </p:cNvGraphicFramePr>
          <p:nvPr>
            <p:extLst>
              <p:ext uri="{D42A27DB-BD31-4B8C-83A1-F6EECF244321}">
                <p14:modId xmlns:p14="http://schemas.microsoft.com/office/powerpoint/2010/main" val="2637635976"/>
              </p:ext>
            </p:extLst>
          </p:nvPr>
        </p:nvGraphicFramePr>
        <p:xfrm>
          <a:off x="4804958" y="2643909"/>
          <a:ext cx="4050665" cy="762000"/>
        </p:xfrm>
        <a:graphic>
          <a:graphicData uri="http://schemas.openxmlformats.org/drawingml/2006/table">
            <a:tbl>
              <a:tblPr firstRow="1" firstCol="1" bandRow="1"/>
              <a:tblGrid>
                <a:gridCol w="1130300">
                  <a:extLst>
                    <a:ext uri="{9D8B030D-6E8A-4147-A177-3AD203B41FA5}">
                      <a16:colId xmlns:a16="http://schemas.microsoft.com/office/drawing/2014/main" val="4281060155"/>
                    </a:ext>
                  </a:extLst>
                </a:gridCol>
                <a:gridCol w="889635">
                  <a:extLst>
                    <a:ext uri="{9D8B030D-6E8A-4147-A177-3AD203B41FA5}">
                      <a16:colId xmlns:a16="http://schemas.microsoft.com/office/drawing/2014/main" val="1302521243"/>
                    </a:ext>
                  </a:extLst>
                </a:gridCol>
                <a:gridCol w="860425">
                  <a:extLst>
                    <a:ext uri="{9D8B030D-6E8A-4147-A177-3AD203B41FA5}">
                      <a16:colId xmlns:a16="http://schemas.microsoft.com/office/drawing/2014/main" val="3460337163"/>
                    </a:ext>
                  </a:extLst>
                </a:gridCol>
                <a:gridCol w="1170305">
                  <a:extLst>
                    <a:ext uri="{9D8B030D-6E8A-4147-A177-3AD203B41FA5}">
                      <a16:colId xmlns:a16="http://schemas.microsoft.com/office/drawing/2014/main" val="1778699239"/>
                    </a:ext>
                  </a:extLst>
                </a:gridCol>
              </a:tblGrid>
              <a:tr h="171450">
                <a:tc>
                  <a:txBody>
                    <a:bodyPr/>
                    <a:lstStyle/>
                    <a:p>
                      <a:pPr algn="r">
                        <a:lnSpc>
                          <a:spcPct val="107000"/>
                        </a:lnSpc>
                        <a:spcAft>
                          <a:spcPts val="80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extLst>
                  <a:ext uri="{0D108BD9-81ED-4DB2-BD59-A6C34878D82A}">
                    <a16:rowId xmlns:a16="http://schemas.microsoft.com/office/drawing/2014/main" val="3075939010"/>
                  </a:ext>
                </a:extLst>
              </a:tr>
              <a:tr h="171450">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0.069367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AEA"/>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249894"/>
                  </a:ext>
                </a:extLst>
              </a:tr>
              <a:tr h="171450">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0.036207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4F4"/>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0.075498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8E8"/>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1533240"/>
                  </a:ext>
                </a:extLst>
              </a:tr>
              <a:tr h="171450">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08387731"/>
                  </a:ext>
                </a:extLst>
              </a:tr>
            </a:tbl>
          </a:graphicData>
        </a:graphic>
      </p:graphicFrame>
      <p:sp>
        <p:nvSpPr>
          <p:cNvPr id="20" name="TextBox 19"/>
          <p:cNvSpPr txBox="1"/>
          <p:nvPr/>
        </p:nvSpPr>
        <p:spPr>
          <a:xfrm>
            <a:off x="6594763" y="3519056"/>
            <a:ext cx="893618" cy="292388"/>
          </a:xfrm>
          <a:prstGeom prst="rect">
            <a:avLst/>
          </a:prstGeom>
          <a:noFill/>
        </p:spPr>
        <p:txBody>
          <a:bodyPr wrap="square" rtlCol="0">
            <a:spAutoFit/>
          </a:bodyPr>
          <a:lstStyle/>
          <a:p>
            <a:r>
              <a:rPr lang="en-US" sz="1300"/>
              <a:t>SVM</a:t>
            </a:r>
          </a:p>
        </p:txBody>
      </p:sp>
      <p:graphicFrame>
        <p:nvGraphicFramePr>
          <p:cNvPr id="23" name="Table 22"/>
          <p:cNvGraphicFramePr>
            <a:graphicFrameLocks noGrp="1"/>
          </p:cNvGraphicFramePr>
          <p:nvPr>
            <p:extLst>
              <p:ext uri="{D42A27DB-BD31-4B8C-83A1-F6EECF244321}">
                <p14:modId xmlns:p14="http://schemas.microsoft.com/office/powerpoint/2010/main" val="2332429069"/>
              </p:ext>
            </p:extLst>
          </p:nvPr>
        </p:nvGraphicFramePr>
        <p:xfrm>
          <a:off x="2288194" y="3821545"/>
          <a:ext cx="4174951" cy="762000"/>
        </p:xfrm>
        <a:graphic>
          <a:graphicData uri="http://schemas.openxmlformats.org/drawingml/2006/table">
            <a:tbl>
              <a:tblPr firstRow="1" firstCol="1" bandRow="1"/>
              <a:tblGrid>
                <a:gridCol w="1124585">
                  <a:extLst>
                    <a:ext uri="{9D8B030D-6E8A-4147-A177-3AD203B41FA5}">
                      <a16:colId xmlns:a16="http://schemas.microsoft.com/office/drawing/2014/main" val="2381286870"/>
                    </a:ext>
                  </a:extLst>
                </a:gridCol>
                <a:gridCol w="937548">
                  <a:extLst>
                    <a:ext uri="{9D8B030D-6E8A-4147-A177-3AD203B41FA5}">
                      <a16:colId xmlns:a16="http://schemas.microsoft.com/office/drawing/2014/main" val="717149496"/>
                    </a:ext>
                  </a:extLst>
                </a:gridCol>
                <a:gridCol w="969818">
                  <a:extLst>
                    <a:ext uri="{9D8B030D-6E8A-4147-A177-3AD203B41FA5}">
                      <a16:colId xmlns:a16="http://schemas.microsoft.com/office/drawing/2014/main" val="765404424"/>
                    </a:ext>
                  </a:extLst>
                </a:gridCol>
                <a:gridCol w="1143000">
                  <a:extLst>
                    <a:ext uri="{9D8B030D-6E8A-4147-A177-3AD203B41FA5}">
                      <a16:colId xmlns:a16="http://schemas.microsoft.com/office/drawing/2014/main" val="996247605"/>
                    </a:ext>
                  </a:extLst>
                </a:gridCol>
              </a:tblGrid>
              <a:tr h="181610">
                <a:tc>
                  <a:txBody>
                    <a:bodyPr/>
                    <a:lstStyle/>
                    <a:p>
                      <a:pPr algn="r">
                        <a:lnSpc>
                          <a:spcPct val="107000"/>
                        </a:lnSpc>
                        <a:spcAft>
                          <a:spcPts val="80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extLst>
                  <a:ext uri="{0D108BD9-81ED-4DB2-BD59-A6C34878D82A}">
                    <a16:rowId xmlns:a16="http://schemas.microsoft.com/office/drawing/2014/main" val="1306042970"/>
                  </a:ext>
                </a:extLst>
              </a:tr>
              <a:tr h="181610">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0.820568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4915145"/>
                  </a:ext>
                </a:extLst>
              </a:tr>
              <a:tr h="181610">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0.235060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B6B6"/>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0.048279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0F0"/>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611455"/>
                  </a:ext>
                </a:extLst>
              </a:tr>
              <a:tr h="181610">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4546283"/>
                  </a:ext>
                </a:extLst>
              </a:tr>
            </a:tbl>
          </a:graphicData>
        </a:graphic>
      </p:graphicFrame>
      <p:sp>
        <p:nvSpPr>
          <p:cNvPr id="24" name="TextBox 23"/>
          <p:cNvSpPr txBox="1"/>
          <p:nvPr/>
        </p:nvSpPr>
        <p:spPr>
          <a:xfrm>
            <a:off x="4100945" y="4641274"/>
            <a:ext cx="893618" cy="292388"/>
          </a:xfrm>
          <a:prstGeom prst="rect">
            <a:avLst/>
          </a:prstGeom>
          <a:noFill/>
        </p:spPr>
        <p:txBody>
          <a:bodyPr wrap="square" rtlCol="0">
            <a:spAutoFit/>
          </a:bodyPr>
          <a:lstStyle/>
          <a:p>
            <a:r>
              <a:rPr lang="en-US" sz="1300"/>
              <a:t>SVD</a:t>
            </a:r>
          </a:p>
        </p:txBody>
      </p:sp>
    </p:spTree>
    <p:extLst>
      <p:ext uri="{BB962C8B-B14F-4D97-AF65-F5344CB8AC3E}">
        <p14:creationId xmlns:p14="http://schemas.microsoft.com/office/powerpoint/2010/main" val="3057435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017E-79AA-4EA3-807F-52D3C1810396}"/>
              </a:ext>
            </a:extLst>
          </p:cNvPr>
          <p:cNvSpPr>
            <a:spLocks noGrp="1"/>
          </p:cNvSpPr>
          <p:nvPr>
            <p:ph type="title"/>
          </p:nvPr>
        </p:nvSpPr>
        <p:spPr>
          <a:xfrm>
            <a:off x="2129100" y="84979"/>
            <a:ext cx="4885800" cy="572700"/>
          </a:xfrm>
        </p:spPr>
        <p:txBody>
          <a:bodyPr/>
          <a:lstStyle/>
          <a:p>
            <a:r>
              <a:rPr lang="en-US" err="1"/>
              <a:t>Kết</a:t>
            </a:r>
            <a:r>
              <a:rPr lang="en-US"/>
              <a:t> </a:t>
            </a:r>
            <a:r>
              <a:rPr lang="en-US" err="1"/>
              <a:t>quả</a:t>
            </a:r>
            <a:r>
              <a:rPr lang="en-US"/>
              <a:t> </a:t>
            </a:r>
            <a:r>
              <a:rPr lang="en-US" err="1"/>
              <a:t>định</a:t>
            </a:r>
            <a:r>
              <a:rPr lang="en-US"/>
              <a:t> </a:t>
            </a:r>
            <a:r>
              <a:rPr lang="en-US" err="1"/>
              <a:t>lượng</a:t>
            </a:r>
            <a:endParaRPr lang="en-US"/>
          </a:p>
        </p:txBody>
      </p:sp>
      <p:sp>
        <p:nvSpPr>
          <p:cNvPr id="19" name="TextBox 18">
            <a:extLst>
              <a:ext uri="{FF2B5EF4-FFF2-40B4-BE49-F238E27FC236}">
                <a16:creationId xmlns:a16="http://schemas.microsoft.com/office/drawing/2014/main" id="{3C3648EA-DAF0-4C35-8F7E-4CB3C4857932}"/>
              </a:ext>
            </a:extLst>
          </p:cNvPr>
          <p:cNvSpPr txBox="1"/>
          <p:nvPr/>
        </p:nvSpPr>
        <p:spPr>
          <a:xfrm>
            <a:off x="937037" y="876739"/>
            <a:ext cx="6542176" cy="338554"/>
          </a:xfrm>
          <a:prstGeom prst="rect">
            <a:avLst/>
          </a:prstGeom>
          <a:noFill/>
        </p:spPr>
        <p:txBody>
          <a:bodyPr wrap="none" rtlCol="0">
            <a:spAutoFit/>
          </a:bodyPr>
          <a:lstStyle/>
          <a:p>
            <a:pPr marL="285750" indent="-285750">
              <a:buFont typeface="Arial" panose="020B0604020202020204" pitchFamily="34" charset="0"/>
              <a:buChar char="•"/>
            </a:pPr>
            <a:r>
              <a:rPr lang="en-US" sz="1600" err="1"/>
              <a:t>Kết</a:t>
            </a:r>
            <a:r>
              <a:rPr lang="en-US" sz="1600"/>
              <a:t> </a:t>
            </a:r>
            <a:r>
              <a:rPr lang="en-US" sz="1600" err="1"/>
              <a:t>quả</a:t>
            </a:r>
            <a:r>
              <a:rPr lang="en-US" sz="1600"/>
              <a:t> </a:t>
            </a:r>
            <a:r>
              <a:rPr lang="en-US" sz="1600" err="1"/>
              <a:t>độ</a:t>
            </a:r>
            <a:r>
              <a:rPr lang="en-US" sz="1600"/>
              <a:t> </a:t>
            </a:r>
            <a:r>
              <a:rPr lang="en-US" sz="1600" err="1"/>
              <a:t>đo</a:t>
            </a:r>
            <a:r>
              <a:rPr lang="en-US" sz="1600"/>
              <a:t> Attribute Correlation </a:t>
            </a:r>
            <a:r>
              <a:rPr lang="en-US" sz="1600" err="1"/>
              <a:t>sau</a:t>
            </a:r>
            <a:r>
              <a:rPr lang="en-US" sz="1600"/>
              <a:t> </a:t>
            </a:r>
            <a:r>
              <a:rPr lang="en-US" sz="1600" err="1"/>
              <a:t>khi</a:t>
            </a:r>
            <a:r>
              <a:rPr lang="en-US" sz="1600"/>
              <a:t> </a:t>
            </a:r>
            <a:r>
              <a:rPr lang="en-US" sz="1600" err="1"/>
              <a:t>sử</a:t>
            </a:r>
            <a:r>
              <a:rPr lang="en-US" sz="1600"/>
              <a:t> </a:t>
            </a:r>
            <a:r>
              <a:rPr lang="en-US" sz="1600" err="1"/>
              <a:t>dụng</a:t>
            </a:r>
            <a:r>
              <a:rPr lang="en-US" sz="1600"/>
              <a:t> tag </a:t>
            </a:r>
            <a:r>
              <a:rPr lang="en-US" sz="1600" err="1"/>
              <a:t>đối</a:t>
            </a:r>
            <a:r>
              <a:rPr lang="en-US" sz="1600"/>
              <a:t> </a:t>
            </a:r>
            <a:r>
              <a:rPr lang="en-US" sz="1600" err="1"/>
              <a:t>nghịch</a:t>
            </a:r>
            <a:r>
              <a:rPr lang="en-US" sz="1600"/>
              <a:t>:</a:t>
            </a:r>
          </a:p>
        </p:txBody>
      </p:sp>
      <p:sp>
        <p:nvSpPr>
          <p:cNvPr id="3" name="Slide Number Placeholder 2">
            <a:extLst>
              <a:ext uri="{FF2B5EF4-FFF2-40B4-BE49-F238E27FC236}">
                <a16:creationId xmlns:a16="http://schemas.microsoft.com/office/drawing/2014/main" id="{3A42CECC-F2A7-4D6F-88CC-E058A22CC163}"/>
              </a:ext>
            </a:extLst>
          </p:cNvPr>
          <p:cNvSpPr>
            <a:spLocks noGrp="1"/>
          </p:cNvSpPr>
          <p:nvPr>
            <p:ph type="sldNum" sz="quarter" idx="10"/>
          </p:nvPr>
        </p:nvSpPr>
        <p:spPr/>
        <p:txBody>
          <a:bodyPr/>
          <a:lstStyle/>
          <a:p>
            <a:fld id="{4E29E586-2DE8-4B1C-8EEF-1B7AB568E410}" type="slidenum">
              <a:rPr lang="en-US" smtClean="0"/>
              <a:t>31</a:t>
            </a:fld>
            <a:endParaRPr lang="en-US"/>
          </a:p>
        </p:txBody>
      </p:sp>
      <p:sp>
        <p:nvSpPr>
          <p:cNvPr id="9" name="TextBox 8">
            <a:extLst>
              <a:ext uri="{FF2B5EF4-FFF2-40B4-BE49-F238E27FC236}">
                <a16:creationId xmlns:a16="http://schemas.microsoft.com/office/drawing/2014/main" id="{BFBDB05A-6438-4BBC-ABCE-0BDB1607911F}"/>
              </a:ext>
            </a:extLst>
          </p:cNvPr>
          <p:cNvSpPr txBox="1"/>
          <p:nvPr/>
        </p:nvSpPr>
        <p:spPr>
          <a:xfrm>
            <a:off x="3200400" y="20452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p:cNvSpPr txBox="1"/>
          <p:nvPr/>
        </p:nvSpPr>
        <p:spPr>
          <a:xfrm>
            <a:off x="1627909" y="2154383"/>
            <a:ext cx="893618" cy="292388"/>
          </a:xfrm>
          <a:prstGeom prst="rect">
            <a:avLst/>
          </a:prstGeom>
          <a:noFill/>
        </p:spPr>
        <p:txBody>
          <a:bodyPr wrap="square" rtlCol="0">
            <a:spAutoFit/>
          </a:bodyPr>
          <a:lstStyle/>
          <a:p>
            <a:r>
              <a:rPr lang="en-US" sz="1300"/>
              <a:t>Linear</a:t>
            </a:r>
          </a:p>
        </p:txBody>
      </p:sp>
      <p:sp>
        <p:nvSpPr>
          <p:cNvPr id="13" name="TextBox 12"/>
          <p:cNvSpPr txBox="1"/>
          <p:nvPr/>
        </p:nvSpPr>
        <p:spPr>
          <a:xfrm>
            <a:off x="6573982" y="2216729"/>
            <a:ext cx="893618" cy="292388"/>
          </a:xfrm>
          <a:prstGeom prst="rect">
            <a:avLst/>
          </a:prstGeom>
          <a:noFill/>
        </p:spPr>
        <p:txBody>
          <a:bodyPr wrap="square" rtlCol="0">
            <a:spAutoFit/>
          </a:bodyPr>
          <a:lstStyle/>
          <a:p>
            <a:r>
              <a:rPr lang="en-US" sz="1300"/>
              <a:t>Logistic</a:t>
            </a:r>
          </a:p>
        </p:txBody>
      </p:sp>
      <p:sp>
        <p:nvSpPr>
          <p:cNvPr id="16" name="TextBox 15"/>
          <p:cNvSpPr txBox="1"/>
          <p:nvPr/>
        </p:nvSpPr>
        <p:spPr>
          <a:xfrm>
            <a:off x="1586345" y="3498274"/>
            <a:ext cx="893618" cy="292388"/>
          </a:xfrm>
          <a:prstGeom prst="rect">
            <a:avLst/>
          </a:prstGeom>
          <a:noFill/>
        </p:spPr>
        <p:txBody>
          <a:bodyPr wrap="square" rtlCol="0">
            <a:spAutoFit/>
          </a:bodyPr>
          <a:lstStyle/>
          <a:p>
            <a:r>
              <a:rPr lang="en-US" sz="1300"/>
              <a:t>Lasso</a:t>
            </a:r>
          </a:p>
        </p:txBody>
      </p:sp>
      <p:sp>
        <p:nvSpPr>
          <p:cNvPr id="20" name="TextBox 19"/>
          <p:cNvSpPr txBox="1"/>
          <p:nvPr/>
        </p:nvSpPr>
        <p:spPr>
          <a:xfrm>
            <a:off x="7043929" y="3608684"/>
            <a:ext cx="893618" cy="292388"/>
          </a:xfrm>
          <a:prstGeom prst="rect">
            <a:avLst/>
          </a:prstGeom>
          <a:noFill/>
        </p:spPr>
        <p:txBody>
          <a:bodyPr wrap="square" rtlCol="0">
            <a:spAutoFit/>
          </a:bodyPr>
          <a:lstStyle/>
          <a:p>
            <a:r>
              <a:rPr lang="en-US" sz="1300"/>
              <a:t>SVM</a:t>
            </a:r>
          </a:p>
        </p:txBody>
      </p:sp>
      <p:sp>
        <p:nvSpPr>
          <p:cNvPr id="24" name="TextBox 23"/>
          <p:cNvSpPr txBox="1"/>
          <p:nvPr/>
        </p:nvSpPr>
        <p:spPr>
          <a:xfrm>
            <a:off x="4100945" y="4641274"/>
            <a:ext cx="893618" cy="292388"/>
          </a:xfrm>
          <a:prstGeom prst="rect">
            <a:avLst/>
          </a:prstGeom>
          <a:noFill/>
        </p:spPr>
        <p:txBody>
          <a:bodyPr wrap="square" rtlCol="0">
            <a:spAutoFit/>
          </a:bodyPr>
          <a:lstStyle/>
          <a:p>
            <a:r>
              <a:rPr lang="en-US" sz="1300"/>
              <a:t>SVD</a:t>
            </a:r>
          </a:p>
        </p:txBody>
      </p:sp>
      <p:graphicFrame>
        <p:nvGraphicFramePr>
          <p:cNvPr id="7" name="Table 6"/>
          <p:cNvGraphicFramePr>
            <a:graphicFrameLocks noGrp="1"/>
          </p:cNvGraphicFramePr>
          <p:nvPr>
            <p:extLst>
              <p:ext uri="{D42A27DB-BD31-4B8C-83A1-F6EECF244321}">
                <p14:modId xmlns:p14="http://schemas.microsoft.com/office/powerpoint/2010/main" val="145828177"/>
              </p:ext>
            </p:extLst>
          </p:nvPr>
        </p:nvGraphicFramePr>
        <p:xfrm>
          <a:off x="54148" y="1369290"/>
          <a:ext cx="4019088" cy="762000"/>
        </p:xfrm>
        <a:graphic>
          <a:graphicData uri="http://schemas.openxmlformats.org/drawingml/2006/table">
            <a:tbl>
              <a:tblPr firstRow="1" firstCol="1" bandRow="1"/>
              <a:tblGrid>
                <a:gridCol w="1143635">
                  <a:extLst>
                    <a:ext uri="{9D8B030D-6E8A-4147-A177-3AD203B41FA5}">
                      <a16:colId xmlns:a16="http://schemas.microsoft.com/office/drawing/2014/main" val="4159426610"/>
                    </a:ext>
                  </a:extLst>
                </a:gridCol>
                <a:gridCol w="901181">
                  <a:extLst>
                    <a:ext uri="{9D8B030D-6E8A-4147-A177-3AD203B41FA5}">
                      <a16:colId xmlns:a16="http://schemas.microsoft.com/office/drawing/2014/main" val="435447661"/>
                    </a:ext>
                  </a:extLst>
                </a:gridCol>
                <a:gridCol w="831272">
                  <a:extLst>
                    <a:ext uri="{9D8B030D-6E8A-4147-A177-3AD203B41FA5}">
                      <a16:colId xmlns:a16="http://schemas.microsoft.com/office/drawing/2014/main" val="4251154041"/>
                    </a:ext>
                  </a:extLst>
                </a:gridCol>
                <a:gridCol w="1143000">
                  <a:extLst>
                    <a:ext uri="{9D8B030D-6E8A-4147-A177-3AD203B41FA5}">
                      <a16:colId xmlns:a16="http://schemas.microsoft.com/office/drawing/2014/main" val="1354513855"/>
                    </a:ext>
                  </a:extLst>
                </a:gridCol>
              </a:tblGrid>
              <a:tr h="180975">
                <a:tc>
                  <a:txBody>
                    <a:bodyPr/>
                    <a:lstStyle/>
                    <a:p>
                      <a:pPr algn="r">
                        <a:lnSpc>
                          <a:spcPct val="107000"/>
                        </a:lnSpc>
                        <a:spcAft>
                          <a:spcPts val="80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extLst>
                  <a:ext uri="{0D108BD9-81ED-4DB2-BD59-A6C34878D82A}">
                    <a16:rowId xmlns:a16="http://schemas.microsoft.com/office/drawing/2014/main" val="3486046063"/>
                  </a:ext>
                </a:extLst>
              </a:tr>
              <a:tr h="180975">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0.000026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593014"/>
                  </a:ext>
                </a:extLst>
              </a:tr>
              <a:tr h="180975">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0.000562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0.014351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FB"/>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632481"/>
                  </a:ext>
                </a:extLst>
              </a:tr>
              <a:tr h="180975">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a:t>
                      </a:r>
                      <a:r>
                        <a:rPr lang="en-US" sz="1100" b="1" err="1">
                          <a:effectLst/>
                          <a:latin typeface="Calibri" panose="020F0502020204030204" pitchFamily="34" charset="0"/>
                          <a:ea typeface="Times New Roman" panose="02020603050405020304" pitchFamily="18" charset="0"/>
                          <a:cs typeface="Calibri" panose="020F0502020204030204" pitchFamily="34" charset="0"/>
                        </a:rPr>
                        <a:t>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2444454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659362548"/>
              </p:ext>
            </p:extLst>
          </p:nvPr>
        </p:nvGraphicFramePr>
        <p:xfrm>
          <a:off x="4803832" y="1445490"/>
          <a:ext cx="4042295" cy="762000"/>
        </p:xfrm>
        <a:graphic>
          <a:graphicData uri="http://schemas.openxmlformats.org/drawingml/2006/table">
            <a:tbl>
              <a:tblPr firstRow="1" firstCol="1" bandRow="1"/>
              <a:tblGrid>
                <a:gridCol w="1137920">
                  <a:extLst>
                    <a:ext uri="{9D8B030D-6E8A-4147-A177-3AD203B41FA5}">
                      <a16:colId xmlns:a16="http://schemas.microsoft.com/office/drawing/2014/main" val="858446780"/>
                    </a:ext>
                  </a:extLst>
                </a:gridCol>
                <a:gridCol w="895466">
                  <a:extLst>
                    <a:ext uri="{9D8B030D-6E8A-4147-A177-3AD203B41FA5}">
                      <a16:colId xmlns:a16="http://schemas.microsoft.com/office/drawing/2014/main" val="3682836228"/>
                    </a:ext>
                  </a:extLst>
                </a:gridCol>
                <a:gridCol w="872837">
                  <a:extLst>
                    <a:ext uri="{9D8B030D-6E8A-4147-A177-3AD203B41FA5}">
                      <a16:colId xmlns:a16="http://schemas.microsoft.com/office/drawing/2014/main" val="150710962"/>
                    </a:ext>
                  </a:extLst>
                </a:gridCol>
                <a:gridCol w="1136072">
                  <a:extLst>
                    <a:ext uri="{9D8B030D-6E8A-4147-A177-3AD203B41FA5}">
                      <a16:colId xmlns:a16="http://schemas.microsoft.com/office/drawing/2014/main" val="1128726417"/>
                    </a:ext>
                  </a:extLst>
                </a:gridCol>
              </a:tblGrid>
              <a:tr h="175895">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extLst>
                  <a:ext uri="{0D108BD9-81ED-4DB2-BD59-A6C34878D82A}">
                    <a16:rowId xmlns:a16="http://schemas.microsoft.com/office/drawing/2014/main" val="103119565"/>
                  </a:ext>
                </a:extLst>
              </a:tr>
              <a:tr h="175895">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0.067199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EB"/>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0087233"/>
                  </a:ext>
                </a:extLst>
              </a:tr>
              <a:tr h="175895">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0.055971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EEE"/>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0.006790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DFD"/>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3882968"/>
                  </a:ext>
                </a:extLst>
              </a:tr>
              <a:tr h="175895">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887513353"/>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200228116"/>
              </p:ext>
            </p:extLst>
          </p:nvPr>
        </p:nvGraphicFramePr>
        <p:xfrm>
          <a:off x="82203" y="2720108"/>
          <a:ext cx="3984106" cy="762000"/>
        </p:xfrm>
        <a:graphic>
          <a:graphicData uri="http://schemas.openxmlformats.org/drawingml/2006/table">
            <a:tbl>
              <a:tblPr firstRow="1" firstCol="1" bandRow="1"/>
              <a:tblGrid>
                <a:gridCol w="1122680">
                  <a:extLst>
                    <a:ext uri="{9D8B030D-6E8A-4147-A177-3AD203B41FA5}">
                      <a16:colId xmlns:a16="http://schemas.microsoft.com/office/drawing/2014/main" val="3038412529"/>
                    </a:ext>
                  </a:extLst>
                </a:gridCol>
                <a:gridCol w="894081">
                  <a:extLst>
                    <a:ext uri="{9D8B030D-6E8A-4147-A177-3AD203B41FA5}">
                      <a16:colId xmlns:a16="http://schemas.microsoft.com/office/drawing/2014/main" val="565955068"/>
                    </a:ext>
                  </a:extLst>
                </a:gridCol>
                <a:gridCol w="838200">
                  <a:extLst>
                    <a:ext uri="{9D8B030D-6E8A-4147-A177-3AD203B41FA5}">
                      <a16:colId xmlns:a16="http://schemas.microsoft.com/office/drawing/2014/main" val="2272324321"/>
                    </a:ext>
                  </a:extLst>
                </a:gridCol>
                <a:gridCol w="1129145">
                  <a:extLst>
                    <a:ext uri="{9D8B030D-6E8A-4147-A177-3AD203B41FA5}">
                      <a16:colId xmlns:a16="http://schemas.microsoft.com/office/drawing/2014/main" val="1205577440"/>
                    </a:ext>
                  </a:extLst>
                </a:gridCol>
              </a:tblGrid>
              <a:tr h="167005">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extLst>
                  <a:ext uri="{0D108BD9-81ED-4DB2-BD59-A6C34878D82A}">
                    <a16:rowId xmlns:a16="http://schemas.microsoft.com/office/drawing/2014/main" val="1934095636"/>
                  </a:ext>
                </a:extLst>
              </a:tr>
              <a:tr h="167005">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0.000834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2541956"/>
                  </a:ext>
                </a:extLst>
              </a:tr>
              <a:tr h="167005">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-0.015304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F6E9"/>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0.015686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FB"/>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423290"/>
                  </a:ext>
                </a:extLst>
              </a:tr>
              <a:tr h="167005">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tc>
                  <a:txBody>
                    <a:bodyPr/>
                    <a:lstStyle/>
                    <a:p>
                      <a:pPr algn="ctr">
                        <a:lnSpc>
                          <a:spcPct val="107000"/>
                        </a:lnSpc>
                        <a:spcAft>
                          <a:spcPts val="0"/>
                        </a:spcAft>
                      </a:pPr>
                      <a:r>
                        <a:rPr lang="en-US" sz="1100" b="1" err="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a:t>
                      </a:r>
                      <a:r>
                        <a:rPr lang="en-US" sz="1100" b="1" err="1">
                          <a:effectLst/>
                          <a:latin typeface="Calibri" panose="020F0502020204030204" pitchFamily="34" charset="0"/>
                          <a:ea typeface="Times New Roman" panose="02020603050405020304" pitchFamily="18" charset="0"/>
                          <a:cs typeface="Calibri" panose="020F0502020204030204" pitchFamily="34" charset="0"/>
                        </a:rPr>
                        <a:t>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0178976"/>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944357924"/>
              </p:ext>
            </p:extLst>
          </p:nvPr>
        </p:nvGraphicFramePr>
        <p:xfrm>
          <a:off x="4821151" y="2775527"/>
          <a:ext cx="4322849" cy="928025"/>
        </p:xfrm>
        <a:graphic>
          <a:graphicData uri="http://schemas.openxmlformats.org/drawingml/2006/table">
            <a:tbl>
              <a:tblPr firstRow="1" firstCol="1" bandRow="1"/>
              <a:tblGrid>
                <a:gridCol w="1203745">
                  <a:extLst>
                    <a:ext uri="{9D8B030D-6E8A-4147-A177-3AD203B41FA5}">
                      <a16:colId xmlns:a16="http://schemas.microsoft.com/office/drawing/2014/main" val="1448162351"/>
                    </a:ext>
                  </a:extLst>
                </a:gridCol>
                <a:gridCol w="950351">
                  <a:extLst>
                    <a:ext uri="{9D8B030D-6E8A-4147-A177-3AD203B41FA5}">
                      <a16:colId xmlns:a16="http://schemas.microsoft.com/office/drawing/2014/main" val="3139163893"/>
                    </a:ext>
                  </a:extLst>
                </a:gridCol>
                <a:gridCol w="946500">
                  <a:extLst>
                    <a:ext uri="{9D8B030D-6E8A-4147-A177-3AD203B41FA5}">
                      <a16:colId xmlns:a16="http://schemas.microsoft.com/office/drawing/2014/main" val="4268236284"/>
                    </a:ext>
                  </a:extLst>
                </a:gridCol>
                <a:gridCol w="1222253">
                  <a:extLst>
                    <a:ext uri="{9D8B030D-6E8A-4147-A177-3AD203B41FA5}">
                      <a16:colId xmlns:a16="http://schemas.microsoft.com/office/drawing/2014/main" val="3062817936"/>
                    </a:ext>
                  </a:extLst>
                </a:gridCol>
              </a:tblGrid>
              <a:tr h="183618">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extLst>
                  <a:ext uri="{0D108BD9-81ED-4DB2-BD59-A6C34878D82A}">
                    <a16:rowId xmlns:a16="http://schemas.microsoft.com/office/drawing/2014/main" val="2969662260"/>
                  </a:ext>
                </a:extLst>
              </a:tr>
              <a:tr h="183618">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0.056574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EEE"/>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268666"/>
                  </a:ext>
                </a:extLst>
              </a:tr>
              <a:tr h="183618">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0.034260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5F5"/>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0.047268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F1"/>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056614"/>
                  </a:ext>
                </a:extLst>
              </a:tr>
              <a:tr h="356525">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tc>
                  <a:txBody>
                    <a:bodyPr/>
                    <a:lstStyle/>
                    <a:p>
                      <a:pPr algn="ctr">
                        <a:lnSpc>
                          <a:spcPct val="107000"/>
                        </a:lnSpc>
                        <a:spcAft>
                          <a:spcPts val="0"/>
                        </a:spcAft>
                      </a:pPr>
                      <a:r>
                        <a:rPr lang="en-US" sz="1100" b="1" err="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err="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a:t>
                      </a:r>
                      <a:r>
                        <a:rPr lang="en-US" sz="1100" b="1" err="1">
                          <a:effectLst/>
                          <a:latin typeface="Calibri" panose="020F0502020204030204" pitchFamily="34" charset="0"/>
                          <a:ea typeface="Times New Roman" panose="02020603050405020304" pitchFamily="18" charset="0"/>
                          <a:cs typeface="Calibri" panose="020F0502020204030204" pitchFamily="34" charset="0"/>
                        </a:rPr>
                        <a:t>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68398825"/>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555354258"/>
              </p:ext>
            </p:extLst>
          </p:nvPr>
        </p:nvGraphicFramePr>
        <p:xfrm>
          <a:off x="2301356" y="3828471"/>
          <a:ext cx="4161790" cy="762000"/>
        </p:xfrm>
        <a:graphic>
          <a:graphicData uri="http://schemas.openxmlformats.org/drawingml/2006/table">
            <a:tbl>
              <a:tblPr firstRow="1" firstCol="1" bandRow="1"/>
              <a:tblGrid>
                <a:gridCol w="1128395">
                  <a:extLst>
                    <a:ext uri="{9D8B030D-6E8A-4147-A177-3AD203B41FA5}">
                      <a16:colId xmlns:a16="http://schemas.microsoft.com/office/drawing/2014/main" val="1126414570"/>
                    </a:ext>
                  </a:extLst>
                </a:gridCol>
                <a:gridCol w="955213">
                  <a:extLst>
                    <a:ext uri="{9D8B030D-6E8A-4147-A177-3AD203B41FA5}">
                      <a16:colId xmlns:a16="http://schemas.microsoft.com/office/drawing/2014/main" val="4208708166"/>
                    </a:ext>
                  </a:extLst>
                </a:gridCol>
                <a:gridCol w="962891">
                  <a:extLst>
                    <a:ext uri="{9D8B030D-6E8A-4147-A177-3AD203B41FA5}">
                      <a16:colId xmlns:a16="http://schemas.microsoft.com/office/drawing/2014/main" val="1631122316"/>
                    </a:ext>
                  </a:extLst>
                </a:gridCol>
                <a:gridCol w="1115291">
                  <a:extLst>
                    <a:ext uri="{9D8B030D-6E8A-4147-A177-3AD203B41FA5}">
                      <a16:colId xmlns:a16="http://schemas.microsoft.com/office/drawing/2014/main" val="252582825"/>
                    </a:ext>
                  </a:extLst>
                </a:gridCol>
              </a:tblGrid>
              <a:tr h="184150">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extLst>
                  <a:ext uri="{0D108BD9-81ED-4DB2-BD59-A6C34878D82A}">
                    <a16:rowId xmlns:a16="http://schemas.microsoft.com/office/drawing/2014/main" val="356916823"/>
                  </a:ext>
                </a:extLst>
              </a:tr>
              <a:tr h="184150">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0.005951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EFE"/>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8000499"/>
                  </a:ext>
                </a:extLst>
              </a:tr>
              <a:tr h="184150">
                <a:tc>
                  <a:txBody>
                    <a:bodyPr/>
                    <a:lstStyle/>
                    <a:p>
                      <a:pPr algn="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w="12700" cap="flat" cmpd="sng" algn="ctr">
                      <a:solidFill>
                        <a:srgbClr val="000000"/>
                      </a:solidFill>
                      <a:prstDash val="solid"/>
                      <a:round/>
                      <a:headEnd type="none" w="med" len="med"/>
                      <a:tailEnd type="none" w="med" len="med"/>
                    </a:lnR>
                    <a:lnT>
                      <a:noFill/>
                    </a:lnT>
                    <a:lnB>
                      <a:noFill/>
                    </a:lnB>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0.284650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A7A7"/>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-0.081187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r">
                        <a:lnSpc>
                          <a:spcPct val="107000"/>
                        </a:lnSpc>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7972172"/>
                  </a:ext>
                </a:extLst>
              </a:tr>
              <a:tr h="184150">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68580" marR="68580" marT="9525" marB="9525" anchor="b">
                    <a:lnL>
                      <a:noFill/>
                    </a:lnL>
                    <a:lnR>
                      <a:noFill/>
                    </a:lnR>
                    <a:lnT>
                      <a:noFill/>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open_mouth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short_hair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half-closed_eyes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9525" marB="9525">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10908764"/>
                  </a:ext>
                </a:extLst>
              </a:tr>
            </a:tbl>
          </a:graphicData>
        </a:graphic>
      </p:graphicFrame>
    </p:spTree>
    <p:extLst>
      <p:ext uri="{BB962C8B-B14F-4D97-AF65-F5344CB8AC3E}">
        <p14:creationId xmlns:p14="http://schemas.microsoft.com/office/powerpoint/2010/main" val="1319017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063A-A35A-4524-9D06-1DE4E57E4469}"/>
              </a:ext>
            </a:extLst>
          </p:cNvPr>
          <p:cNvSpPr>
            <a:spLocks noGrp="1"/>
          </p:cNvSpPr>
          <p:nvPr>
            <p:ph type="title"/>
          </p:nvPr>
        </p:nvSpPr>
        <p:spPr>
          <a:xfrm>
            <a:off x="2129100" y="0"/>
            <a:ext cx="4885800" cy="572700"/>
          </a:xfrm>
        </p:spPr>
        <p:txBody>
          <a:bodyPr/>
          <a:lstStyle/>
          <a:p>
            <a:r>
              <a:rPr lang="en-US" err="1"/>
              <a:t>Kết</a:t>
            </a:r>
            <a:r>
              <a:rPr lang="en-US"/>
              <a:t> </a:t>
            </a:r>
            <a:r>
              <a:rPr lang="en-US" err="1"/>
              <a:t>quả</a:t>
            </a:r>
            <a:r>
              <a:rPr lang="en-US"/>
              <a:t> </a:t>
            </a:r>
            <a:r>
              <a:rPr lang="en-US" err="1"/>
              <a:t>định</a:t>
            </a:r>
            <a:r>
              <a:rPr lang="en-US"/>
              <a:t> </a:t>
            </a:r>
            <a:r>
              <a:rPr lang="en-US" err="1"/>
              <a:t>lượng</a:t>
            </a:r>
            <a:endParaRPr lang="en-US"/>
          </a:p>
        </p:txBody>
      </p:sp>
      <p:sp>
        <p:nvSpPr>
          <p:cNvPr id="4" name="Slide Number Placeholder 3">
            <a:extLst>
              <a:ext uri="{FF2B5EF4-FFF2-40B4-BE49-F238E27FC236}">
                <a16:creationId xmlns:a16="http://schemas.microsoft.com/office/drawing/2014/main" id="{691E5A5E-C690-4817-B3E8-5F98ED11C887}"/>
              </a:ext>
            </a:extLst>
          </p:cNvPr>
          <p:cNvSpPr>
            <a:spLocks noGrp="1"/>
          </p:cNvSpPr>
          <p:nvPr>
            <p:ph type="sldNum" sz="quarter" idx="10"/>
          </p:nvPr>
        </p:nvSpPr>
        <p:spPr/>
        <p:txBody>
          <a:bodyPr/>
          <a:lstStyle/>
          <a:p>
            <a:fld id="{4E29E586-2DE8-4B1C-8EEF-1B7AB568E410}" type="slidenum">
              <a:rPr lang="en-US" smtClean="0"/>
              <a:t>32</a:t>
            </a:fld>
            <a:endParaRPr lang="en-US"/>
          </a:p>
        </p:txBody>
      </p:sp>
      <p:graphicFrame>
        <p:nvGraphicFramePr>
          <p:cNvPr id="10" name="Chart 9">
            <a:extLst>
              <a:ext uri="{FF2B5EF4-FFF2-40B4-BE49-F238E27FC236}">
                <a16:creationId xmlns:a16="http://schemas.microsoft.com/office/drawing/2014/main" id="{3CBE8F95-6FC7-4BBD-8FEB-48601FD9A375}"/>
              </a:ext>
            </a:extLst>
          </p:cNvPr>
          <p:cNvGraphicFramePr>
            <a:graphicFrameLocks/>
          </p:cNvGraphicFramePr>
          <p:nvPr>
            <p:extLst>
              <p:ext uri="{D42A27DB-BD31-4B8C-83A1-F6EECF244321}">
                <p14:modId xmlns:p14="http://schemas.microsoft.com/office/powerpoint/2010/main" val="435653702"/>
              </p:ext>
            </p:extLst>
          </p:nvPr>
        </p:nvGraphicFramePr>
        <p:xfrm>
          <a:off x="815195" y="856275"/>
          <a:ext cx="7923363" cy="357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922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063A-A35A-4524-9D06-1DE4E57E4469}"/>
              </a:ext>
            </a:extLst>
          </p:cNvPr>
          <p:cNvSpPr>
            <a:spLocks noGrp="1"/>
          </p:cNvSpPr>
          <p:nvPr>
            <p:ph type="title"/>
          </p:nvPr>
        </p:nvSpPr>
        <p:spPr>
          <a:xfrm>
            <a:off x="2129100" y="0"/>
            <a:ext cx="4885800" cy="572700"/>
          </a:xfrm>
        </p:spPr>
        <p:txBody>
          <a:bodyPr/>
          <a:lstStyle/>
          <a:p>
            <a:r>
              <a:rPr lang="en-US" err="1"/>
              <a:t>Kết</a:t>
            </a:r>
            <a:r>
              <a:rPr lang="en-US"/>
              <a:t> </a:t>
            </a:r>
            <a:r>
              <a:rPr lang="en-US" err="1"/>
              <a:t>quả</a:t>
            </a:r>
            <a:r>
              <a:rPr lang="en-US"/>
              <a:t> </a:t>
            </a:r>
            <a:r>
              <a:rPr lang="en-US" err="1"/>
              <a:t>định</a:t>
            </a:r>
            <a:r>
              <a:rPr lang="en-US"/>
              <a:t> </a:t>
            </a:r>
            <a:r>
              <a:rPr lang="en-US" err="1"/>
              <a:t>lượng</a:t>
            </a:r>
            <a:endParaRPr lang="en-US"/>
          </a:p>
        </p:txBody>
      </p:sp>
      <p:sp>
        <p:nvSpPr>
          <p:cNvPr id="4" name="Slide Number Placeholder 3">
            <a:extLst>
              <a:ext uri="{FF2B5EF4-FFF2-40B4-BE49-F238E27FC236}">
                <a16:creationId xmlns:a16="http://schemas.microsoft.com/office/drawing/2014/main" id="{691E5A5E-C690-4817-B3E8-5F98ED11C887}"/>
              </a:ext>
            </a:extLst>
          </p:cNvPr>
          <p:cNvSpPr>
            <a:spLocks noGrp="1"/>
          </p:cNvSpPr>
          <p:nvPr>
            <p:ph type="sldNum" sz="quarter" idx="10"/>
          </p:nvPr>
        </p:nvSpPr>
        <p:spPr/>
        <p:txBody>
          <a:bodyPr/>
          <a:lstStyle/>
          <a:p>
            <a:fld id="{4E29E586-2DE8-4B1C-8EEF-1B7AB568E410}" type="slidenum">
              <a:rPr lang="en-US" smtClean="0"/>
              <a:t>33</a:t>
            </a:fld>
            <a:endParaRPr lang="en-US"/>
          </a:p>
        </p:txBody>
      </p:sp>
      <p:graphicFrame>
        <p:nvGraphicFramePr>
          <p:cNvPr id="9" name="Chart 8">
            <a:extLst>
              <a:ext uri="{FF2B5EF4-FFF2-40B4-BE49-F238E27FC236}">
                <a16:creationId xmlns:a16="http://schemas.microsoft.com/office/drawing/2014/main" id="{713234B2-35BF-4B45-B77D-D6AF4DE7EBA7}"/>
              </a:ext>
            </a:extLst>
          </p:cNvPr>
          <p:cNvGraphicFramePr>
            <a:graphicFrameLocks/>
          </p:cNvGraphicFramePr>
          <p:nvPr>
            <p:extLst>
              <p:ext uri="{D42A27DB-BD31-4B8C-83A1-F6EECF244321}">
                <p14:modId xmlns:p14="http://schemas.microsoft.com/office/powerpoint/2010/main" val="3064763737"/>
              </p:ext>
            </p:extLst>
          </p:nvPr>
        </p:nvGraphicFramePr>
        <p:xfrm>
          <a:off x="1140309" y="851940"/>
          <a:ext cx="7244567" cy="34396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44564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063A-A35A-4524-9D06-1DE4E57E4469}"/>
              </a:ext>
            </a:extLst>
          </p:cNvPr>
          <p:cNvSpPr>
            <a:spLocks noGrp="1"/>
          </p:cNvSpPr>
          <p:nvPr>
            <p:ph type="title"/>
          </p:nvPr>
        </p:nvSpPr>
        <p:spPr>
          <a:xfrm>
            <a:off x="2129100" y="0"/>
            <a:ext cx="4885800" cy="572700"/>
          </a:xfrm>
        </p:spPr>
        <p:txBody>
          <a:bodyPr/>
          <a:lstStyle/>
          <a:p>
            <a:r>
              <a:rPr lang="en-US" err="1"/>
              <a:t>Kết</a:t>
            </a:r>
            <a:r>
              <a:rPr lang="en-US"/>
              <a:t> </a:t>
            </a:r>
            <a:r>
              <a:rPr lang="en-US" err="1"/>
              <a:t>quả</a:t>
            </a:r>
            <a:r>
              <a:rPr lang="en-US"/>
              <a:t> </a:t>
            </a:r>
            <a:r>
              <a:rPr lang="en-US" err="1"/>
              <a:t>định</a:t>
            </a:r>
            <a:r>
              <a:rPr lang="en-US"/>
              <a:t> </a:t>
            </a:r>
            <a:r>
              <a:rPr lang="en-US" err="1"/>
              <a:t>lượng</a:t>
            </a:r>
            <a:endParaRPr lang="en-US"/>
          </a:p>
        </p:txBody>
      </p:sp>
      <p:sp>
        <p:nvSpPr>
          <p:cNvPr id="4" name="Slide Number Placeholder 3">
            <a:extLst>
              <a:ext uri="{FF2B5EF4-FFF2-40B4-BE49-F238E27FC236}">
                <a16:creationId xmlns:a16="http://schemas.microsoft.com/office/drawing/2014/main" id="{691E5A5E-C690-4817-B3E8-5F98ED11C887}"/>
              </a:ext>
            </a:extLst>
          </p:cNvPr>
          <p:cNvSpPr>
            <a:spLocks noGrp="1"/>
          </p:cNvSpPr>
          <p:nvPr>
            <p:ph type="sldNum" sz="quarter" idx="10"/>
          </p:nvPr>
        </p:nvSpPr>
        <p:spPr/>
        <p:txBody>
          <a:bodyPr/>
          <a:lstStyle/>
          <a:p>
            <a:fld id="{4E29E586-2DE8-4B1C-8EEF-1B7AB568E410}" type="slidenum">
              <a:rPr lang="en-US" smtClean="0"/>
              <a:t>34</a:t>
            </a:fld>
            <a:endParaRPr lang="en-US"/>
          </a:p>
        </p:txBody>
      </p:sp>
      <p:graphicFrame>
        <p:nvGraphicFramePr>
          <p:cNvPr id="9" name="Chart 8">
            <a:extLst>
              <a:ext uri="{FF2B5EF4-FFF2-40B4-BE49-F238E27FC236}">
                <a16:creationId xmlns:a16="http://schemas.microsoft.com/office/drawing/2014/main" id="{A263C7FF-22D2-4CD3-BCC8-5AA9B9570486}"/>
              </a:ext>
            </a:extLst>
          </p:cNvPr>
          <p:cNvGraphicFramePr>
            <a:graphicFrameLocks/>
          </p:cNvGraphicFramePr>
          <p:nvPr>
            <p:extLst>
              <p:ext uri="{D42A27DB-BD31-4B8C-83A1-F6EECF244321}">
                <p14:modId xmlns:p14="http://schemas.microsoft.com/office/powerpoint/2010/main" val="3701566562"/>
              </p:ext>
            </p:extLst>
          </p:nvPr>
        </p:nvGraphicFramePr>
        <p:xfrm>
          <a:off x="858327" y="799809"/>
          <a:ext cx="7427346" cy="36334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4289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77C1-7B5B-41B1-8E61-34219DEE6B7F}"/>
              </a:ext>
            </a:extLst>
          </p:cNvPr>
          <p:cNvSpPr>
            <a:spLocks noGrp="1"/>
          </p:cNvSpPr>
          <p:nvPr>
            <p:ph type="title"/>
          </p:nvPr>
        </p:nvSpPr>
        <p:spPr>
          <a:xfrm>
            <a:off x="2129100" y="0"/>
            <a:ext cx="4885800" cy="572700"/>
          </a:xfrm>
        </p:spPr>
        <p:txBody>
          <a:bodyPr/>
          <a:lstStyle/>
          <a:p>
            <a:r>
              <a:rPr lang="en-US" err="1"/>
              <a:t>Ứng</a:t>
            </a:r>
            <a:r>
              <a:rPr lang="en-US"/>
              <a:t> </a:t>
            </a:r>
            <a:r>
              <a:rPr lang="en-US" err="1"/>
              <a:t>dụng</a:t>
            </a:r>
            <a:r>
              <a:rPr lang="en-US"/>
              <a:t> </a:t>
            </a:r>
            <a:r>
              <a:rPr lang="en-US" err="1"/>
              <a:t>trên</a:t>
            </a:r>
            <a:r>
              <a:rPr lang="en-US"/>
              <a:t> video</a:t>
            </a:r>
          </a:p>
        </p:txBody>
      </p:sp>
      <p:sp>
        <p:nvSpPr>
          <p:cNvPr id="3" name="Slide Number Placeholder 2">
            <a:extLst>
              <a:ext uri="{FF2B5EF4-FFF2-40B4-BE49-F238E27FC236}">
                <a16:creationId xmlns:a16="http://schemas.microsoft.com/office/drawing/2014/main" id="{317E061F-2B95-4D6E-97E6-2FD879AD717D}"/>
              </a:ext>
            </a:extLst>
          </p:cNvPr>
          <p:cNvSpPr>
            <a:spLocks noGrp="1"/>
          </p:cNvSpPr>
          <p:nvPr>
            <p:ph type="sldNum" sz="quarter" idx="10"/>
          </p:nvPr>
        </p:nvSpPr>
        <p:spPr/>
        <p:txBody>
          <a:bodyPr/>
          <a:lstStyle/>
          <a:p>
            <a:fld id="{4E29E586-2DE8-4B1C-8EEF-1B7AB568E410}" type="slidenum">
              <a:rPr lang="en-US" smtClean="0"/>
              <a:t>35</a:t>
            </a:fld>
            <a:endParaRPr lang="en-US"/>
          </a:p>
        </p:txBody>
      </p:sp>
      <p:pic>
        <p:nvPicPr>
          <p:cNvPr id="4" name="Picture 3">
            <a:extLst>
              <a:ext uri="{FF2B5EF4-FFF2-40B4-BE49-F238E27FC236}">
                <a16:creationId xmlns:a16="http://schemas.microsoft.com/office/drawing/2014/main" id="{DE26860E-98EA-4BC6-8A4B-E849737D93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33" y="793206"/>
            <a:ext cx="8541495" cy="3041947"/>
          </a:xfrm>
          <a:prstGeom prst="rect">
            <a:avLst/>
          </a:prstGeom>
          <a:noFill/>
          <a:ln>
            <a:noFill/>
          </a:ln>
        </p:spPr>
      </p:pic>
      <p:sp>
        <p:nvSpPr>
          <p:cNvPr id="5" name="TextBox 4">
            <a:extLst>
              <a:ext uri="{FF2B5EF4-FFF2-40B4-BE49-F238E27FC236}">
                <a16:creationId xmlns:a16="http://schemas.microsoft.com/office/drawing/2014/main" id="{5086480B-991A-4654-AEDA-08090211FD0A}"/>
              </a:ext>
            </a:extLst>
          </p:cNvPr>
          <p:cNvSpPr txBox="1"/>
          <p:nvPr/>
        </p:nvSpPr>
        <p:spPr>
          <a:xfrm>
            <a:off x="2891960" y="3839542"/>
            <a:ext cx="3360079" cy="307777"/>
          </a:xfrm>
          <a:prstGeom prst="rect">
            <a:avLst/>
          </a:prstGeom>
          <a:noFill/>
        </p:spPr>
        <p:txBody>
          <a:bodyPr wrap="square">
            <a:spAutoFit/>
          </a:bodyPr>
          <a:lstStyle/>
          <a:p>
            <a:r>
              <a:rPr lang="en-US" i="1" err="1">
                <a:latin typeface="Calibri" panose="020F0502020204030204" pitchFamily="34" charset="0"/>
                <a:cs typeface="Arial" panose="020B0604020202020204" pitchFamily="34" charset="0"/>
              </a:rPr>
              <a:t>Ứng</a:t>
            </a:r>
            <a:r>
              <a:rPr lang="en-US" i="1">
                <a:latin typeface="Calibri" panose="020F0502020204030204" pitchFamily="34" charset="0"/>
                <a:cs typeface="Arial" panose="020B0604020202020204" pitchFamily="34" charset="0"/>
              </a:rPr>
              <a:t> </a:t>
            </a:r>
            <a:r>
              <a:rPr lang="en-US" i="1" err="1">
                <a:latin typeface="Calibri" panose="020F0502020204030204" pitchFamily="34" charset="0"/>
                <a:cs typeface="Arial" panose="020B0604020202020204" pitchFamily="34" charset="0"/>
              </a:rPr>
              <a:t>dụng</a:t>
            </a:r>
            <a:r>
              <a:rPr lang="en-US" i="1">
                <a:latin typeface="Calibri" panose="020F0502020204030204" pitchFamily="34" charset="0"/>
                <a:cs typeface="Arial" panose="020B0604020202020204" pitchFamily="34" charset="0"/>
              </a:rPr>
              <a:t> </a:t>
            </a:r>
            <a:r>
              <a:rPr lang="en-US" i="1" err="1">
                <a:latin typeface="Calibri" panose="020F0502020204030204" pitchFamily="34" charset="0"/>
                <a:cs typeface="Arial" panose="020B0604020202020204" pitchFamily="34" charset="0"/>
              </a:rPr>
              <a:t>khả</a:t>
            </a:r>
            <a:r>
              <a:rPr lang="en-US" i="1">
                <a:latin typeface="Calibri" panose="020F0502020204030204" pitchFamily="34" charset="0"/>
                <a:cs typeface="Arial" panose="020B0604020202020204" pitchFamily="34" charset="0"/>
              </a:rPr>
              <a:t> </a:t>
            </a:r>
            <a:r>
              <a:rPr lang="en-US" i="1" err="1">
                <a:latin typeface="Calibri" panose="020F0502020204030204" pitchFamily="34" charset="0"/>
                <a:cs typeface="Arial" panose="020B0604020202020204" pitchFamily="34" charset="0"/>
              </a:rPr>
              <a:t>năng</a:t>
            </a:r>
            <a:r>
              <a:rPr lang="en-US" i="1">
                <a:latin typeface="Calibri" panose="020F0502020204030204" pitchFamily="34" charset="0"/>
                <a:cs typeface="Arial" panose="020B0604020202020204" pitchFamily="34" charset="0"/>
              </a:rPr>
              <a:t> </a:t>
            </a:r>
            <a:r>
              <a:rPr lang="en-US" i="1" err="1">
                <a:latin typeface="Calibri" panose="020F0502020204030204" pitchFamily="34" charset="0"/>
                <a:cs typeface="Arial" panose="020B0604020202020204" pitchFamily="34" charset="0"/>
              </a:rPr>
              <a:t>của</a:t>
            </a:r>
            <a:r>
              <a:rPr lang="en-US" i="1">
                <a:latin typeface="Calibri" panose="020F0502020204030204" pitchFamily="34" charset="0"/>
                <a:cs typeface="Arial" panose="020B0604020202020204" pitchFamily="34" charset="0"/>
              </a:rPr>
              <a:t> </a:t>
            </a:r>
            <a:r>
              <a:rPr lang="en-US" i="1" err="1">
                <a:latin typeface="Calibri" panose="020F0502020204030204" pitchFamily="34" charset="0"/>
                <a:cs typeface="Arial" panose="020B0604020202020204" pitchFamily="34" charset="0"/>
              </a:rPr>
              <a:t>mô</a:t>
            </a:r>
            <a:r>
              <a:rPr lang="en-US" i="1">
                <a:latin typeface="Calibri" panose="020F0502020204030204" pitchFamily="34" charset="0"/>
                <a:cs typeface="Arial" panose="020B0604020202020204" pitchFamily="34" charset="0"/>
              </a:rPr>
              <a:t> </a:t>
            </a:r>
            <a:r>
              <a:rPr lang="en-US" i="1" err="1">
                <a:latin typeface="Calibri" panose="020F0502020204030204" pitchFamily="34" charset="0"/>
                <a:cs typeface="Arial" panose="020B0604020202020204" pitchFamily="34" charset="0"/>
              </a:rPr>
              <a:t>hình</a:t>
            </a:r>
            <a:r>
              <a:rPr lang="en-US" i="1">
                <a:latin typeface="Calibri" panose="020F0502020204030204" pitchFamily="34" charset="0"/>
                <a:cs typeface="Arial" panose="020B0604020202020204" pitchFamily="34" charset="0"/>
              </a:rPr>
              <a:t> </a:t>
            </a:r>
            <a:r>
              <a:rPr lang="en-US" i="1" err="1">
                <a:latin typeface="Calibri" panose="020F0502020204030204" pitchFamily="34" charset="0"/>
                <a:cs typeface="Arial" panose="020B0604020202020204" pitchFamily="34" charset="0"/>
              </a:rPr>
              <a:t>trên</a:t>
            </a:r>
            <a:r>
              <a:rPr lang="en-US" i="1">
                <a:latin typeface="Calibri" panose="020F0502020204030204" pitchFamily="34" charset="0"/>
                <a:cs typeface="Arial" panose="020B0604020202020204" pitchFamily="34" charset="0"/>
              </a:rPr>
              <a:t> video</a:t>
            </a:r>
            <a:endParaRPr lang="en-US"/>
          </a:p>
        </p:txBody>
      </p:sp>
    </p:spTree>
    <p:extLst>
      <p:ext uri="{BB962C8B-B14F-4D97-AF65-F5344CB8AC3E}">
        <p14:creationId xmlns:p14="http://schemas.microsoft.com/office/powerpoint/2010/main" val="660081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4A02-32D3-4773-B15E-C6C54722F1C3}"/>
              </a:ext>
            </a:extLst>
          </p:cNvPr>
          <p:cNvSpPr>
            <a:spLocks noGrp="1"/>
          </p:cNvSpPr>
          <p:nvPr>
            <p:ph type="title"/>
          </p:nvPr>
        </p:nvSpPr>
        <p:spPr>
          <a:xfrm>
            <a:off x="1907898" y="127301"/>
            <a:ext cx="6034107" cy="572700"/>
          </a:xfrm>
        </p:spPr>
        <p:txBody>
          <a:bodyPr/>
          <a:lstStyle/>
          <a:p>
            <a:r>
              <a:rPr lang="en-US"/>
              <a:t>Video</a:t>
            </a:r>
          </a:p>
        </p:txBody>
      </p:sp>
      <p:sp>
        <p:nvSpPr>
          <p:cNvPr id="3" name="Slide Number Placeholder 2">
            <a:extLst>
              <a:ext uri="{FF2B5EF4-FFF2-40B4-BE49-F238E27FC236}">
                <a16:creationId xmlns:a16="http://schemas.microsoft.com/office/drawing/2014/main" id="{85429152-8D3A-454B-B68B-6BBEF2082568}"/>
              </a:ext>
            </a:extLst>
          </p:cNvPr>
          <p:cNvSpPr>
            <a:spLocks noGrp="1"/>
          </p:cNvSpPr>
          <p:nvPr>
            <p:ph type="sldNum" sz="quarter" idx="10"/>
          </p:nvPr>
        </p:nvSpPr>
        <p:spPr/>
        <p:txBody>
          <a:bodyPr/>
          <a:lstStyle/>
          <a:p>
            <a:fld id="{4E29E586-2DE8-4B1C-8EEF-1B7AB568E410}" type="slidenum">
              <a:rPr lang="en-US" smtClean="0"/>
              <a:t>36</a:t>
            </a:fld>
            <a:endParaRPr lang="en-US"/>
          </a:p>
        </p:txBody>
      </p:sp>
      <p:pic>
        <p:nvPicPr>
          <p:cNvPr id="4" name="download">
            <a:hlinkClick r:id="" action="ppaction://media"/>
            <a:extLst>
              <a:ext uri="{FF2B5EF4-FFF2-40B4-BE49-F238E27FC236}">
                <a16:creationId xmlns:a16="http://schemas.microsoft.com/office/drawing/2014/main" id="{A631F62A-234B-4F1C-84D2-028C2A7647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4488" y="1581150"/>
            <a:ext cx="5913437" cy="1981200"/>
          </a:xfrm>
          <a:prstGeom prst="rect">
            <a:avLst/>
          </a:prstGeom>
        </p:spPr>
      </p:pic>
    </p:spTree>
    <p:extLst>
      <p:ext uri="{BB962C8B-B14F-4D97-AF65-F5344CB8AC3E}">
        <p14:creationId xmlns:p14="http://schemas.microsoft.com/office/powerpoint/2010/main" val="358758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1036066" y="2222294"/>
            <a:ext cx="7071868"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Kết luận</a:t>
            </a:r>
            <a:endParaRPr/>
          </a:p>
        </p:txBody>
      </p:sp>
      <p:sp>
        <p:nvSpPr>
          <p:cNvPr id="499" name="Google Shape;499;p34"/>
          <p:cNvSpPr txBox="1">
            <a:spLocks noGrp="1"/>
          </p:cNvSpPr>
          <p:nvPr>
            <p:ph type="title" idx="2"/>
          </p:nvPr>
        </p:nvSpPr>
        <p:spPr>
          <a:xfrm>
            <a:off x="3105600" y="1164675"/>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 name="Slide Number Placeholder 1">
            <a:extLst>
              <a:ext uri="{FF2B5EF4-FFF2-40B4-BE49-F238E27FC236}">
                <a16:creationId xmlns:a16="http://schemas.microsoft.com/office/drawing/2014/main" id="{4B798DAA-571A-4655-8546-0164E06C8451}"/>
              </a:ext>
            </a:extLst>
          </p:cNvPr>
          <p:cNvSpPr>
            <a:spLocks noGrp="1"/>
          </p:cNvSpPr>
          <p:nvPr>
            <p:ph type="sldNum" sz="quarter" idx="10"/>
          </p:nvPr>
        </p:nvSpPr>
        <p:spPr/>
        <p:txBody>
          <a:bodyPr/>
          <a:lstStyle/>
          <a:p>
            <a:fld id="{4E29E586-2DE8-4B1C-8EEF-1B7AB568E410}" type="slidenum">
              <a:rPr lang="en-US" smtClean="0"/>
              <a:t>37</a:t>
            </a:fld>
            <a:endParaRPr lang="en-US"/>
          </a:p>
        </p:txBody>
      </p:sp>
    </p:spTree>
    <p:extLst>
      <p:ext uri="{BB962C8B-B14F-4D97-AF65-F5344CB8AC3E}">
        <p14:creationId xmlns:p14="http://schemas.microsoft.com/office/powerpoint/2010/main" val="344214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57DB8-62C8-4130-9BF2-5EE20F2D07D8}"/>
              </a:ext>
            </a:extLst>
          </p:cNvPr>
          <p:cNvSpPr>
            <a:spLocks noGrp="1"/>
          </p:cNvSpPr>
          <p:nvPr>
            <p:ph type="title"/>
          </p:nvPr>
        </p:nvSpPr>
        <p:spPr/>
        <p:txBody>
          <a:bodyPr/>
          <a:lstStyle/>
          <a:p>
            <a:r>
              <a:rPr lang="en-US" err="1"/>
              <a:t>Kết</a:t>
            </a:r>
            <a:r>
              <a:rPr lang="en-US"/>
              <a:t> </a:t>
            </a:r>
            <a:r>
              <a:rPr lang="en-US" err="1"/>
              <a:t>luận</a:t>
            </a:r>
            <a:endParaRPr lang="en-US"/>
          </a:p>
        </p:txBody>
      </p:sp>
      <p:sp>
        <p:nvSpPr>
          <p:cNvPr id="3" name="TextBox 2">
            <a:extLst>
              <a:ext uri="{FF2B5EF4-FFF2-40B4-BE49-F238E27FC236}">
                <a16:creationId xmlns:a16="http://schemas.microsoft.com/office/drawing/2014/main" id="{71556034-0A10-4084-96D7-AF9928787CD3}"/>
              </a:ext>
            </a:extLst>
          </p:cNvPr>
          <p:cNvSpPr txBox="1"/>
          <p:nvPr/>
        </p:nvSpPr>
        <p:spPr>
          <a:xfrm>
            <a:off x="665922" y="1331843"/>
            <a:ext cx="7812156" cy="646331"/>
          </a:xfrm>
          <a:prstGeom prst="rect">
            <a:avLst/>
          </a:prstGeom>
          <a:noFill/>
        </p:spPr>
        <p:txBody>
          <a:bodyPr wrap="square" rtlCol="0">
            <a:spAutoFit/>
          </a:bodyPr>
          <a:lstStyle/>
          <a:p>
            <a:pPr marL="285750" indent="-285750">
              <a:buFont typeface="Wingdings" panose="05000000000000000000" pitchFamily="2" charset="2"/>
              <a:buChar char="Ø"/>
            </a:pPr>
            <a:r>
              <a:rPr lang="en-US" sz="1800" err="1"/>
              <a:t>Các</a:t>
            </a:r>
            <a:r>
              <a:rPr lang="en-US" sz="1800"/>
              <a:t> </a:t>
            </a:r>
            <a:r>
              <a:rPr lang="en-US" sz="1800" err="1"/>
              <a:t>phương</a:t>
            </a:r>
            <a:r>
              <a:rPr lang="en-US" sz="1800"/>
              <a:t> </a:t>
            </a:r>
            <a:r>
              <a:rPr lang="en-US" sz="1800" err="1"/>
              <a:t>pháp</a:t>
            </a:r>
            <a:r>
              <a:rPr lang="en-US" sz="1800"/>
              <a:t> </a:t>
            </a:r>
            <a:r>
              <a:rPr lang="en-US" sz="1800" err="1"/>
              <a:t>chỉnh</a:t>
            </a:r>
            <a:r>
              <a:rPr lang="en-US" sz="1800"/>
              <a:t> </a:t>
            </a:r>
            <a:r>
              <a:rPr lang="en-US" sz="1800" err="1"/>
              <a:t>sửa</a:t>
            </a:r>
            <a:r>
              <a:rPr lang="en-US" sz="1800"/>
              <a:t> </a:t>
            </a:r>
            <a:r>
              <a:rPr lang="en-US" sz="1800" err="1"/>
              <a:t>được</a:t>
            </a:r>
            <a:r>
              <a:rPr lang="en-US" sz="1800"/>
              <a:t> </a:t>
            </a:r>
            <a:r>
              <a:rPr lang="en-US" sz="1800" err="1"/>
              <a:t>đề</a:t>
            </a:r>
            <a:r>
              <a:rPr lang="en-US" sz="1800"/>
              <a:t> </a:t>
            </a:r>
            <a:r>
              <a:rPr lang="en-US" sz="1800" err="1"/>
              <a:t>xuất</a:t>
            </a:r>
            <a:r>
              <a:rPr lang="en-US" sz="1800"/>
              <a:t> </a:t>
            </a:r>
            <a:r>
              <a:rPr lang="en-US" sz="1800" err="1"/>
              <a:t>có</a:t>
            </a:r>
            <a:r>
              <a:rPr lang="en-US" sz="1800"/>
              <a:t> </a:t>
            </a:r>
            <a:r>
              <a:rPr lang="en-US" sz="1800" err="1"/>
              <a:t>hiệu</a:t>
            </a:r>
            <a:r>
              <a:rPr lang="en-US" sz="1800"/>
              <a:t> </a:t>
            </a:r>
            <a:r>
              <a:rPr lang="en-US" sz="1800" err="1"/>
              <a:t>quả</a:t>
            </a:r>
            <a:r>
              <a:rPr lang="en-US" sz="1800"/>
              <a:t>.</a:t>
            </a:r>
          </a:p>
          <a:p>
            <a:pPr marL="285750" indent="-285750">
              <a:buFont typeface="Wingdings" panose="05000000000000000000" pitchFamily="2" charset="2"/>
              <a:buChar char="Ø"/>
            </a:pPr>
            <a:r>
              <a:rPr lang="en-US" sz="1800" err="1"/>
              <a:t>Giữ</a:t>
            </a:r>
            <a:r>
              <a:rPr lang="en-US" sz="1800"/>
              <a:t> </a:t>
            </a:r>
            <a:r>
              <a:rPr lang="en-US" sz="1800" err="1"/>
              <a:t>được</a:t>
            </a:r>
            <a:r>
              <a:rPr lang="en-US" sz="1800"/>
              <a:t> </a:t>
            </a:r>
            <a:r>
              <a:rPr lang="en-US" sz="1800" err="1"/>
              <a:t>tính</a:t>
            </a:r>
            <a:r>
              <a:rPr lang="en-US" sz="1800"/>
              <a:t> </a:t>
            </a:r>
            <a:r>
              <a:rPr lang="en-US" sz="1800" err="1"/>
              <a:t>độc</a:t>
            </a:r>
            <a:r>
              <a:rPr lang="en-US" sz="1800"/>
              <a:t> </a:t>
            </a:r>
            <a:r>
              <a:rPr lang="en-US" sz="1800" err="1"/>
              <a:t>đáo</a:t>
            </a:r>
            <a:r>
              <a:rPr lang="en-US" sz="1800"/>
              <a:t> </a:t>
            </a:r>
            <a:r>
              <a:rPr lang="en-US" sz="1800" err="1"/>
              <a:t>của</a:t>
            </a:r>
            <a:r>
              <a:rPr lang="en-US" sz="1800"/>
              <a:t> </a:t>
            </a:r>
            <a:r>
              <a:rPr lang="en-US" sz="1800" err="1"/>
              <a:t>mô</a:t>
            </a:r>
            <a:r>
              <a:rPr lang="en-US" sz="1800"/>
              <a:t> </a:t>
            </a:r>
            <a:r>
              <a:rPr lang="en-US" sz="1800" err="1"/>
              <a:t>hình</a:t>
            </a:r>
            <a:r>
              <a:rPr lang="en-US" sz="1800"/>
              <a:t> </a:t>
            </a:r>
            <a:r>
              <a:rPr lang="en-US" sz="1800" err="1"/>
              <a:t>gốc</a:t>
            </a:r>
            <a:r>
              <a:rPr lang="en-US" sz="1800"/>
              <a:t>.</a:t>
            </a:r>
          </a:p>
        </p:txBody>
      </p:sp>
      <p:sp>
        <p:nvSpPr>
          <p:cNvPr id="7" name="Arrow: Right 6">
            <a:extLst>
              <a:ext uri="{FF2B5EF4-FFF2-40B4-BE49-F238E27FC236}">
                <a16:creationId xmlns:a16="http://schemas.microsoft.com/office/drawing/2014/main" id="{C9DC2131-7AB6-43F8-908A-05A3A3632A3E}"/>
              </a:ext>
            </a:extLst>
          </p:cNvPr>
          <p:cNvSpPr/>
          <p:nvPr/>
        </p:nvSpPr>
        <p:spPr>
          <a:xfrm>
            <a:off x="437322" y="3528392"/>
            <a:ext cx="1143000" cy="357809"/>
          </a:xfrm>
          <a:prstGeom prst="rightArrow">
            <a:avLst/>
          </a:prstGeom>
          <a:solidFill>
            <a:srgbClr val="0066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C0FDED3-65B0-4386-9B0E-3BC87DC98F40}"/>
              </a:ext>
            </a:extLst>
          </p:cNvPr>
          <p:cNvSpPr txBox="1"/>
          <p:nvPr/>
        </p:nvSpPr>
        <p:spPr>
          <a:xfrm>
            <a:off x="1861001" y="3476463"/>
            <a:ext cx="2710999" cy="461665"/>
          </a:xfrm>
          <a:prstGeom prst="rect">
            <a:avLst/>
          </a:prstGeom>
          <a:noFill/>
        </p:spPr>
        <p:txBody>
          <a:bodyPr wrap="none" rtlCol="0">
            <a:spAutoFit/>
          </a:bodyPr>
          <a:lstStyle/>
          <a:p>
            <a:r>
              <a:rPr lang="en-US" sz="2400" b="1" err="1"/>
              <a:t>Hướng</a:t>
            </a:r>
            <a:r>
              <a:rPr lang="en-US" sz="2400" b="1"/>
              <a:t> </a:t>
            </a:r>
            <a:r>
              <a:rPr lang="en-US" sz="2400" b="1" err="1"/>
              <a:t>phát</a:t>
            </a:r>
            <a:r>
              <a:rPr lang="en-US" sz="2400" b="1"/>
              <a:t> </a:t>
            </a:r>
            <a:r>
              <a:rPr lang="en-US" sz="2400" b="1" err="1"/>
              <a:t>triển</a:t>
            </a:r>
            <a:endParaRPr lang="en-US" sz="2400" b="1"/>
          </a:p>
        </p:txBody>
      </p:sp>
      <p:sp>
        <p:nvSpPr>
          <p:cNvPr id="9" name="Slide Number Placeholder 8">
            <a:extLst>
              <a:ext uri="{FF2B5EF4-FFF2-40B4-BE49-F238E27FC236}">
                <a16:creationId xmlns:a16="http://schemas.microsoft.com/office/drawing/2014/main" id="{3E7AB757-8B32-434D-BE18-41A519C1FAD4}"/>
              </a:ext>
            </a:extLst>
          </p:cNvPr>
          <p:cNvSpPr>
            <a:spLocks noGrp="1"/>
          </p:cNvSpPr>
          <p:nvPr>
            <p:ph type="sldNum" sz="quarter" idx="10"/>
          </p:nvPr>
        </p:nvSpPr>
        <p:spPr/>
        <p:txBody>
          <a:bodyPr/>
          <a:lstStyle/>
          <a:p>
            <a:fld id="{4E29E586-2DE8-4B1C-8EEF-1B7AB568E410}" type="slidenum">
              <a:rPr lang="en-US" smtClean="0"/>
              <a:t>38</a:t>
            </a:fld>
            <a:endParaRPr lang="en-US"/>
          </a:p>
        </p:txBody>
      </p:sp>
    </p:spTree>
    <p:extLst>
      <p:ext uri="{BB962C8B-B14F-4D97-AF65-F5344CB8AC3E}">
        <p14:creationId xmlns:p14="http://schemas.microsoft.com/office/powerpoint/2010/main" val="2269804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44F1-C967-4FD1-A146-63C47B6F8D9B}"/>
              </a:ext>
            </a:extLst>
          </p:cNvPr>
          <p:cNvSpPr>
            <a:spLocks noGrp="1"/>
          </p:cNvSpPr>
          <p:nvPr>
            <p:ph type="title"/>
          </p:nvPr>
        </p:nvSpPr>
        <p:spPr>
          <a:xfrm>
            <a:off x="2129099" y="1774824"/>
            <a:ext cx="4946403" cy="1403381"/>
          </a:xfrm>
        </p:spPr>
        <p:txBody>
          <a:bodyPr/>
          <a:lstStyle/>
          <a:p>
            <a:r>
              <a:rPr lang="en-US" sz="4000" err="1"/>
              <a:t>Cảm</a:t>
            </a:r>
            <a:r>
              <a:rPr lang="en-US" sz="4000"/>
              <a:t> </a:t>
            </a:r>
            <a:r>
              <a:rPr lang="en-US" sz="4000" err="1"/>
              <a:t>ơn</a:t>
            </a:r>
            <a:r>
              <a:rPr lang="en-US" sz="4000"/>
              <a:t> </a:t>
            </a:r>
            <a:r>
              <a:rPr lang="en-US" sz="4000" err="1"/>
              <a:t>quý</a:t>
            </a:r>
            <a:r>
              <a:rPr lang="en-US" sz="4000"/>
              <a:t> </a:t>
            </a:r>
            <a:r>
              <a:rPr lang="en-US" sz="4000" err="1"/>
              <a:t>thầy</a:t>
            </a:r>
            <a:r>
              <a:rPr lang="en-US" sz="4000"/>
              <a:t> </a:t>
            </a:r>
            <a:r>
              <a:rPr lang="en-US" sz="4000" err="1"/>
              <a:t>cô</a:t>
            </a:r>
            <a:r>
              <a:rPr lang="en-US" sz="4000"/>
              <a:t> </a:t>
            </a:r>
            <a:r>
              <a:rPr lang="en-US" sz="4000" err="1"/>
              <a:t>đã</a:t>
            </a:r>
            <a:r>
              <a:rPr lang="en-US" sz="4000"/>
              <a:t> </a:t>
            </a:r>
            <a:r>
              <a:rPr lang="en-US" sz="4000" err="1"/>
              <a:t>lắng</a:t>
            </a:r>
            <a:r>
              <a:rPr lang="en-US" sz="4000"/>
              <a:t> </a:t>
            </a:r>
            <a:r>
              <a:rPr lang="en-US" sz="4000" err="1"/>
              <a:t>nghe</a:t>
            </a:r>
            <a:endParaRPr lang="en-US" sz="4000"/>
          </a:p>
        </p:txBody>
      </p:sp>
      <p:sp>
        <p:nvSpPr>
          <p:cNvPr id="3" name="Slide Number Placeholder 2">
            <a:extLst>
              <a:ext uri="{FF2B5EF4-FFF2-40B4-BE49-F238E27FC236}">
                <a16:creationId xmlns:a16="http://schemas.microsoft.com/office/drawing/2014/main" id="{B031F404-EEE2-42DB-8A5F-DEAD1AF13023}"/>
              </a:ext>
            </a:extLst>
          </p:cNvPr>
          <p:cNvSpPr>
            <a:spLocks noGrp="1"/>
          </p:cNvSpPr>
          <p:nvPr>
            <p:ph type="sldNum" sz="quarter" idx="10"/>
          </p:nvPr>
        </p:nvSpPr>
        <p:spPr/>
        <p:txBody>
          <a:bodyPr/>
          <a:lstStyle/>
          <a:p>
            <a:fld id="{4E29E586-2DE8-4B1C-8EEF-1B7AB568E410}" type="slidenum">
              <a:rPr lang="en-US" smtClean="0"/>
              <a:t>39</a:t>
            </a:fld>
            <a:endParaRPr lang="en-US"/>
          </a:p>
        </p:txBody>
      </p:sp>
    </p:spTree>
    <p:extLst>
      <p:ext uri="{BB962C8B-B14F-4D97-AF65-F5344CB8AC3E}">
        <p14:creationId xmlns:p14="http://schemas.microsoft.com/office/powerpoint/2010/main" val="4248810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1036066" y="2222294"/>
            <a:ext cx="7071868"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Giới thiệu đề tài</a:t>
            </a:r>
            <a:endParaRPr/>
          </a:p>
        </p:txBody>
      </p:sp>
      <p:sp>
        <p:nvSpPr>
          <p:cNvPr id="499" name="Google Shape;499;p34"/>
          <p:cNvSpPr txBox="1">
            <a:spLocks noGrp="1"/>
          </p:cNvSpPr>
          <p:nvPr>
            <p:ph type="title" idx="2"/>
          </p:nvPr>
        </p:nvSpPr>
        <p:spPr>
          <a:xfrm>
            <a:off x="3105600" y="1164675"/>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 name="Slide Number Placeholder 1">
            <a:extLst>
              <a:ext uri="{FF2B5EF4-FFF2-40B4-BE49-F238E27FC236}">
                <a16:creationId xmlns:a16="http://schemas.microsoft.com/office/drawing/2014/main" id="{E747CB47-84B4-4256-AF38-C0600CA3F2A4}"/>
              </a:ext>
            </a:extLst>
          </p:cNvPr>
          <p:cNvSpPr>
            <a:spLocks noGrp="1"/>
          </p:cNvSpPr>
          <p:nvPr>
            <p:ph type="sldNum" sz="quarter" idx="10"/>
          </p:nvPr>
        </p:nvSpPr>
        <p:spPr/>
        <p:txBody>
          <a:bodyPr/>
          <a:lstStyle/>
          <a:p>
            <a:fld id="{4E29E586-2DE8-4B1C-8EEF-1B7AB568E410}" type="slidenum">
              <a:rPr lang="en-US" smtClean="0"/>
              <a:t>4</a:t>
            </a:fld>
            <a:endParaRPr lang="en-US"/>
          </a:p>
        </p:txBody>
      </p:sp>
    </p:spTree>
    <p:extLst>
      <p:ext uri="{BB962C8B-B14F-4D97-AF65-F5344CB8AC3E}">
        <p14:creationId xmlns:p14="http://schemas.microsoft.com/office/powerpoint/2010/main" val="1262391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4A02-32D3-4773-B15E-C6C54722F1C3}"/>
              </a:ext>
            </a:extLst>
          </p:cNvPr>
          <p:cNvSpPr>
            <a:spLocks noGrp="1"/>
          </p:cNvSpPr>
          <p:nvPr>
            <p:ph type="title"/>
          </p:nvPr>
        </p:nvSpPr>
        <p:spPr>
          <a:xfrm>
            <a:off x="1907898" y="127301"/>
            <a:ext cx="6034107" cy="572700"/>
          </a:xfrm>
        </p:spPr>
        <p:txBody>
          <a:bodyPr/>
          <a:lstStyle/>
          <a:p>
            <a:r>
              <a:rPr lang="en-US" err="1"/>
              <a:t>Tham</a:t>
            </a:r>
            <a:r>
              <a:rPr lang="en-US"/>
              <a:t> </a:t>
            </a:r>
            <a:r>
              <a:rPr lang="en-US" err="1"/>
              <a:t>khảo</a:t>
            </a:r>
            <a:endParaRPr lang="en-US"/>
          </a:p>
        </p:txBody>
      </p:sp>
      <p:sp>
        <p:nvSpPr>
          <p:cNvPr id="3" name="Slide Number Placeholder 2">
            <a:extLst>
              <a:ext uri="{FF2B5EF4-FFF2-40B4-BE49-F238E27FC236}">
                <a16:creationId xmlns:a16="http://schemas.microsoft.com/office/drawing/2014/main" id="{85429152-8D3A-454B-B68B-6BBEF2082568}"/>
              </a:ext>
            </a:extLst>
          </p:cNvPr>
          <p:cNvSpPr>
            <a:spLocks noGrp="1"/>
          </p:cNvSpPr>
          <p:nvPr>
            <p:ph type="sldNum" sz="quarter" idx="10"/>
          </p:nvPr>
        </p:nvSpPr>
        <p:spPr/>
        <p:txBody>
          <a:bodyPr/>
          <a:lstStyle/>
          <a:p>
            <a:fld id="{4E29E586-2DE8-4B1C-8EEF-1B7AB568E410}" type="slidenum">
              <a:rPr lang="en-US" smtClean="0"/>
              <a:t>40</a:t>
            </a:fld>
            <a:endParaRPr lang="en-US"/>
          </a:p>
        </p:txBody>
      </p:sp>
      <p:sp>
        <p:nvSpPr>
          <p:cNvPr id="4" name="TextBox 3">
            <a:extLst>
              <a:ext uri="{FF2B5EF4-FFF2-40B4-BE49-F238E27FC236}">
                <a16:creationId xmlns:a16="http://schemas.microsoft.com/office/drawing/2014/main" id="{406F3CDF-F152-448F-9BCE-EE934C585F9A}"/>
              </a:ext>
            </a:extLst>
          </p:cNvPr>
          <p:cNvSpPr txBox="1"/>
          <p:nvPr/>
        </p:nvSpPr>
        <p:spPr>
          <a:xfrm>
            <a:off x="1322774" y="1083076"/>
            <a:ext cx="6551720" cy="3323987"/>
          </a:xfrm>
          <a:prstGeom prst="rect">
            <a:avLst/>
          </a:prstGeom>
          <a:noFill/>
        </p:spPr>
        <p:txBody>
          <a:bodyPr wrap="square" rtlCol="0">
            <a:spAutoFit/>
          </a:bodyPr>
          <a:lstStyle/>
          <a:p>
            <a:pPr marL="342900" indent="-342900">
              <a:buAutoNum type="arabicPeriod"/>
            </a:pPr>
            <a:r>
              <a:rPr lang="en-US">
                <a:hlinkClick r:id="rId2"/>
              </a:rPr>
              <a:t>https://enhancedrawing.com/how-long-does-it-take-to-learn-to-draw-anime</a:t>
            </a:r>
            <a:endParaRPr lang="en-US"/>
          </a:p>
          <a:p>
            <a:pPr marL="342900" indent="-342900">
              <a:buAutoNum type="arabicPeriod"/>
            </a:pPr>
            <a:r>
              <a:rPr lang="en-US">
                <a:latin typeface="+mj-lt"/>
              </a:rPr>
              <a:t>T. </a:t>
            </a:r>
            <a:r>
              <a:rPr lang="en-US" err="1">
                <a:latin typeface="+mj-lt"/>
              </a:rPr>
              <a:t>Karras</a:t>
            </a:r>
            <a:r>
              <a:rPr lang="en-US">
                <a:latin typeface="+mj-lt"/>
              </a:rPr>
              <a:t>, S. Laine, M. </a:t>
            </a:r>
            <a:r>
              <a:rPr lang="en-US" err="1">
                <a:latin typeface="+mj-lt"/>
              </a:rPr>
              <a:t>Aittala</a:t>
            </a:r>
            <a:r>
              <a:rPr lang="en-US">
                <a:latin typeface="+mj-lt"/>
              </a:rPr>
              <a:t>, J. </a:t>
            </a:r>
            <a:r>
              <a:rPr lang="en-US" err="1">
                <a:latin typeface="+mj-lt"/>
              </a:rPr>
              <a:t>Hellsten</a:t>
            </a:r>
            <a:r>
              <a:rPr lang="en-US">
                <a:latin typeface="+mj-lt"/>
              </a:rPr>
              <a:t>, J. </a:t>
            </a:r>
            <a:r>
              <a:rPr lang="en-US" err="1">
                <a:latin typeface="+mj-lt"/>
              </a:rPr>
              <a:t>Lehtinen</a:t>
            </a:r>
            <a:r>
              <a:rPr lang="en-US">
                <a:latin typeface="+mj-lt"/>
              </a:rPr>
              <a:t>, </a:t>
            </a:r>
            <a:r>
              <a:rPr lang="en-US" err="1">
                <a:latin typeface="+mj-lt"/>
              </a:rPr>
              <a:t>và</a:t>
            </a:r>
            <a:r>
              <a:rPr lang="en-US">
                <a:latin typeface="+mj-lt"/>
              </a:rPr>
              <a:t> T. Aila, “Analyzing and Improving the Image Quality of </a:t>
            </a:r>
            <a:r>
              <a:rPr lang="en-US" err="1">
                <a:latin typeface="+mj-lt"/>
              </a:rPr>
              <a:t>StyleGAN</a:t>
            </a:r>
            <a:r>
              <a:rPr lang="en-US">
                <a:latin typeface="+mj-lt"/>
              </a:rPr>
              <a:t>”, ArXiv191204958 Cs </a:t>
            </a:r>
            <a:r>
              <a:rPr lang="en-US" err="1">
                <a:latin typeface="+mj-lt"/>
              </a:rPr>
              <a:t>Eess</a:t>
            </a:r>
            <a:r>
              <a:rPr lang="en-US">
                <a:latin typeface="+mj-lt"/>
              </a:rPr>
              <a:t> Stat, </a:t>
            </a:r>
            <a:r>
              <a:rPr lang="en-US" err="1">
                <a:latin typeface="+mj-lt"/>
              </a:rPr>
              <a:t>tháng</a:t>
            </a:r>
            <a:r>
              <a:rPr lang="en-US">
                <a:latin typeface="+mj-lt"/>
              </a:rPr>
              <a:t> 3 2020</a:t>
            </a:r>
          </a:p>
          <a:p>
            <a:pPr marL="342900" indent="-342900">
              <a:buAutoNum type="arabicPeriod"/>
            </a:pPr>
            <a:r>
              <a:rPr lang="en-US" sz="1400">
                <a:effectLst/>
                <a:latin typeface="+mj-lt"/>
                <a:ea typeface="Calibri" panose="020F0502020204030204" pitchFamily="34" charset="0"/>
                <a:cs typeface="Arial" panose="020B0604020202020204" pitchFamily="34" charset="0"/>
              </a:rPr>
              <a:t>M. J. Chong </a:t>
            </a:r>
            <a:r>
              <a:rPr lang="en-US" sz="1400" err="1">
                <a:effectLst/>
                <a:latin typeface="+mj-lt"/>
                <a:ea typeface="Calibri" panose="020F0502020204030204" pitchFamily="34" charset="0"/>
                <a:cs typeface="Arial" panose="020B0604020202020204" pitchFamily="34" charset="0"/>
              </a:rPr>
              <a:t>và</a:t>
            </a:r>
            <a:r>
              <a:rPr lang="en-US" sz="1400">
                <a:effectLst/>
                <a:latin typeface="+mj-lt"/>
                <a:ea typeface="Calibri" panose="020F0502020204030204" pitchFamily="34" charset="0"/>
                <a:cs typeface="Arial" panose="020B0604020202020204" pitchFamily="34" charset="0"/>
              </a:rPr>
              <a:t> D. Forsyth, “GANs N’ Roses: Stable, Controllable, Diverse Image to Image Translation (works for videos too!)”, </a:t>
            </a:r>
            <a:r>
              <a:rPr lang="en-US" sz="1400" i="1">
                <a:effectLst/>
                <a:latin typeface="+mj-lt"/>
                <a:ea typeface="Calibri" panose="020F0502020204030204" pitchFamily="34" charset="0"/>
                <a:cs typeface="Arial" panose="020B0604020202020204" pitchFamily="34" charset="0"/>
              </a:rPr>
              <a:t>ArXiv210606561 Cs</a:t>
            </a:r>
            <a:r>
              <a:rPr lang="en-US" sz="1400">
                <a:effectLst/>
                <a:latin typeface="+mj-lt"/>
                <a:ea typeface="Calibri" panose="020F0502020204030204" pitchFamily="34" charset="0"/>
                <a:cs typeface="Arial" panose="020B0604020202020204" pitchFamily="34" charset="0"/>
              </a:rPr>
              <a:t>, </a:t>
            </a:r>
            <a:r>
              <a:rPr lang="en-US" sz="1400" err="1">
                <a:effectLst/>
                <a:latin typeface="+mj-lt"/>
                <a:ea typeface="Calibri" panose="020F0502020204030204" pitchFamily="34" charset="0"/>
                <a:cs typeface="Arial" panose="020B0604020202020204" pitchFamily="34" charset="0"/>
              </a:rPr>
              <a:t>tháng</a:t>
            </a:r>
            <a:r>
              <a:rPr lang="en-US" sz="1400">
                <a:effectLst/>
                <a:latin typeface="+mj-lt"/>
                <a:ea typeface="Calibri" panose="020F0502020204030204" pitchFamily="34" charset="0"/>
                <a:cs typeface="Arial" panose="020B0604020202020204" pitchFamily="34" charset="0"/>
              </a:rPr>
              <a:t> 6 2021</a:t>
            </a:r>
          </a:p>
          <a:p>
            <a:pPr marL="342900" indent="-342900">
              <a:buAutoNum type="arabicPeriod"/>
            </a:pPr>
            <a:r>
              <a:rPr lang="en-US">
                <a:latin typeface="+mj-lt"/>
              </a:rPr>
              <a:t>T. </a:t>
            </a:r>
            <a:r>
              <a:rPr lang="en-US" err="1">
                <a:latin typeface="+mj-lt"/>
              </a:rPr>
              <a:t>Karras</a:t>
            </a:r>
            <a:r>
              <a:rPr lang="en-US">
                <a:latin typeface="+mj-lt"/>
              </a:rPr>
              <a:t>, S. Laine, </a:t>
            </a:r>
            <a:r>
              <a:rPr lang="en-US" err="1">
                <a:latin typeface="+mj-lt"/>
              </a:rPr>
              <a:t>và</a:t>
            </a:r>
            <a:r>
              <a:rPr lang="en-US">
                <a:latin typeface="+mj-lt"/>
              </a:rPr>
              <a:t> T. Aila, “A Style-Based Generator Architecture for Generative Adversarial Networks”, ArXiv181204948 Cs Stat, </a:t>
            </a:r>
            <a:r>
              <a:rPr lang="en-US" err="1">
                <a:latin typeface="+mj-lt"/>
              </a:rPr>
              <a:t>tháng</a:t>
            </a:r>
            <a:r>
              <a:rPr lang="en-US">
                <a:latin typeface="+mj-lt"/>
              </a:rPr>
              <a:t> 3 2019</a:t>
            </a:r>
          </a:p>
          <a:p>
            <a:pPr marL="342900" indent="-342900">
              <a:buAutoNum type="arabicPeriod"/>
            </a:pPr>
            <a:r>
              <a:rPr lang="en-US">
                <a:latin typeface="+mj-lt"/>
              </a:rPr>
              <a:t>J. Kim, M. Kim, H. Kang, </a:t>
            </a:r>
            <a:r>
              <a:rPr lang="en-US" err="1">
                <a:latin typeface="+mj-lt"/>
              </a:rPr>
              <a:t>và</a:t>
            </a:r>
            <a:r>
              <a:rPr lang="en-US">
                <a:latin typeface="+mj-lt"/>
              </a:rPr>
              <a:t> K. Lee, “U-GAT-IT: Unsupervised Generative Attentional Networks with Adaptive Layer-Instance Normalization for Image-to-Image Translation”, ArXiv190710830 Cs </a:t>
            </a:r>
            <a:r>
              <a:rPr lang="en-US" err="1">
                <a:latin typeface="+mj-lt"/>
              </a:rPr>
              <a:t>Eess</a:t>
            </a:r>
            <a:r>
              <a:rPr lang="en-US">
                <a:latin typeface="+mj-lt"/>
              </a:rPr>
              <a:t>, </a:t>
            </a:r>
            <a:r>
              <a:rPr lang="en-US" err="1">
                <a:latin typeface="+mj-lt"/>
              </a:rPr>
              <a:t>tháng</a:t>
            </a:r>
            <a:r>
              <a:rPr lang="en-US">
                <a:latin typeface="+mj-lt"/>
              </a:rPr>
              <a:t> 4 2020</a:t>
            </a:r>
          </a:p>
          <a:p>
            <a:pPr marL="342900" indent="-342900">
              <a:buAutoNum type="arabicPeriod"/>
            </a:pPr>
            <a:r>
              <a:rPr lang="en-US">
                <a:latin typeface="+mj-lt"/>
              </a:rPr>
              <a:t>https://www.researchgate.net/figure/Comparison-between-a-traditional-GAN-StyleGAN-and-StyleGAN2-generator-15-16_fig5_352096439</a:t>
            </a:r>
          </a:p>
          <a:p>
            <a:pPr marL="342900" indent="-342900">
              <a:buAutoNum type="arabicPeriod"/>
            </a:pPr>
            <a:endParaRPr lang="en-US"/>
          </a:p>
        </p:txBody>
      </p:sp>
    </p:spTree>
    <p:extLst>
      <p:ext uri="{BB962C8B-B14F-4D97-AF65-F5344CB8AC3E}">
        <p14:creationId xmlns:p14="http://schemas.microsoft.com/office/powerpoint/2010/main" val="3902996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1036066" y="1876064"/>
            <a:ext cx="7071868"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Phụ lục</a:t>
            </a:r>
            <a:endParaRPr/>
          </a:p>
        </p:txBody>
      </p:sp>
      <p:sp>
        <p:nvSpPr>
          <p:cNvPr id="2" name="Slide Number Placeholder 1">
            <a:extLst>
              <a:ext uri="{FF2B5EF4-FFF2-40B4-BE49-F238E27FC236}">
                <a16:creationId xmlns:a16="http://schemas.microsoft.com/office/drawing/2014/main" id="{4B798DAA-571A-4655-8546-0164E06C8451}"/>
              </a:ext>
            </a:extLst>
          </p:cNvPr>
          <p:cNvSpPr>
            <a:spLocks noGrp="1"/>
          </p:cNvSpPr>
          <p:nvPr>
            <p:ph type="sldNum" sz="quarter" idx="10"/>
          </p:nvPr>
        </p:nvSpPr>
        <p:spPr/>
        <p:txBody>
          <a:bodyPr/>
          <a:lstStyle/>
          <a:p>
            <a:fld id="{4E29E586-2DE8-4B1C-8EEF-1B7AB568E410}" type="slidenum">
              <a:rPr lang="en-US" smtClean="0"/>
              <a:t>41</a:t>
            </a:fld>
            <a:endParaRPr lang="en-US"/>
          </a:p>
        </p:txBody>
      </p:sp>
    </p:spTree>
    <p:extLst>
      <p:ext uri="{BB962C8B-B14F-4D97-AF65-F5344CB8AC3E}">
        <p14:creationId xmlns:p14="http://schemas.microsoft.com/office/powerpoint/2010/main" val="1076671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6FEC-B149-4ADB-8A30-B6944F5A252B}"/>
              </a:ext>
            </a:extLst>
          </p:cNvPr>
          <p:cNvSpPr>
            <a:spLocks noGrp="1"/>
          </p:cNvSpPr>
          <p:nvPr>
            <p:ph type="title"/>
          </p:nvPr>
        </p:nvSpPr>
        <p:spPr/>
        <p:txBody>
          <a:bodyPr/>
          <a:lstStyle/>
          <a:p>
            <a:r>
              <a:rPr lang="en-US" err="1"/>
              <a:t>Mô</a:t>
            </a:r>
            <a:r>
              <a:rPr lang="en-US"/>
              <a:t> </a:t>
            </a:r>
            <a:r>
              <a:rPr lang="en-US" err="1"/>
              <a:t>hình</a:t>
            </a:r>
            <a:r>
              <a:rPr lang="en-US"/>
              <a:t> </a:t>
            </a:r>
            <a:r>
              <a:rPr lang="en-US" err="1"/>
              <a:t>sinh</a:t>
            </a:r>
            <a:r>
              <a:rPr lang="en-US"/>
              <a:t> </a:t>
            </a:r>
            <a:r>
              <a:rPr lang="en-US" err="1"/>
              <a:t>mẫu</a:t>
            </a: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E1A7241-9D4F-4F2F-8C32-F99774A82F7A}"/>
                  </a:ext>
                </a:extLst>
              </p:cNvPr>
              <p:cNvSpPr txBox="1"/>
              <p:nvPr/>
            </p:nvSpPr>
            <p:spPr>
              <a:xfrm>
                <a:off x="1047135" y="1143000"/>
                <a:ext cx="7234084" cy="738664"/>
              </a:xfrm>
              <a:prstGeom prst="rect">
                <a:avLst/>
              </a:prstGeom>
              <a:noFill/>
            </p:spPr>
            <p:txBody>
              <a:bodyPr wrap="square" rtlCol="0">
                <a:spAutoFit/>
              </a:bodyPr>
              <a:lstStyle/>
              <a:p>
                <a:pPr marL="285750" indent="-285750">
                  <a:buFont typeface="Arial" panose="020B0604020202020204" pitchFamily="34" charset="0"/>
                  <a:buChar char="•"/>
                </a:pPr>
                <a:r>
                  <a:rPr lang="en-US"/>
                  <a:t>Khái </a:t>
                </a:r>
                <a:r>
                  <a:rPr lang="en-US" err="1"/>
                  <a:t>niệm</a:t>
                </a:r>
                <a:r>
                  <a:rPr lang="en-US"/>
                  <a:t>: </a:t>
                </a:r>
                <a:r>
                  <a:rPr lang="en-US" err="1"/>
                  <a:t>Mô</a:t>
                </a:r>
                <a:r>
                  <a:rPr lang="en-US"/>
                  <a:t> </a:t>
                </a:r>
                <a:r>
                  <a:rPr lang="en-US" err="1"/>
                  <a:t>hình</a:t>
                </a:r>
                <a:r>
                  <a:rPr lang="en-US"/>
                  <a:t> </a:t>
                </a:r>
                <a:r>
                  <a:rPr lang="en-US" err="1"/>
                  <a:t>sinh</a:t>
                </a:r>
                <a:r>
                  <a:rPr lang="en-US"/>
                  <a:t> </a:t>
                </a:r>
                <a:r>
                  <a:rPr lang="en-US" err="1"/>
                  <a:t>mẫu</a:t>
                </a:r>
                <a:r>
                  <a:rPr lang="en-US"/>
                  <a:t> </a:t>
                </a:r>
                <a:r>
                  <a:rPr lang="en-US" err="1"/>
                  <a:t>có</a:t>
                </a:r>
                <a:r>
                  <a:rPr lang="en-US"/>
                  <a:t> </a:t>
                </a:r>
                <a:r>
                  <a:rPr lang="en-US" err="1"/>
                  <a:t>thể</a:t>
                </a:r>
                <a:r>
                  <a:rPr lang="en-US"/>
                  <a:t> </a:t>
                </a:r>
                <a:r>
                  <a:rPr lang="en-US" err="1"/>
                  <a:t>tạo</a:t>
                </a:r>
                <a:r>
                  <a:rPr lang="en-US"/>
                  <a:t> ra </a:t>
                </a:r>
                <a:r>
                  <a:rPr lang="en-US" err="1"/>
                  <a:t>dữ</a:t>
                </a:r>
                <a:r>
                  <a:rPr lang="en-US"/>
                  <a:t> </a:t>
                </a:r>
                <a:r>
                  <a:rPr lang="en-US" err="1"/>
                  <a:t>liệu</a:t>
                </a:r>
                <a:r>
                  <a:rPr lang="en-US"/>
                  <a:t> </a:t>
                </a:r>
                <a:r>
                  <a:rPr lang="en-US" err="1"/>
                  <a:t>mới</a:t>
                </a:r>
                <a:r>
                  <a:rPr lang="en-US"/>
                  <a:t> </a:t>
                </a:r>
                <a:r>
                  <a:rPr lang="en-US" err="1"/>
                  <a:t>bằng</a:t>
                </a:r>
                <a:r>
                  <a:rPr lang="en-US"/>
                  <a:t> </a:t>
                </a:r>
                <a:r>
                  <a:rPr lang="en-US" err="1"/>
                  <a:t>cách</a:t>
                </a:r>
                <a:r>
                  <a:rPr lang="en-US"/>
                  <a:t> </a:t>
                </a:r>
                <a:r>
                  <a:rPr lang="en-US" err="1"/>
                  <a:t>học</a:t>
                </a:r>
                <a:r>
                  <a:rPr lang="en-US"/>
                  <a:t> </a:t>
                </a:r>
                <a:r>
                  <a:rPr lang="en-US" err="1"/>
                  <a:t>phân</a:t>
                </a:r>
                <a:r>
                  <a:rPr lang="en-US"/>
                  <a:t> </a:t>
                </a:r>
                <a:r>
                  <a:rPr lang="en-US" err="1"/>
                  <a:t>phối</a:t>
                </a:r>
                <a:r>
                  <a:rPr lang="en-US"/>
                  <a:t> </a:t>
                </a:r>
                <a:r>
                  <a:rPr lang="en-US" err="1"/>
                  <a:t>của</a:t>
                </a:r>
                <a:r>
                  <a:rPr lang="en-US"/>
                  <a:t> </a:t>
                </a:r>
                <a:r>
                  <a:rPr lang="en-US" err="1"/>
                  <a:t>tập</a:t>
                </a:r>
                <a:r>
                  <a:rPr lang="en-US"/>
                  <a:t> </a:t>
                </a:r>
                <a:r>
                  <a:rPr lang="en-US" err="1"/>
                  <a:t>dữ</a:t>
                </a:r>
                <a:r>
                  <a:rPr lang="en-US"/>
                  <a:t> </a:t>
                </a:r>
                <a:r>
                  <a:rPr lang="en-US" err="1"/>
                  <a:t>liệu</a:t>
                </a:r>
                <a:r>
                  <a:rPr lang="en-US"/>
                  <a:t> </a:t>
                </a:r>
                <a:r>
                  <a:rPr lang="en-US" err="1"/>
                  <a:t>mục</a:t>
                </a:r>
                <a:r>
                  <a:rPr lang="en-US"/>
                  <a:t> </a:t>
                </a:r>
                <a:r>
                  <a:rPr lang="en-US" err="1"/>
                  <a:t>tiêu</a:t>
                </a:r>
                <a:r>
                  <a:rPr lang="en-US"/>
                  <a:t>.</a:t>
                </a:r>
              </a:p>
              <a:p>
                <a:pPr marL="285750" indent="-285750">
                  <a:buFont typeface="Arial" panose="020B0604020202020204" pitchFamily="34" charset="0"/>
                  <a:buChar char="•"/>
                </a:pPr>
                <a:r>
                  <a:rPr lang="en-US" err="1"/>
                  <a:t>Về</a:t>
                </a:r>
                <a:r>
                  <a:rPr lang="en-US"/>
                  <a:t> </a:t>
                </a:r>
                <a:r>
                  <a:rPr lang="en-US" err="1"/>
                  <a:t>mặt</a:t>
                </a:r>
                <a:r>
                  <a:rPr lang="en-US"/>
                  <a:t> </a:t>
                </a:r>
                <a:r>
                  <a:rPr lang="en-US" err="1"/>
                  <a:t>toán</a:t>
                </a:r>
                <a:r>
                  <a:rPr lang="en-US"/>
                  <a:t> </a:t>
                </a:r>
                <a:r>
                  <a:rPr lang="en-US" err="1"/>
                  <a:t>học</a:t>
                </a:r>
                <a:r>
                  <a:rPr lang="en-US"/>
                  <a:t>: </a:t>
                </a:r>
                <a:r>
                  <a:rPr lang="en-US" err="1"/>
                  <a:t>Mô</a:t>
                </a:r>
                <a:r>
                  <a:rPr lang="en-US"/>
                  <a:t> </a:t>
                </a:r>
                <a:r>
                  <a:rPr lang="en-US" err="1"/>
                  <a:t>hình</a:t>
                </a:r>
                <a:r>
                  <a:rPr lang="en-US"/>
                  <a:t> </a:t>
                </a:r>
                <a:r>
                  <a:rPr lang="en-US" err="1"/>
                  <a:t>sinh</a:t>
                </a:r>
                <a:r>
                  <a:rPr lang="en-US"/>
                  <a:t> </a:t>
                </a:r>
                <a:r>
                  <a:rPr lang="en-US" err="1"/>
                  <a:t>mẫu</a:t>
                </a:r>
                <a:r>
                  <a:rPr lang="en-US"/>
                  <a:t> </a:t>
                </a:r>
                <a:r>
                  <a:rPr lang="en-US" err="1"/>
                  <a:t>thống</a:t>
                </a:r>
                <a:r>
                  <a:rPr lang="en-US"/>
                  <a:t> </a:t>
                </a:r>
                <a:r>
                  <a:rPr lang="en-US" err="1"/>
                  <a:t>kê</a:t>
                </a:r>
                <a:r>
                  <a:rPr lang="en-US"/>
                  <a:t> </a:t>
                </a:r>
                <a:r>
                  <a:rPr lang="en-US" err="1"/>
                  <a:t>xác</a:t>
                </a:r>
                <a:r>
                  <a:rPr lang="en-US"/>
                  <a:t> </a:t>
                </a:r>
                <a:r>
                  <a:rPr lang="en-US" err="1"/>
                  <a:t>suất</a:t>
                </a:r>
                <a:r>
                  <a:rPr lang="en-US"/>
                  <a:t> </a:t>
                </a:r>
                <a:r>
                  <a:rPr lang="en-US" err="1"/>
                  <a:t>đồng</a:t>
                </a:r>
                <a:r>
                  <a:rPr lang="en-US"/>
                  <a:t> </a:t>
                </a:r>
                <a:r>
                  <a:rPr lang="en-US" err="1"/>
                  <a:t>thời</a:t>
                </a:r>
                <a:r>
                  <a:rPr lang="en-US"/>
                  <a:t> </a:t>
                </a:r>
                <a:r>
                  <a:rPr lang="en-US" err="1"/>
                  <a:t>của</a:t>
                </a:r>
                <a:r>
                  <a:rPr lang="en-US"/>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oMath>
                </a14:m>
                <a:r>
                  <a:rPr lang="en-US"/>
                  <a:t> hay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e>
                    </m:d>
                  </m:oMath>
                </a14:m>
                <a:endParaRPr lang="en-US"/>
              </a:p>
            </p:txBody>
          </p:sp>
        </mc:Choice>
        <mc:Fallback xmlns="">
          <p:sp>
            <p:nvSpPr>
              <p:cNvPr id="3" name="TextBox 2">
                <a:extLst>
                  <a:ext uri="{FF2B5EF4-FFF2-40B4-BE49-F238E27FC236}">
                    <a16:creationId xmlns:a16="http://schemas.microsoft.com/office/drawing/2014/main" id="{4E1A7241-9D4F-4F2F-8C32-F99774A82F7A}"/>
                  </a:ext>
                </a:extLst>
              </p:cNvPr>
              <p:cNvSpPr txBox="1">
                <a:spLocks noRot="1" noChangeAspect="1" noMove="1" noResize="1" noEditPoints="1" noAdjustHandles="1" noChangeArrowheads="1" noChangeShapeType="1" noTextEdit="1"/>
              </p:cNvSpPr>
              <p:nvPr/>
            </p:nvSpPr>
            <p:spPr>
              <a:xfrm>
                <a:off x="1047135" y="1143000"/>
                <a:ext cx="7234084" cy="738664"/>
              </a:xfrm>
              <a:prstGeom prst="rect">
                <a:avLst/>
              </a:prstGeom>
              <a:blipFill>
                <a:blip r:embed="rId3"/>
                <a:stretch>
                  <a:fillRect l="-169" t="-1653" b="-743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404F398-6EDA-4E92-8A7C-0466DD25F681}"/>
              </a:ext>
            </a:extLst>
          </p:cNvPr>
          <p:cNvPicPr>
            <a:picLocks noChangeAspect="1"/>
          </p:cNvPicPr>
          <p:nvPr/>
        </p:nvPicPr>
        <p:blipFill>
          <a:blip r:embed="rId4"/>
          <a:stretch>
            <a:fillRect/>
          </a:stretch>
        </p:blipFill>
        <p:spPr>
          <a:xfrm>
            <a:off x="2852497" y="1881664"/>
            <a:ext cx="3439005" cy="2972215"/>
          </a:xfrm>
          <a:prstGeom prst="rect">
            <a:avLst/>
          </a:prstGeom>
        </p:spPr>
      </p:pic>
      <p:sp>
        <p:nvSpPr>
          <p:cNvPr id="4" name="Slide Number Placeholder 3">
            <a:extLst>
              <a:ext uri="{FF2B5EF4-FFF2-40B4-BE49-F238E27FC236}">
                <a16:creationId xmlns:a16="http://schemas.microsoft.com/office/drawing/2014/main" id="{83DFD0E6-8AB6-4D11-B27D-98F701DFABA6}"/>
              </a:ext>
            </a:extLst>
          </p:cNvPr>
          <p:cNvSpPr>
            <a:spLocks noGrp="1"/>
          </p:cNvSpPr>
          <p:nvPr>
            <p:ph type="sldNum" sz="quarter" idx="10"/>
          </p:nvPr>
        </p:nvSpPr>
        <p:spPr/>
        <p:txBody>
          <a:bodyPr/>
          <a:lstStyle/>
          <a:p>
            <a:fld id="{4E29E586-2DE8-4B1C-8EEF-1B7AB568E410}" type="slidenum">
              <a:rPr lang="en-US" smtClean="0"/>
              <a:t>42</a:t>
            </a:fld>
            <a:endParaRPr lang="en-US"/>
          </a:p>
        </p:txBody>
      </p:sp>
    </p:spTree>
    <p:extLst>
      <p:ext uri="{BB962C8B-B14F-4D97-AF65-F5344CB8AC3E}">
        <p14:creationId xmlns:p14="http://schemas.microsoft.com/office/powerpoint/2010/main" val="278521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4A02-32D3-4773-B15E-C6C54722F1C3}"/>
              </a:ext>
            </a:extLst>
          </p:cNvPr>
          <p:cNvSpPr>
            <a:spLocks noGrp="1"/>
          </p:cNvSpPr>
          <p:nvPr>
            <p:ph type="title"/>
          </p:nvPr>
        </p:nvSpPr>
        <p:spPr>
          <a:xfrm>
            <a:off x="1907898" y="127301"/>
            <a:ext cx="6034107" cy="572700"/>
          </a:xfrm>
        </p:spPr>
        <p:txBody>
          <a:bodyPr/>
          <a:lstStyle/>
          <a:p>
            <a:r>
              <a:rPr lang="en-US" err="1"/>
              <a:t>Mạng</a:t>
            </a:r>
            <a:r>
              <a:rPr lang="en-US"/>
              <a:t> </a:t>
            </a:r>
            <a:r>
              <a:rPr lang="en-US" err="1"/>
              <a:t>đối</a:t>
            </a:r>
            <a:r>
              <a:rPr lang="en-US"/>
              <a:t> </a:t>
            </a:r>
            <a:r>
              <a:rPr lang="en-US" err="1"/>
              <a:t>kháng</a:t>
            </a:r>
            <a:r>
              <a:rPr lang="en-US"/>
              <a:t> </a:t>
            </a:r>
            <a:r>
              <a:rPr lang="en-US" err="1"/>
              <a:t>sinh</a:t>
            </a:r>
            <a:r>
              <a:rPr lang="en-US"/>
              <a:t> </a:t>
            </a:r>
            <a:r>
              <a:rPr lang="en-US" err="1"/>
              <a:t>mẫu</a:t>
            </a:r>
            <a:endParaRPr lang="en-US"/>
          </a:p>
        </p:txBody>
      </p:sp>
      <p:sp>
        <p:nvSpPr>
          <p:cNvPr id="3" name="Slide Number Placeholder 2">
            <a:extLst>
              <a:ext uri="{FF2B5EF4-FFF2-40B4-BE49-F238E27FC236}">
                <a16:creationId xmlns:a16="http://schemas.microsoft.com/office/drawing/2014/main" id="{85429152-8D3A-454B-B68B-6BBEF2082568}"/>
              </a:ext>
            </a:extLst>
          </p:cNvPr>
          <p:cNvSpPr>
            <a:spLocks noGrp="1"/>
          </p:cNvSpPr>
          <p:nvPr>
            <p:ph type="sldNum" sz="quarter" idx="10"/>
          </p:nvPr>
        </p:nvSpPr>
        <p:spPr/>
        <p:txBody>
          <a:bodyPr/>
          <a:lstStyle/>
          <a:p>
            <a:fld id="{4E29E586-2DE8-4B1C-8EEF-1B7AB568E410}" type="slidenum">
              <a:rPr lang="en-US" smtClean="0"/>
              <a:t>43</a:t>
            </a:fld>
            <a:endParaRPr lang="en-US"/>
          </a:p>
        </p:txBody>
      </p:sp>
      <p:pic>
        <p:nvPicPr>
          <p:cNvPr id="4" name="Picture 3" descr="Diagram&#10;&#10;Description automatically generated">
            <a:extLst>
              <a:ext uri="{FF2B5EF4-FFF2-40B4-BE49-F238E27FC236}">
                <a16:creationId xmlns:a16="http://schemas.microsoft.com/office/drawing/2014/main" id="{E83E0823-A3E1-43F9-8B0F-B23E796140BA}"/>
              </a:ext>
            </a:extLst>
          </p:cNvPr>
          <p:cNvPicPr>
            <a:picLocks noChangeAspect="1"/>
          </p:cNvPicPr>
          <p:nvPr/>
        </p:nvPicPr>
        <p:blipFill>
          <a:blip r:embed="rId3"/>
          <a:stretch>
            <a:fillRect/>
          </a:stretch>
        </p:blipFill>
        <p:spPr>
          <a:xfrm>
            <a:off x="1783080" y="1351597"/>
            <a:ext cx="5577840" cy="2440305"/>
          </a:xfrm>
          <a:prstGeom prst="rect">
            <a:avLst/>
          </a:prstGeom>
        </p:spPr>
      </p:pic>
      <p:sp>
        <p:nvSpPr>
          <p:cNvPr id="5" name="TextBox 4">
            <a:extLst>
              <a:ext uri="{FF2B5EF4-FFF2-40B4-BE49-F238E27FC236}">
                <a16:creationId xmlns:a16="http://schemas.microsoft.com/office/drawing/2014/main" id="{00433091-42CC-4B8B-B220-4429BBE6D41A}"/>
              </a:ext>
            </a:extLst>
          </p:cNvPr>
          <p:cNvSpPr txBox="1"/>
          <p:nvPr/>
        </p:nvSpPr>
        <p:spPr>
          <a:xfrm>
            <a:off x="2903113" y="4021584"/>
            <a:ext cx="3337773" cy="307777"/>
          </a:xfrm>
          <a:prstGeom prst="rect">
            <a:avLst/>
          </a:prstGeom>
          <a:noFill/>
        </p:spPr>
        <p:txBody>
          <a:bodyPr wrap="none" rtlCol="0">
            <a:spAutoFit/>
          </a:bodyPr>
          <a:lstStyle/>
          <a:p>
            <a:r>
              <a:rPr lang="en-US" i="1" err="1"/>
              <a:t>Kiến</a:t>
            </a:r>
            <a:r>
              <a:rPr lang="en-US" i="1"/>
              <a:t> </a:t>
            </a:r>
            <a:r>
              <a:rPr lang="en-US" i="1" err="1"/>
              <a:t>trúc</a:t>
            </a:r>
            <a:r>
              <a:rPr lang="en-US" i="1"/>
              <a:t> </a:t>
            </a:r>
            <a:r>
              <a:rPr lang="en-US" i="1" err="1"/>
              <a:t>một</a:t>
            </a:r>
            <a:r>
              <a:rPr lang="en-US" i="1"/>
              <a:t> </a:t>
            </a:r>
            <a:r>
              <a:rPr lang="en-US" i="1" err="1"/>
              <a:t>mạng</a:t>
            </a:r>
            <a:r>
              <a:rPr lang="en-US" i="1"/>
              <a:t> </a:t>
            </a:r>
            <a:r>
              <a:rPr lang="en-US" i="1" err="1"/>
              <a:t>đối</a:t>
            </a:r>
            <a:r>
              <a:rPr lang="en-US" i="1"/>
              <a:t> </a:t>
            </a:r>
            <a:r>
              <a:rPr lang="en-US" i="1" err="1"/>
              <a:t>kháng</a:t>
            </a:r>
            <a:r>
              <a:rPr lang="en-US" i="1"/>
              <a:t> </a:t>
            </a:r>
            <a:r>
              <a:rPr lang="en-US" i="1" err="1"/>
              <a:t>sinh</a:t>
            </a:r>
            <a:r>
              <a:rPr lang="en-US" i="1"/>
              <a:t> </a:t>
            </a:r>
            <a:r>
              <a:rPr lang="en-US" i="1" err="1"/>
              <a:t>mẫu</a:t>
            </a:r>
            <a:endParaRPr lang="en-US" i="1"/>
          </a:p>
        </p:txBody>
      </p:sp>
    </p:spTree>
    <p:extLst>
      <p:ext uri="{BB962C8B-B14F-4D97-AF65-F5344CB8AC3E}">
        <p14:creationId xmlns:p14="http://schemas.microsoft.com/office/powerpoint/2010/main" val="2288449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4A02-32D3-4773-B15E-C6C54722F1C3}"/>
              </a:ext>
            </a:extLst>
          </p:cNvPr>
          <p:cNvSpPr>
            <a:spLocks noGrp="1"/>
          </p:cNvSpPr>
          <p:nvPr>
            <p:ph type="title"/>
          </p:nvPr>
        </p:nvSpPr>
        <p:spPr>
          <a:xfrm>
            <a:off x="1943409" y="0"/>
            <a:ext cx="6034107" cy="572700"/>
          </a:xfrm>
        </p:spPr>
        <p:txBody>
          <a:bodyPr/>
          <a:lstStyle/>
          <a:p>
            <a:r>
              <a:rPr lang="en-US" err="1"/>
              <a:t>Kiến</a:t>
            </a:r>
            <a:r>
              <a:rPr lang="en-US"/>
              <a:t> </a:t>
            </a:r>
            <a:r>
              <a:rPr lang="en-US" err="1"/>
              <a:t>trúc</a:t>
            </a:r>
            <a:r>
              <a:rPr lang="en-US"/>
              <a:t> Generator StyleGAN2</a:t>
            </a:r>
          </a:p>
        </p:txBody>
      </p:sp>
      <p:sp>
        <p:nvSpPr>
          <p:cNvPr id="3" name="Slide Number Placeholder 2">
            <a:extLst>
              <a:ext uri="{FF2B5EF4-FFF2-40B4-BE49-F238E27FC236}">
                <a16:creationId xmlns:a16="http://schemas.microsoft.com/office/drawing/2014/main" id="{85429152-8D3A-454B-B68B-6BBEF2082568}"/>
              </a:ext>
            </a:extLst>
          </p:cNvPr>
          <p:cNvSpPr>
            <a:spLocks noGrp="1"/>
          </p:cNvSpPr>
          <p:nvPr>
            <p:ph type="sldNum" sz="quarter" idx="10"/>
          </p:nvPr>
        </p:nvSpPr>
        <p:spPr/>
        <p:txBody>
          <a:bodyPr/>
          <a:lstStyle/>
          <a:p>
            <a:fld id="{4E29E586-2DE8-4B1C-8EEF-1B7AB568E410}" type="slidenum">
              <a:rPr lang="en-US" smtClean="0"/>
              <a:t>44</a:t>
            </a:fld>
            <a:endParaRPr lang="en-US"/>
          </a:p>
        </p:txBody>
      </p:sp>
      <p:pic>
        <p:nvPicPr>
          <p:cNvPr id="1026" name="Picture 2">
            <a:extLst>
              <a:ext uri="{FF2B5EF4-FFF2-40B4-BE49-F238E27FC236}">
                <a16:creationId xmlns:a16="http://schemas.microsoft.com/office/drawing/2014/main" id="{476317D2-F255-46BC-A718-A393671ED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54" b="7582"/>
          <a:stretch/>
        </p:blipFill>
        <p:spPr bwMode="auto">
          <a:xfrm>
            <a:off x="2756563" y="695325"/>
            <a:ext cx="3630874" cy="34683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24BD0E-E31A-4543-893D-D48FE8335E42}"/>
              </a:ext>
            </a:extLst>
          </p:cNvPr>
          <p:cNvSpPr txBox="1"/>
          <p:nvPr/>
        </p:nvSpPr>
        <p:spPr>
          <a:xfrm>
            <a:off x="3382393" y="4294286"/>
            <a:ext cx="2643672" cy="307777"/>
          </a:xfrm>
          <a:prstGeom prst="rect">
            <a:avLst/>
          </a:prstGeom>
          <a:noFill/>
        </p:spPr>
        <p:txBody>
          <a:bodyPr wrap="none" rtlCol="0">
            <a:spAutoFit/>
          </a:bodyPr>
          <a:lstStyle/>
          <a:p>
            <a:r>
              <a:rPr lang="en-US" i="1" err="1"/>
              <a:t>Kiến</a:t>
            </a:r>
            <a:r>
              <a:rPr lang="en-US" i="1"/>
              <a:t> </a:t>
            </a:r>
            <a:r>
              <a:rPr lang="en-US" i="1" err="1"/>
              <a:t>trúc</a:t>
            </a:r>
            <a:r>
              <a:rPr lang="en-US" i="1"/>
              <a:t> generator StyleGAN2</a:t>
            </a:r>
          </a:p>
        </p:txBody>
      </p:sp>
    </p:spTree>
    <p:extLst>
      <p:ext uri="{BB962C8B-B14F-4D97-AF65-F5344CB8AC3E}">
        <p14:creationId xmlns:p14="http://schemas.microsoft.com/office/powerpoint/2010/main" val="2226676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4A02-32D3-4773-B15E-C6C54722F1C3}"/>
              </a:ext>
            </a:extLst>
          </p:cNvPr>
          <p:cNvSpPr>
            <a:spLocks noGrp="1"/>
          </p:cNvSpPr>
          <p:nvPr>
            <p:ph type="title"/>
          </p:nvPr>
        </p:nvSpPr>
        <p:spPr>
          <a:xfrm>
            <a:off x="1907898" y="127301"/>
            <a:ext cx="6034107" cy="572700"/>
          </a:xfrm>
        </p:spPr>
        <p:txBody>
          <a:bodyPr/>
          <a:lstStyle/>
          <a:p>
            <a:r>
              <a:rPr lang="en-US" err="1"/>
              <a:t>Độ</a:t>
            </a:r>
            <a:r>
              <a:rPr lang="en-US"/>
              <a:t> </a:t>
            </a:r>
            <a:r>
              <a:rPr lang="en-US" err="1"/>
              <a:t>đo</a:t>
            </a:r>
            <a:endParaRPr lang="en-US"/>
          </a:p>
        </p:txBody>
      </p:sp>
      <p:sp>
        <p:nvSpPr>
          <p:cNvPr id="3" name="Slide Number Placeholder 2">
            <a:extLst>
              <a:ext uri="{FF2B5EF4-FFF2-40B4-BE49-F238E27FC236}">
                <a16:creationId xmlns:a16="http://schemas.microsoft.com/office/drawing/2014/main" id="{85429152-8D3A-454B-B68B-6BBEF2082568}"/>
              </a:ext>
            </a:extLst>
          </p:cNvPr>
          <p:cNvSpPr>
            <a:spLocks noGrp="1"/>
          </p:cNvSpPr>
          <p:nvPr>
            <p:ph type="sldNum" sz="quarter" idx="10"/>
          </p:nvPr>
        </p:nvSpPr>
        <p:spPr/>
        <p:txBody>
          <a:bodyPr/>
          <a:lstStyle/>
          <a:p>
            <a:fld id="{4E29E586-2DE8-4B1C-8EEF-1B7AB568E410}" type="slidenum">
              <a:rPr lang="en-US" smtClean="0"/>
              <a:t>45</a:t>
            </a:fld>
            <a:endParaRPr lang="en-US"/>
          </a:p>
        </p:txBody>
      </p:sp>
      <p:sp>
        <p:nvSpPr>
          <p:cNvPr id="5" name="TextBox 4">
            <a:extLst>
              <a:ext uri="{FF2B5EF4-FFF2-40B4-BE49-F238E27FC236}">
                <a16:creationId xmlns:a16="http://schemas.microsoft.com/office/drawing/2014/main" id="{23E92B52-BDFA-4C07-9664-D892E5129E54}"/>
              </a:ext>
            </a:extLst>
          </p:cNvPr>
          <p:cNvSpPr txBox="1"/>
          <p:nvPr/>
        </p:nvSpPr>
        <p:spPr>
          <a:xfrm>
            <a:off x="1081165" y="1012055"/>
            <a:ext cx="813043" cy="369332"/>
          </a:xfrm>
          <a:prstGeom prst="rect">
            <a:avLst/>
          </a:prstGeom>
          <a:noFill/>
        </p:spPr>
        <p:txBody>
          <a:bodyPr wrap="none" rtlCol="0">
            <a:spAutoFit/>
          </a:bodyPr>
          <a:lstStyle/>
          <a:p>
            <a:r>
              <a:rPr lang="en-US" sz="1800" b="1"/>
              <a:t>1. FID</a:t>
            </a:r>
          </a:p>
        </p:txBody>
      </p:sp>
      <p:sp>
        <p:nvSpPr>
          <p:cNvPr id="8" name="TextBox 7">
            <a:extLst>
              <a:ext uri="{FF2B5EF4-FFF2-40B4-BE49-F238E27FC236}">
                <a16:creationId xmlns:a16="http://schemas.microsoft.com/office/drawing/2014/main" id="{34013B06-7148-42D0-A6D4-ED9EEC552885}"/>
              </a:ext>
            </a:extLst>
          </p:cNvPr>
          <p:cNvSpPr txBox="1"/>
          <p:nvPr/>
        </p:nvSpPr>
        <p:spPr>
          <a:xfrm>
            <a:off x="3191754" y="1021117"/>
            <a:ext cx="681597" cy="307777"/>
          </a:xfrm>
          <a:prstGeom prst="rect">
            <a:avLst/>
          </a:prstGeom>
          <a:noFill/>
          <a:ln>
            <a:solidFill>
              <a:schemeClr val="accent6"/>
            </a:solidFill>
          </a:ln>
        </p:spPr>
        <p:txBody>
          <a:bodyPr wrap="none" rtlCol="0">
            <a:spAutoFit/>
          </a:bodyPr>
          <a:lstStyle/>
          <a:p>
            <a:r>
              <a:rPr lang="en-US"/>
              <a:t>Input1</a:t>
            </a:r>
          </a:p>
        </p:txBody>
      </p:sp>
      <p:sp>
        <p:nvSpPr>
          <p:cNvPr id="10" name="TextBox 9">
            <a:extLst>
              <a:ext uri="{FF2B5EF4-FFF2-40B4-BE49-F238E27FC236}">
                <a16:creationId xmlns:a16="http://schemas.microsoft.com/office/drawing/2014/main" id="{3D59F9E0-B8B0-4FC6-BF03-C7952B7D6E75}"/>
              </a:ext>
            </a:extLst>
          </p:cNvPr>
          <p:cNvSpPr txBox="1"/>
          <p:nvPr/>
        </p:nvSpPr>
        <p:spPr>
          <a:xfrm>
            <a:off x="5814142" y="1021117"/>
            <a:ext cx="681597" cy="307777"/>
          </a:xfrm>
          <a:prstGeom prst="rect">
            <a:avLst/>
          </a:prstGeom>
          <a:noFill/>
          <a:ln>
            <a:solidFill>
              <a:schemeClr val="accent6"/>
            </a:solidFill>
          </a:ln>
        </p:spPr>
        <p:txBody>
          <a:bodyPr wrap="square">
            <a:spAutoFit/>
          </a:bodyPr>
          <a:lstStyle/>
          <a:p>
            <a:r>
              <a:rPr lang="en-US"/>
              <a:t>Input2</a:t>
            </a:r>
          </a:p>
        </p:txBody>
      </p:sp>
      <p:sp>
        <p:nvSpPr>
          <p:cNvPr id="11" name="TextBox 10">
            <a:extLst>
              <a:ext uri="{FF2B5EF4-FFF2-40B4-BE49-F238E27FC236}">
                <a16:creationId xmlns:a16="http://schemas.microsoft.com/office/drawing/2014/main" id="{C2CAB788-2F5D-4FB2-802F-454AD37C8FEF}"/>
              </a:ext>
            </a:extLst>
          </p:cNvPr>
          <p:cNvSpPr txBox="1"/>
          <p:nvPr/>
        </p:nvSpPr>
        <p:spPr>
          <a:xfrm>
            <a:off x="3036499" y="2428697"/>
            <a:ext cx="3675545" cy="400110"/>
          </a:xfrm>
          <a:prstGeom prst="rect">
            <a:avLst/>
          </a:prstGeom>
          <a:noFill/>
          <a:ln>
            <a:solidFill>
              <a:schemeClr val="accent6"/>
            </a:solidFill>
          </a:ln>
        </p:spPr>
        <p:txBody>
          <a:bodyPr wrap="square" rtlCol="0">
            <a:spAutoFit/>
          </a:bodyPr>
          <a:lstStyle/>
          <a:p>
            <a:pPr algn="ctr"/>
            <a:r>
              <a:rPr lang="en-US" sz="2000"/>
              <a:t>InceptionV3</a:t>
            </a:r>
          </a:p>
        </p:txBody>
      </p:sp>
      <p:sp>
        <p:nvSpPr>
          <p:cNvPr id="12" name="TextBox 11">
            <a:extLst>
              <a:ext uri="{FF2B5EF4-FFF2-40B4-BE49-F238E27FC236}">
                <a16:creationId xmlns:a16="http://schemas.microsoft.com/office/drawing/2014/main" id="{B96CF566-303A-4A08-AD62-FEDE33F4AAB3}"/>
              </a:ext>
            </a:extLst>
          </p:cNvPr>
          <p:cNvSpPr txBox="1"/>
          <p:nvPr/>
        </p:nvSpPr>
        <p:spPr>
          <a:xfrm>
            <a:off x="3165965" y="3620833"/>
            <a:ext cx="801823" cy="307777"/>
          </a:xfrm>
          <a:prstGeom prst="rect">
            <a:avLst/>
          </a:prstGeom>
          <a:noFill/>
          <a:ln>
            <a:solidFill>
              <a:schemeClr val="accent6"/>
            </a:solidFill>
          </a:ln>
        </p:spPr>
        <p:txBody>
          <a:bodyPr wrap="none" rtlCol="0">
            <a:spAutoFit/>
          </a:bodyPr>
          <a:lstStyle/>
          <a:p>
            <a:r>
              <a:rPr lang="en-US"/>
              <a:t>Vector1</a:t>
            </a:r>
          </a:p>
        </p:txBody>
      </p:sp>
      <p:sp>
        <p:nvSpPr>
          <p:cNvPr id="13" name="TextBox 12">
            <a:extLst>
              <a:ext uri="{FF2B5EF4-FFF2-40B4-BE49-F238E27FC236}">
                <a16:creationId xmlns:a16="http://schemas.microsoft.com/office/drawing/2014/main" id="{6F4E77B5-91A7-4A7C-9128-931DC2E745B2}"/>
              </a:ext>
            </a:extLst>
          </p:cNvPr>
          <p:cNvSpPr txBox="1"/>
          <p:nvPr/>
        </p:nvSpPr>
        <p:spPr>
          <a:xfrm>
            <a:off x="5754029" y="3620833"/>
            <a:ext cx="801823" cy="307777"/>
          </a:xfrm>
          <a:prstGeom prst="rect">
            <a:avLst/>
          </a:prstGeom>
          <a:noFill/>
          <a:ln>
            <a:solidFill>
              <a:schemeClr val="accent6"/>
            </a:solidFill>
          </a:ln>
        </p:spPr>
        <p:txBody>
          <a:bodyPr wrap="none" rtlCol="0">
            <a:spAutoFit/>
          </a:bodyPr>
          <a:lstStyle/>
          <a:p>
            <a:r>
              <a:rPr lang="en-US"/>
              <a:t>Vector2</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9ADC29E-98E7-4145-8512-B039988CFA6B}"/>
                  </a:ext>
                </a:extLst>
              </p:cNvPr>
              <p:cNvSpPr txBox="1"/>
              <p:nvPr/>
            </p:nvSpPr>
            <p:spPr>
              <a:xfrm>
                <a:off x="2256154" y="4312556"/>
                <a:ext cx="5236234" cy="473335"/>
              </a:xfrm>
              <a:prstGeom prst="rect">
                <a:avLst/>
              </a:prstGeom>
              <a:noFill/>
              <a:ln>
                <a:solidFill>
                  <a:schemeClr val="accent6"/>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FID</m:t>
                      </m:r>
                      <m:r>
                        <a:rPr lang="en-US" i="1">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2</m:t>
                                  </m:r>
                                </m:sub>
                              </m:sSub>
                            </m:e>
                          </m:d>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𝑇𝑟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2</m:t>
                              </m:r>
                            </m:sub>
                          </m:sSub>
                          <m:r>
                            <a:rPr lang="en-US" i="1">
                              <a:latin typeface="Cambria Math" panose="02040503050406030204" pitchFamily="18" charset="0"/>
                            </a:rPr>
                            <m:t>−2</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1</m:t>
                                          </m:r>
                                        </m:sub>
                                      </m:sSub>
                                    </m:e>
                                    <m:sup>
                                      <m:r>
                                        <a:rPr lang="en-US" i="1">
                                          <a:latin typeface="Cambria Math" panose="02040503050406030204" pitchFamily="18" charset="0"/>
                                        </a:rPr>
                                        <m:t>1/2</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2</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2</m:t>
                                          </m:r>
                                        </m:sub>
                                      </m:sSub>
                                    </m:e>
                                    <m:sup>
                                      <m:r>
                                        <a:rPr lang="en-US" i="1">
                                          <a:latin typeface="Cambria Math" panose="02040503050406030204" pitchFamily="18" charset="0"/>
                                        </a:rPr>
                                        <m:t>1/2</m:t>
                                      </m:r>
                                    </m:sup>
                                  </m:sSup>
                                </m:e>
                              </m:d>
                            </m:e>
                            <m:sup>
                              <m:r>
                                <a:rPr lang="en-US" i="1">
                                  <a:latin typeface="Cambria Math" panose="02040503050406030204" pitchFamily="18" charset="0"/>
                                </a:rPr>
                                <m:t>1/2</m:t>
                              </m:r>
                            </m:sup>
                          </m:sSup>
                        </m:e>
                      </m:d>
                    </m:oMath>
                  </m:oMathPara>
                </a14:m>
                <a:endParaRPr lang="en-US"/>
              </a:p>
            </p:txBody>
          </p:sp>
        </mc:Choice>
        <mc:Fallback xmlns="">
          <p:sp>
            <p:nvSpPr>
              <p:cNvPr id="15" name="TextBox 14">
                <a:extLst>
                  <a:ext uri="{FF2B5EF4-FFF2-40B4-BE49-F238E27FC236}">
                    <a16:creationId xmlns:a16="http://schemas.microsoft.com/office/drawing/2014/main" id="{79ADC29E-98E7-4145-8512-B039988CFA6B}"/>
                  </a:ext>
                </a:extLst>
              </p:cNvPr>
              <p:cNvSpPr txBox="1">
                <a:spLocks noRot="1" noChangeAspect="1" noMove="1" noResize="1" noEditPoints="1" noAdjustHandles="1" noChangeArrowheads="1" noChangeShapeType="1" noTextEdit="1"/>
              </p:cNvSpPr>
              <p:nvPr/>
            </p:nvSpPr>
            <p:spPr>
              <a:xfrm>
                <a:off x="2256154" y="4312556"/>
                <a:ext cx="5236234" cy="473335"/>
              </a:xfrm>
              <a:prstGeom prst="rect">
                <a:avLst/>
              </a:prstGeom>
              <a:blipFill>
                <a:blip r:embed="rId3"/>
                <a:stretch>
                  <a:fillRect/>
                </a:stretch>
              </a:blipFill>
              <a:ln>
                <a:solidFill>
                  <a:schemeClr val="accent6"/>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B01921A-B706-4AEB-8E11-3BFC482588F7}"/>
              </a:ext>
            </a:extLst>
          </p:cNvPr>
          <p:cNvCxnSpPr>
            <a:cxnSpLocks/>
            <a:stCxn id="8" idx="2"/>
          </p:cNvCxnSpPr>
          <p:nvPr/>
        </p:nvCxnSpPr>
        <p:spPr>
          <a:xfrm>
            <a:off x="3532553" y="1328894"/>
            <a:ext cx="0" cy="1090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0FB4779-309B-45D6-A05E-5B080F2CB1DA}"/>
              </a:ext>
            </a:extLst>
          </p:cNvPr>
          <p:cNvCxnSpPr>
            <a:cxnSpLocks/>
            <a:stCxn id="10" idx="2"/>
          </p:cNvCxnSpPr>
          <p:nvPr/>
        </p:nvCxnSpPr>
        <p:spPr>
          <a:xfrm>
            <a:off x="6154941" y="1328894"/>
            <a:ext cx="0" cy="1090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A2AB88-1D75-47A4-89DE-0DD747344A2D}"/>
              </a:ext>
            </a:extLst>
          </p:cNvPr>
          <p:cNvCxnSpPr>
            <a:cxnSpLocks/>
            <a:endCxn id="12" idx="0"/>
          </p:cNvCxnSpPr>
          <p:nvPr/>
        </p:nvCxnSpPr>
        <p:spPr>
          <a:xfrm>
            <a:off x="3566876" y="2818360"/>
            <a:ext cx="1" cy="80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6D0742-64EB-452B-ABD6-210B577E6DC9}"/>
              </a:ext>
            </a:extLst>
          </p:cNvPr>
          <p:cNvCxnSpPr>
            <a:cxnSpLocks/>
            <a:endCxn id="13" idx="0"/>
          </p:cNvCxnSpPr>
          <p:nvPr/>
        </p:nvCxnSpPr>
        <p:spPr>
          <a:xfrm>
            <a:off x="6154941" y="2827165"/>
            <a:ext cx="0" cy="793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294AAA0-E67A-45FC-A2F7-83982E2BBEF2}"/>
              </a:ext>
            </a:extLst>
          </p:cNvPr>
          <p:cNvCxnSpPr>
            <a:cxnSpLocks/>
            <a:stCxn id="12" idx="2"/>
            <a:endCxn id="15" idx="0"/>
          </p:cNvCxnSpPr>
          <p:nvPr/>
        </p:nvCxnSpPr>
        <p:spPr>
          <a:xfrm>
            <a:off x="3566877" y="3928610"/>
            <a:ext cx="1307394" cy="383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2436B53-B2E2-4ED2-A688-8528A171C1C2}"/>
              </a:ext>
            </a:extLst>
          </p:cNvPr>
          <p:cNvCxnSpPr>
            <a:cxnSpLocks/>
            <a:stCxn id="13" idx="2"/>
            <a:endCxn id="15" idx="0"/>
          </p:cNvCxnSpPr>
          <p:nvPr/>
        </p:nvCxnSpPr>
        <p:spPr>
          <a:xfrm flipH="1">
            <a:off x="4874271" y="3928610"/>
            <a:ext cx="1280670" cy="383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567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8D840-DD4E-4A8D-9090-699CBC97054A}"/>
              </a:ext>
            </a:extLst>
          </p:cNvPr>
          <p:cNvSpPr>
            <a:spLocks noGrp="1"/>
          </p:cNvSpPr>
          <p:nvPr>
            <p:ph type="title"/>
          </p:nvPr>
        </p:nvSpPr>
        <p:spPr/>
        <p:txBody>
          <a:bodyPr/>
          <a:lstStyle/>
          <a:p>
            <a:r>
              <a:rPr lang="en-US" err="1"/>
              <a:t>Độ</a:t>
            </a:r>
            <a:r>
              <a:rPr lang="en-US"/>
              <a:t> </a:t>
            </a:r>
            <a:r>
              <a:rPr lang="en-US" err="1"/>
              <a:t>đo</a:t>
            </a:r>
            <a:endParaRPr lang="en-US"/>
          </a:p>
        </p:txBody>
      </p:sp>
      <p:sp>
        <p:nvSpPr>
          <p:cNvPr id="3" name="Slide Number Placeholder 2">
            <a:extLst>
              <a:ext uri="{FF2B5EF4-FFF2-40B4-BE49-F238E27FC236}">
                <a16:creationId xmlns:a16="http://schemas.microsoft.com/office/drawing/2014/main" id="{3A964193-B1DA-45E2-B9B8-A9D2453C3C2C}"/>
              </a:ext>
            </a:extLst>
          </p:cNvPr>
          <p:cNvSpPr>
            <a:spLocks noGrp="1"/>
          </p:cNvSpPr>
          <p:nvPr>
            <p:ph type="sldNum" sz="quarter" idx="10"/>
          </p:nvPr>
        </p:nvSpPr>
        <p:spPr/>
        <p:txBody>
          <a:bodyPr/>
          <a:lstStyle/>
          <a:p>
            <a:fld id="{4E29E586-2DE8-4B1C-8EEF-1B7AB568E410}" type="slidenum">
              <a:rPr lang="en-US" smtClean="0"/>
              <a:t>46</a:t>
            </a:fld>
            <a:endParaRPr lang="en-US"/>
          </a:p>
        </p:txBody>
      </p:sp>
      <p:sp>
        <p:nvSpPr>
          <p:cNvPr id="4" name="TextBox 3">
            <a:extLst>
              <a:ext uri="{FF2B5EF4-FFF2-40B4-BE49-F238E27FC236}">
                <a16:creationId xmlns:a16="http://schemas.microsoft.com/office/drawing/2014/main" id="{3A6F8503-34CE-412C-955F-C0675AE3AA00}"/>
              </a:ext>
            </a:extLst>
          </p:cNvPr>
          <p:cNvSpPr txBox="1"/>
          <p:nvPr/>
        </p:nvSpPr>
        <p:spPr>
          <a:xfrm>
            <a:off x="1081165" y="1012055"/>
            <a:ext cx="813043" cy="369332"/>
          </a:xfrm>
          <a:prstGeom prst="rect">
            <a:avLst/>
          </a:prstGeom>
          <a:noFill/>
        </p:spPr>
        <p:txBody>
          <a:bodyPr wrap="none" rtlCol="0">
            <a:spAutoFit/>
          </a:bodyPr>
          <a:lstStyle/>
          <a:p>
            <a:r>
              <a:rPr lang="en-US" sz="1800" b="1"/>
              <a:t>1. FID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1C57188-6436-42B5-9B76-C2C380C8BFAA}"/>
                  </a:ext>
                </a:extLst>
              </p:cNvPr>
              <p:cNvSpPr txBox="1"/>
              <p:nvPr/>
            </p:nvSpPr>
            <p:spPr>
              <a:xfrm>
                <a:off x="2117785" y="1545516"/>
                <a:ext cx="49084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m:t>
                      </m:r>
                      <m:d>
                        <m:dPr>
                          <m:sepChr m:val=","/>
                          <m:ctrlPr>
                            <a:rPr lang="en-US" i="1">
                              <a:latin typeface="Cambria Math" panose="02040503050406030204" pitchFamily="18" charset="0"/>
                            </a:rPr>
                          </m:ctrlPr>
                        </m:dPr>
                        <m:e>
                          <m:r>
                            <a:rPr lang="en-US" i="1">
                              <a:latin typeface="Cambria Math" panose="02040503050406030204" pitchFamily="18" charset="0"/>
                            </a:rPr>
                            <m:t>𝑋</m:t>
                          </m:r>
                        </m:e>
                        <m:e>
                          <m:r>
                            <a:rPr lang="en-US" i="1">
                              <a:latin typeface="Cambria Math" panose="02040503050406030204" pitchFamily="18" charset="0"/>
                            </a:rPr>
                            <m:t>𝑌</m:t>
                          </m:r>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𝑋</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e>
                          </m:d>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𝑋</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𝑌</m:t>
                                  </m:r>
                                </m:sub>
                              </m:sSub>
                            </m:e>
                          </m:d>
                        </m:e>
                        <m:sup>
                          <m:r>
                            <a:rPr lang="en-US" i="0">
                              <a:latin typeface="Cambria Math" panose="02040503050406030204" pitchFamily="18" charset="0"/>
                            </a:rPr>
                            <m:t>2</m:t>
                          </m:r>
                        </m:sup>
                      </m:sSup>
                    </m:oMath>
                  </m:oMathPara>
                </a14:m>
                <a:endParaRPr lang="en-US"/>
              </a:p>
            </p:txBody>
          </p:sp>
        </mc:Choice>
        <mc:Fallback xmlns="">
          <p:sp>
            <p:nvSpPr>
              <p:cNvPr id="6" name="TextBox 5">
                <a:extLst>
                  <a:ext uri="{FF2B5EF4-FFF2-40B4-BE49-F238E27FC236}">
                    <a16:creationId xmlns:a16="http://schemas.microsoft.com/office/drawing/2014/main" id="{41C57188-6436-42B5-9B76-C2C380C8BFAA}"/>
                  </a:ext>
                </a:extLst>
              </p:cNvPr>
              <p:cNvSpPr txBox="1">
                <a:spLocks noRot="1" noChangeAspect="1" noMove="1" noResize="1" noEditPoints="1" noAdjustHandles="1" noChangeArrowheads="1" noChangeShapeType="1" noTextEdit="1"/>
              </p:cNvSpPr>
              <p:nvPr/>
            </p:nvSpPr>
            <p:spPr>
              <a:xfrm>
                <a:off x="2117785" y="1545516"/>
                <a:ext cx="4908430" cy="307777"/>
              </a:xfrm>
              <a:prstGeom prst="rect">
                <a:avLst/>
              </a:prstGeom>
              <a:blipFill>
                <a:blip r:embed="rId3"/>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737108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4A02-32D3-4773-B15E-C6C54722F1C3}"/>
              </a:ext>
            </a:extLst>
          </p:cNvPr>
          <p:cNvSpPr>
            <a:spLocks noGrp="1"/>
          </p:cNvSpPr>
          <p:nvPr>
            <p:ph type="title"/>
          </p:nvPr>
        </p:nvSpPr>
        <p:spPr>
          <a:xfrm>
            <a:off x="1907898" y="127301"/>
            <a:ext cx="6034107" cy="572700"/>
          </a:xfrm>
        </p:spPr>
        <p:txBody>
          <a:bodyPr/>
          <a:lstStyle/>
          <a:p>
            <a:r>
              <a:rPr lang="en-US" err="1"/>
              <a:t>Độ</a:t>
            </a:r>
            <a:r>
              <a:rPr lang="en-US"/>
              <a:t> </a:t>
            </a:r>
            <a:r>
              <a:rPr lang="en-US" err="1"/>
              <a:t>đo</a:t>
            </a:r>
            <a:endParaRPr lang="en-US"/>
          </a:p>
        </p:txBody>
      </p:sp>
      <p:sp>
        <p:nvSpPr>
          <p:cNvPr id="3" name="Slide Number Placeholder 2">
            <a:extLst>
              <a:ext uri="{FF2B5EF4-FFF2-40B4-BE49-F238E27FC236}">
                <a16:creationId xmlns:a16="http://schemas.microsoft.com/office/drawing/2014/main" id="{85429152-8D3A-454B-B68B-6BBEF2082568}"/>
              </a:ext>
            </a:extLst>
          </p:cNvPr>
          <p:cNvSpPr>
            <a:spLocks noGrp="1"/>
          </p:cNvSpPr>
          <p:nvPr>
            <p:ph type="sldNum" sz="quarter" idx="10"/>
          </p:nvPr>
        </p:nvSpPr>
        <p:spPr/>
        <p:txBody>
          <a:bodyPr/>
          <a:lstStyle/>
          <a:p>
            <a:fld id="{4E29E586-2DE8-4B1C-8EEF-1B7AB568E410}" type="slidenum">
              <a:rPr lang="en-US" smtClean="0"/>
              <a:t>47</a:t>
            </a:fld>
            <a:endParaRPr lang="en-US"/>
          </a:p>
        </p:txBody>
      </p:sp>
      <p:sp>
        <p:nvSpPr>
          <p:cNvPr id="6" name="TextBox 5">
            <a:extLst>
              <a:ext uri="{FF2B5EF4-FFF2-40B4-BE49-F238E27FC236}">
                <a16:creationId xmlns:a16="http://schemas.microsoft.com/office/drawing/2014/main" id="{9ADBA3AF-D340-45FA-830F-B3DAD86D617D}"/>
              </a:ext>
            </a:extLst>
          </p:cNvPr>
          <p:cNvSpPr txBox="1"/>
          <p:nvPr/>
        </p:nvSpPr>
        <p:spPr>
          <a:xfrm>
            <a:off x="1081165" y="1031886"/>
            <a:ext cx="979755" cy="369332"/>
          </a:xfrm>
          <a:prstGeom prst="rect">
            <a:avLst/>
          </a:prstGeom>
          <a:noFill/>
        </p:spPr>
        <p:txBody>
          <a:bodyPr wrap="none" rtlCol="0">
            <a:spAutoFit/>
          </a:bodyPr>
          <a:lstStyle/>
          <a:p>
            <a:r>
              <a:rPr lang="en-US" sz="1800" b="1"/>
              <a:t>2. DFID</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30958BD-B26B-41C6-844B-831250B7D825}"/>
                  </a:ext>
                </a:extLst>
              </p:cNvPr>
              <p:cNvSpPr txBox="1"/>
              <p:nvPr/>
            </p:nvSpPr>
            <p:spPr>
              <a:xfrm>
                <a:off x="2397567" y="1348839"/>
                <a:ext cx="4348865" cy="698140"/>
              </a:xfrm>
              <a:prstGeom prst="rect">
                <a:avLst/>
              </a:prstGeom>
              <a:noFill/>
              <a:ln>
                <a:solidFill>
                  <a:schemeClr val="accent6"/>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𝐷𝐹𝐼𝐷</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𝑁</m:t>
                          </m:r>
                        </m:den>
                      </m:f>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r>
                            <a:rPr lang="en-US" i="0">
                              <a:latin typeface="Cambria Math" panose="02040503050406030204" pitchFamily="18" charset="0"/>
                            </a:rPr>
                            <m:t> </m:t>
                          </m:r>
                        </m:e>
                      </m:nary>
                      <m:r>
                        <a:rPr lang="en-US" i="1">
                          <a:latin typeface="Cambria Math" panose="02040503050406030204" pitchFamily="18" charset="0"/>
                        </a:rPr>
                        <m:t>𝐹𝐼𝐷</m:t>
                      </m:r>
                      <m:d>
                        <m:dPr>
                          <m:ctrlPr>
                            <a:rPr lang="en-US" i="1">
                              <a:solidFill>
                                <a:srgbClr val="836967"/>
                              </a:solidFill>
                              <a:latin typeface="Cambria Math" panose="02040503050406030204" pitchFamily="18" charset="0"/>
                            </a:rPr>
                          </m:ctrlPr>
                        </m:dPr>
                        <m:e>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𝐺</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𝑀</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0">
                                      <a:latin typeface="Cambria Math" panose="02040503050406030204" pitchFamily="18" charset="0"/>
                                    </a:rPr>
                                    <m:t>,</m:t>
                                  </m:r>
                                  <m:r>
                                    <a:rPr lang="en-US" i="1">
                                      <a:latin typeface="Cambria Math" panose="02040503050406030204" pitchFamily="18" charset="0"/>
                                    </a:rPr>
                                    <m:t>𝑧</m:t>
                                  </m:r>
                                </m:e>
                              </m:d>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0">
                                  <a:latin typeface="Cambria Math" panose="02040503050406030204" pitchFamily="18" charset="0"/>
                                </a:rPr>
                                <m:t>𝒩</m:t>
                              </m:r>
                              <m:d>
                                <m:dPr>
                                  <m:sepChr m:val=","/>
                                  <m:ctrlPr>
                                    <a:rPr lang="en-US" i="1">
                                      <a:latin typeface="Cambria Math" panose="02040503050406030204" pitchFamily="18" charset="0"/>
                                    </a:rPr>
                                  </m:ctrlPr>
                                </m:dPr>
                                <m:e>
                                  <m:r>
                                    <a:rPr lang="en-US" i="0">
                                      <a:latin typeface="Cambria Math" panose="02040503050406030204" pitchFamily="18" charset="0"/>
                                    </a:rPr>
                                    <m:t>0</m:t>
                                  </m:r>
                                </m:e>
                                <m:e>
                                  <m:r>
                                    <a:rPr lang="en-US" i="1">
                                      <a:latin typeface="Cambria Math" panose="02040503050406030204" pitchFamily="18" charset="0"/>
                                    </a:rPr>
                                    <m:t>𝐼</m:t>
                                  </m:r>
                                </m:e>
                              </m:d>
                            </m:e>
                          </m:d>
                          <m:r>
                            <a:rPr lang="en-US" i="0">
                              <a:latin typeface="Cambria Math" panose="02040503050406030204" pitchFamily="18" charset="0"/>
                            </a:rPr>
                            <m:t>,</m:t>
                          </m:r>
                          <m:r>
                            <a:rPr lang="en-US" i="1">
                              <a:latin typeface="Cambria Math" panose="02040503050406030204" pitchFamily="18" charset="0"/>
                            </a:rPr>
                            <m:t>𝑌</m:t>
                          </m:r>
                        </m:e>
                      </m:d>
                    </m:oMath>
                  </m:oMathPara>
                </a14:m>
                <a:endParaRPr lang="en-US"/>
              </a:p>
            </p:txBody>
          </p:sp>
        </mc:Choice>
        <mc:Fallback xmlns="">
          <p:sp>
            <p:nvSpPr>
              <p:cNvPr id="32" name="TextBox 31">
                <a:extLst>
                  <a:ext uri="{FF2B5EF4-FFF2-40B4-BE49-F238E27FC236}">
                    <a16:creationId xmlns:a16="http://schemas.microsoft.com/office/drawing/2014/main" id="{130958BD-B26B-41C6-844B-831250B7D825}"/>
                  </a:ext>
                </a:extLst>
              </p:cNvPr>
              <p:cNvSpPr txBox="1">
                <a:spLocks noRot="1" noChangeAspect="1" noMove="1" noResize="1" noEditPoints="1" noAdjustHandles="1" noChangeArrowheads="1" noChangeShapeType="1" noTextEdit="1"/>
              </p:cNvSpPr>
              <p:nvPr/>
            </p:nvSpPr>
            <p:spPr>
              <a:xfrm>
                <a:off x="2397567" y="1348839"/>
                <a:ext cx="4348865" cy="698140"/>
              </a:xfrm>
              <a:prstGeom prst="rect">
                <a:avLst/>
              </a:prstGeom>
              <a:blipFill>
                <a:blip r:embed="rId3"/>
                <a:stretch>
                  <a:fillRect/>
                </a:stretch>
              </a:blipFill>
              <a:ln>
                <a:solidFill>
                  <a:schemeClr val="accent6"/>
                </a:solidFill>
              </a:ln>
            </p:spPr>
            <p:txBody>
              <a:bodyPr/>
              <a:lstStyle/>
              <a:p>
                <a:r>
                  <a:rPr lang="en-US">
                    <a:noFill/>
                  </a:rPr>
                  <a:t> </a:t>
                </a:r>
              </a:p>
            </p:txBody>
          </p:sp>
        </mc:Fallback>
      </mc:AlternateContent>
    </p:spTree>
    <p:extLst>
      <p:ext uri="{BB962C8B-B14F-4D97-AF65-F5344CB8AC3E}">
        <p14:creationId xmlns:p14="http://schemas.microsoft.com/office/powerpoint/2010/main" val="2393868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4A02-32D3-4773-B15E-C6C54722F1C3}"/>
              </a:ext>
            </a:extLst>
          </p:cNvPr>
          <p:cNvSpPr>
            <a:spLocks noGrp="1"/>
          </p:cNvSpPr>
          <p:nvPr>
            <p:ph type="title"/>
          </p:nvPr>
        </p:nvSpPr>
        <p:spPr>
          <a:xfrm>
            <a:off x="1907898" y="127301"/>
            <a:ext cx="6034107" cy="572700"/>
          </a:xfrm>
        </p:spPr>
        <p:txBody>
          <a:bodyPr/>
          <a:lstStyle/>
          <a:p>
            <a:r>
              <a:rPr lang="en-US" err="1"/>
              <a:t>Độ</a:t>
            </a:r>
            <a:r>
              <a:rPr lang="en-US"/>
              <a:t> </a:t>
            </a:r>
            <a:r>
              <a:rPr lang="en-US" err="1"/>
              <a:t>đo</a:t>
            </a:r>
            <a:endParaRPr lang="en-US"/>
          </a:p>
        </p:txBody>
      </p:sp>
      <p:sp>
        <p:nvSpPr>
          <p:cNvPr id="3" name="Slide Number Placeholder 2">
            <a:extLst>
              <a:ext uri="{FF2B5EF4-FFF2-40B4-BE49-F238E27FC236}">
                <a16:creationId xmlns:a16="http://schemas.microsoft.com/office/drawing/2014/main" id="{85429152-8D3A-454B-B68B-6BBEF2082568}"/>
              </a:ext>
            </a:extLst>
          </p:cNvPr>
          <p:cNvSpPr>
            <a:spLocks noGrp="1"/>
          </p:cNvSpPr>
          <p:nvPr>
            <p:ph type="sldNum" sz="quarter" idx="10"/>
          </p:nvPr>
        </p:nvSpPr>
        <p:spPr/>
        <p:txBody>
          <a:bodyPr/>
          <a:lstStyle/>
          <a:p>
            <a:fld id="{4E29E586-2DE8-4B1C-8EEF-1B7AB568E410}" type="slidenum">
              <a:rPr lang="en-US" smtClean="0"/>
              <a:t>48</a:t>
            </a:fld>
            <a:endParaRPr lang="en-US"/>
          </a:p>
        </p:txBody>
      </p:sp>
      <p:sp>
        <p:nvSpPr>
          <p:cNvPr id="7" name="TextBox 6">
            <a:extLst>
              <a:ext uri="{FF2B5EF4-FFF2-40B4-BE49-F238E27FC236}">
                <a16:creationId xmlns:a16="http://schemas.microsoft.com/office/drawing/2014/main" id="{F2C3A85D-D73E-4AA1-9699-AFB3B8B48638}"/>
              </a:ext>
            </a:extLst>
          </p:cNvPr>
          <p:cNvSpPr txBox="1"/>
          <p:nvPr/>
        </p:nvSpPr>
        <p:spPr>
          <a:xfrm>
            <a:off x="1063912" y="1106737"/>
            <a:ext cx="1107996" cy="369332"/>
          </a:xfrm>
          <a:prstGeom prst="rect">
            <a:avLst/>
          </a:prstGeom>
          <a:noFill/>
        </p:spPr>
        <p:txBody>
          <a:bodyPr wrap="none" rtlCol="0">
            <a:spAutoFit/>
          </a:bodyPr>
          <a:lstStyle/>
          <a:p>
            <a:r>
              <a:rPr lang="en-US" sz="1800" b="1"/>
              <a:t>3. LPIPS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F27C9B-38A7-4BDA-8F02-B86E3C11FAE6}"/>
                  </a:ext>
                </a:extLst>
              </p:cNvPr>
              <p:cNvSpPr txBox="1"/>
              <p:nvPr/>
            </p:nvSpPr>
            <p:spPr>
              <a:xfrm>
                <a:off x="2470276" y="4318615"/>
                <a:ext cx="4909350" cy="631648"/>
              </a:xfrm>
              <a:prstGeom prst="rect">
                <a:avLst/>
              </a:prstGeom>
              <a:noFill/>
              <a:ln>
                <a:solidFill>
                  <a:schemeClr val="accent6"/>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0</m:t>
                              </m:r>
                            </m:sub>
                          </m:sSub>
                        </m:e>
                      </m:d>
                      <m:r>
                        <a:rPr lang="en-US" i="0">
                          <a:latin typeface="Cambria Math" panose="02040503050406030204" pitchFamily="18" charset="0"/>
                        </a:rPr>
                        <m:t>=</m:t>
                      </m:r>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𝑙</m:t>
                          </m:r>
                        </m:sub>
                        <m:sup/>
                        <m:e>
                          <m:r>
                            <a:rPr lang="en-US" i="0">
                              <a:latin typeface="Cambria Math" panose="02040503050406030204" pitchFamily="18" charset="0"/>
                            </a:rPr>
                            <m:t> </m:t>
                          </m:r>
                        </m:e>
                      </m:nary>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𝑙</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𝑙</m:t>
                              </m:r>
                            </m:sub>
                          </m:sSub>
                        </m:den>
                      </m:f>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h</m:t>
                          </m:r>
                          <m:r>
                            <a:rPr lang="en-US" i="0">
                              <a:latin typeface="Cambria Math" panose="02040503050406030204" pitchFamily="18" charset="0"/>
                            </a:rPr>
                            <m:t>,</m:t>
                          </m:r>
                          <m:r>
                            <a:rPr lang="en-US" i="1">
                              <a:latin typeface="Cambria Math" panose="02040503050406030204" pitchFamily="18" charset="0"/>
                            </a:rPr>
                            <m:t>𝑤</m:t>
                          </m:r>
                        </m:sub>
                        <m:sup/>
                        <m:e>
                          <m:r>
                            <a:rPr lang="en-US" i="0">
                              <a:latin typeface="Cambria Math" panose="02040503050406030204" pitchFamily="18" charset="0"/>
                            </a:rPr>
                            <m:t> </m:t>
                          </m:r>
                        </m:e>
                      </m:nary>
                      <m:sSubSup>
                        <m:sSubSupPr>
                          <m:ctrlPr>
                            <a:rPr lang="en-US" i="1">
                              <a:solidFill>
                                <a:srgbClr val="836967"/>
                              </a:solidFill>
                              <a:latin typeface="Cambria Math" panose="02040503050406030204" pitchFamily="18" charset="0"/>
                            </a:rPr>
                          </m:ctrlPr>
                        </m:sSubSupPr>
                        <m:e>
                          <m:d>
                            <m:dPr>
                              <m:begChr m:val=""/>
                              <m:endChr m:val=""/>
                              <m:ctrlPr>
                                <a:rPr lang="en-US" i="1">
                                  <a:solidFill>
                                    <a:srgbClr val="836967"/>
                                  </a:solidFill>
                                  <a:latin typeface="Cambria Math" panose="02040503050406030204" pitchFamily="18" charset="0"/>
                                </a:rPr>
                              </m:ctrlPr>
                            </m:dPr>
                            <m:e>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𝑙</m:t>
                                  </m:r>
                                </m:sub>
                              </m:sSub>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Sup>
                                    <m:sSubSupPr>
                                      <m:ctrlPr>
                                        <a:rPr lang="en-US" i="1">
                                          <a:solidFill>
                                            <a:srgbClr val="836967"/>
                                          </a:solidFill>
                                          <a:latin typeface="Cambria Math" panose="02040503050406030204" pitchFamily="18" charset="0"/>
                                        </a:rPr>
                                      </m:ctrlPr>
                                    </m:sSub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h𝑤</m:t>
                                      </m:r>
                                    </m:sub>
                                    <m:sup>
                                      <m:r>
                                        <a:rPr lang="en-US" i="1">
                                          <a:latin typeface="Cambria Math" panose="02040503050406030204" pitchFamily="18" charset="0"/>
                                        </a:rPr>
                                        <m:t>𝑙</m:t>
                                      </m:r>
                                    </m:sup>
                                  </m:sSubSup>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𝑦</m:t>
                                          </m:r>
                                        </m:e>
                                      </m:acc>
                                    </m:e>
                                    <m:sub>
                                      <m:r>
                                        <a:rPr lang="en-US" i="0">
                                          <a:latin typeface="Cambria Math" panose="02040503050406030204" pitchFamily="18" charset="0"/>
                                        </a:rPr>
                                        <m:t>0</m:t>
                                      </m:r>
                                      <m:r>
                                        <a:rPr lang="en-US" i="1">
                                          <a:latin typeface="Cambria Math" panose="02040503050406030204" pitchFamily="18" charset="0"/>
                                        </a:rPr>
                                        <m:t>h𝑤</m:t>
                                      </m:r>
                                    </m:sub>
                                    <m:sup>
                                      <m:r>
                                        <a:rPr lang="en-US" i="1">
                                          <a:latin typeface="Cambria Math" panose="02040503050406030204" pitchFamily="18" charset="0"/>
                                        </a:rPr>
                                        <m:t>𝑙</m:t>
                                      </m:r>
                                    </m:sup>
                                  </m:sSubSup>
                                </m:e>
                              </m:d>
                              <m:r>
                                <a:rPr lang="en-US" i="0">
                                  <a:latin typeface="Cambria Math" panose="02040503050406030204" pitchFamily="18" charset="0"/>
                                </a:rPr>
                                <m:t>∥</m:t>
                              </m:r>
                            </m:e>
                          </m:d>
                        </m:e>
                        <m:sub>
                          <m:r>
                            <a:rPr lang="en-US" i="0">
                              <a:latin typeface="Cambria Math" panose="02040503050406030204" pitchFamily="18" charset="0"/>
                            </a:rPr>
                            <m:t>2</m:t>
                          </m:r>
                        </m:sub>
                        <m:sup>
                          <m:r>
                            <a:rPr lang="en-US" i="0">
                              <a:latin typeface="Cambria Math" panose="02040503050406030204" pitchFamily="18" charset="0"/>
                            </a:rPr>
                            <m:t>2</m:t>
                          </m:r>
                        </m:sup>
                      </m:sSubSup>
                    </m:oMath>
                  </m:oMathPara>
                </a14:m>
                <a:endParaRPr lang="en-US"/>
              </a:p>
            </p:txBody>
          </p:sp>
        </mc:Choice>
        <mc:Fallback xmlns="">
          <p:sp>
            <p:nvSpPr>
              <p:cNvPr id="34" name="TextBox 33">
                <a:extLst>
                  <a:ext uri="{FF2B5EF4-FFF2-40B4-BE49-F238E27FC236}">
                    <a16:creationId xmlns:a16="http://schemas.microsoft.com/office/drawing/2014/main" id="{DCF27C9B-38A7-4BDA-8F02-B86E3C11FAE6}"/>
                  </a:ext>
                </a:extLst>
              </p:cNvPr>
              <p:cNvSpPr txBox="1">
                <a:spLocks noRot="1" noChangeAspect="1" noMove="1" noResize="1" noEditPoints="1" noAdjustHandles="1" noChangeArrowheads="1" noChangeShapeType="1" noTextEdit="1"/>
              </p:cNvSpPr>
              <p:nvPr/>
            </p:nvSpPr>
            <p:spPr>
              <a:xfrm>
                <a:off x="2470276" y="4318615"/>
                <a:ext cx="4909350" cy="631648"/>
              </a:xfrm>
              <a:prstGeom prst="rect">
                <a:avLst/>
              </a:prstGeom>
              <a:blipFill>
                <a:blip r:embed="rId3"/>
                <a:stretch>
                  <a:fillRect t="-109434" b="-154717"/>
                </a:stretch>
              </a:blipFill>
              <a:ln>
                <a:solidFill>
                  <a:schemeClr val="accent6"/>
                </a:solidFill>
              </a:ln>
            </p:spPr>
            <p:txBody>
              <a:bodyPr/>
              <a:lstStyle/>
              <a:p>
                <a:r>
                  <a:rPr lang="en-US">
                    <a:noFill/>
                  </a:rPr>
                  <a:t> </a:t>
                </a:r>
              </a:p>
            </p:txBody>
          </p:sp>
        </mc:Fallback>
      </mc:AlternateContent>
      <p:sp>
        <p:nvSpPr>
          <p:cNvPr id="22" name="TextBox 21">
            <a:extLst>
              <a:ext uri="{FF2B5EF4-FFF2-40B4-BE49-F238E27FC236}">
                <a16:creationId xmlns:a16="http://schemas.microsoft.com/office/drawing/2014/main" id="{63820FF4-330F-4F13-8B72-87C3094CC29B}"/>
              </a:ext>
            </a:extLst>
          </p:cNvPr>
          <p:cNvSpPr txBox="1"/>
          <p:nvPr/>
        </p:nvSpPr>
        <p:spPr>
          <a:xfrm>
            <a:off x="3191754" y="1021117"/>
            <a:ext cx="681597" cy="307777"/>
          </a:xfrm>
          <a:prstGeom prst="rect">
            <a:avLst/>
          </a:prstGeom>
          <a:noFill/>
          <a:ln>
            <a:solidFill>
              <a:schemeClr val="accent6"/>
            </a:solidFill>
          </a:ln>
        </p:spPr>
        <p:txBody>
          <a:bodyPr wrap="none" rtlCol="0">
            <a:spAutoFit/>
          </a:bodyPr>
          <a:lstStyle/>
          <a:p>
            <a:r>
              <a:rPr lang="en-US"/>
              <a:t>Input1</a:t>
            </a:r>
          </a:p>
        </p:txBody>
      </p:sp>
      <p:sp>
        <p:nvSpPr>
          <p:cNvPr id="24" name="TextBox 23">
            <a:extLst>
              <a:ext uri="{FF2B5EF4-FFF2-40B4-BE49-F238E27FC236}">
                <a16:creationId xmlns:a16="http://schemas.microsoft.com/office/drawing/2014/main" id="{2C326F06-E987-4324-9400-8BE6862FBB51}"/>
              </a:ext>
            </a:extLst>
          </p:cNvPr>
          <p:cNvSpPr txBox="1"/>
          <p:nvPr/>
        </p:nvSpPr>
        <p:spPr>
          <a:xfrm>
            <a:off x="5814142" y="1021117"/>
            <a:ext cx="681597" cy="307777"/>
          </a:xfrm>
          <a:prstGeom prst="rect">
            <a:avLst/>
          </a:prstGeom>
          <a:noFill/>
          <a:ln>
            <a:solidFill>
              <a:schemeClr val="accent6"/>
            </a:solidFill>
          </a:ln>
        </p:spPr>
        <p:txBody>
          <a:bodyPr wrap="square">
            <a:spAutoFit/>
          </a:bodyPr>
          <a:lstStyle/>
          <a:p>
            <a:r>
              <a:rPr lang="en-US"/>
              <a:t>Input2</a:t>
            </a:r>
          </a:p>
        </p:txBody>
      </p:sp>
      <p:sp>
        <p:nvSpPr>
          <p:cNvPr id="26" name="TextBox 25">
            <a:extLst>
              <a:ext uri="{FF2B5EF4-FFF2-40B4-BE49-F238E27FC236}">
                <a16:creationId xmlns:a16="http://schemas.microsoft.com/office/drawing/2014/main" id="{906932F2-6399-4F83-BF81-72601B63B50D}"/>
              </a:ext>
            </a:extLst>
          </p:cNvPr>
          <p:cNvSpPr txBox="1"/>
          <p:nvPr/>
        </p:nvSpPr>
        <p:spPr>
          <a:xfrm>
            <a:off x="3036499" y="2428697"/>
            <a:ext cx="3675545" cy="400110"/>
          </a:xfrm>
          <a:prstGeom prst="rect">
            <a:avLst/>
          </a:prstGeom>
          <a:noFill/>
          <a:ln>
            <a:solidFill>
              <a:schemeClr val="accent6"/>
            </a:solidFill>
          </a:ln>
        </p:spPr>
        <p:txBody>
          <a:bodyPr wrap="square" rtlCol="0">
            <a:spAutoFit/>
          </a:bodyPr>
          <a:lstStyle/>
          <a:p>
            <a:pPr algn="ctr"/>
            <a:r>
              <a:rPr lang="en-US" sz="2000"/>
              <a:t>VGG16</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A5A313A-49CD-4122-9A35-6F90977ABFDC}"/>
                  </a:ext>
                </a:extLst>
              </p:cNvPr>
              <p:cNvSpPr txBox="1"/>
              <p:nvPr/>
            </p:nvSpPr>
            <p:spPr>
              <a:xfrm>
                <a:off x="3267640" y="3620833"/>
                <a:ext cx="529825" cy="321883"/>
              </a:xfrm>
              <a:prstGeom prst="rect">
                <a:avLst/>
              </a:prstGeom>
              <a:noFill/>
              <a:ln>
                <a:solidFill>
                  <a:schemeClr val="accent6"/>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836967"/>
                              </a:solidFill>
                              <a:latin typeface="Cambria Math" panose="02040503050406030204" pitchFamily="18" charset="0"/>
                            </a:rPr>
                          </m:ctrlPr>
                        </m:sSub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h𝑤</m:t>
                          </m:r>
                        </m:sub>
                        <m:sup>
                          <m:r>
                            <a:rPr lang="en-US" i="1">
                              <a:latin typeface="Cambria Math" panose="02040503050406030204" pitchFamily="18" charset="0"/>
                            </a:rPr>
                            <m:t>𝑙</m:t>
                          </m:r>
                        </m:sup>
                      </m:sSubSup>
                    </m:oMath>
                  </m:oMathPara>
                </a14:m>
                <a:endParaRPr lang="en-US"/>
              </a:p>
            </p:txBody>
          </p:sp>
        </mc:Choice>
        <mc:Fallback xmlns="">
          <p:sp>
            <p:nvSpPr>
              <p:cNvPr id="27" name="TextBox 26">
                <a:extLst>
                  <a:ext uri="{FF2B5EF4-FFF2-40B4-BE49-F238E27FC236}">
                    <a16:creationId xmlns:a16="http://schemas.microsoft.com/office/drawing/2014/main" id="{BA5A313A-49CD-4122-9A35-6F90977ABFDC}"/>
                  </a:ext>
                </a:extLst>
              </p:cNvPr>
              <p:cNvSpPr txBox="1">
                <a:spLocks noRot="1" noChangeAspect="1" noMove="1" noResize="1" noEditPoints="1" noAdjustHandles="1" noChangeArrowheads="1" noChangeShapeType="1" noTextEdit="1"/>
              </p:cNvSpPr>
              <p:nvPr/>
            </p:nvSpPr>
            <p:spPr>
              <a:xfrm>
                <a:off x="3267640" y="3620833"/>
                <a:ext cx="529825" cy="321883"/>
              </a:xfrm>
              <a:prstGeom prst="rect">
                <a:avLst/>
              </a:prstGeom>
              <a:blipFill>
                <a:blip r:embed="rId4"/>
                <a:stretch>
                  <a:fillRect/>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9A57F74-1CD1-42DE-A0B0-4BE08C6A5897}"/>
                  </a:ext>
                </a:extLst>
              </p:cNvPr>
              <p:cNvSpPr txBox="1"/>
              <p:nvPr/>
            </p:nvSpPr>
            <p:spPr>
              <a:xfrm>
                <a:off x="5855704" y="3620640"/>
                <a:ext cx="605166" cy="322076"/>
              </a:xfrm>
              <a:prstGeom prst="rect">
                <a:avLst/>
              </a:prstGeom>
              <a:noFill/>
              <a:ln>
                <a:solidFill>
                  <a:schemeClr val="accent6"/>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836967"/>
                              </a:solidFill>
                              <a:latin typeface="Cambria Math" panose="02040503050406030204" pitchFamily="18" charset="0"/>
                            </a:rPr>
                          </m:ctrlPr>
                        </m:sSub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𝑦</m:t>
                              </m:r>
                            </m:e>
                          </m:acc>
                        </m:e>
                        <m:sub>
                          <m:r>
                            <a:rPr lang="en-US" i="0">
                              <a:latin typeface="Cambria Math" panose="02040503050406030204" pitchFamily="18" charset="0"/>
                            </a:rPr>
                            <m:t>0</m:t>
                          </m:r>
                          <m:r>
                            <a:rPr lang="en-US" i="1">
                              <a:latin typeface="Cambria Math" panose="02040503050406030204" pitchFamily="18" charset="0"/>
                            </a:rPr>
                            <m:t>h𝑤</m:t>
                          </m:r>
                        </m:sub>
                        <m:sup>
                          <m:r>
                            <a:rPr lang="en-US" i="1">
                              <a:latin typeface="Cambria Math" panose="02040503050406030204" pitchFamily="18" charset="0"/>
                            </a:rPr>
                            <m:t>𝑙</m:t>
                          </m:r>
                        </m:sup>
                      </m:sSubSup>
                    </m:oMath>
                  </m:oMathPara>
                </a14:m>
                <a:endParaRPr lang="en-US"/>
              </a:p>
            </p:txBody>
          </p:sp>
        </mc:Choice>
        <mc:Fallback xmlns="">
          <p:sp>
            <p:nvSpPr>
              <p:cNvPr id="29" name="TextBox 28">
                <a:extLst>
                  <a:ext uri="{FF2B5EF4-FFF2-40B4-BE49-F238E27FC236}">
                    <a16:creationId xmlns:a16="http://schemas.microsoft.com/office/drawing/2014/main" id="{19A57F74-1CD1-42DE-A0B0-4BE08C6A5897}"/>
                  </a:ext>
                </a:extLst>
              </p:cNvPr>
              <p:cNvSpPr txBox="1">
                <a:spLocks noRot="1" noChangeAspect="1" noMove="1" noResize="1" noEditPoints="1" noAdjustHandles="1" noChangeArrowheads="1" noChangeShapeType="1" noTextEdit="1"/>
              </p:cNvSpPr>
              <p:nvPr/>
            </p:nvSpPr>
            <p:spPr>
              <a:xfrm>
                <a:off x="5855704" y="3620640"/>
                <a:ext cx="605166" cy="322076"/>
              </a:xfrm>
              <a:prstGeom prst="rect">
                <a:avLst/>
              </a:prstGeom>
              <a:blipFill>
                <a:blip r:embed="rId5"/>
                <a:stretch>
                  <a:fillRect/>
                </a:stretch>
              </a:blipFill>
              <a:ln>
                <a:solidFill>
                  <a:schemeClr val="accent6"/>
                </a:solid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3C9B705D-FE1A-4D48-BA71-20E2EA04E835}"/>
              </a:ext>
            </a:extLst>
          </p:cNvPr>
          <p:cNvCxnSpPr>
            <a:cxnSpLocks/>
            <a:stCxn id="22" idx="2"/>
          </p:cNvCxnSpPr>
          <p:nvPr/>
        </p:nvCxnSpPr>
        <p:spPr>
          <a:xfrm>
            <a:off x="3532553" y="1328894"/>
            <a:ext cx="0" cy="1090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7C30BC9-171B-48D3-BDEB-D714A9047FB9}"/>
              </a:ext>
            </a:extLst>
          </p:cNvPr>
          <p:cNvCxnSpPr>
            <a:cxnSpLocks/>
            <a:stCxn id="24" idx="2"/>
          </p:cNvCxnSpPr>
          <p:nvPr/>
        </p:nvCxnSpPr>
        <p:spPr>
          <a:xfrm>
            <a:off x="6154941" y="1328894"/>
            <a:ext cx="0" cy="1090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3495568-0D9F-4360-93FD-6449634E8A72}"/>
              </a:ext>
            </a:extLst>
          </p:cNvPr>
          <p:cNvCxnSpPr>
            <a:cxnSpLocks/>
            <a:endCxn id="27" idx="0"/>
          </p:cNvCxnSpPr>
          <p:nvPr/>
        </p:nvCxnSpPr>
        <p:spPr>
          <a:xfrm>
            <a:off x="3532553" y="2842913"/>
            <a:ext cx="0" cy="77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0F01CF-63B2-4262-90D7-35D0057D244C}"/>
              </a:ext>
            </a:extLst>
          </p:cNvPr>
          <p:cNvCxnSpPr>
            <a:cxnSpLocks/>
            <a:endCxn id="29" idx="0"/>
          </p:cNvCxnSpPr>
          <p:nvPr/>
        </p:nvCxnSpPr>
        <p:spPr>
          <a:xfrm>
            <a:off x="6158287" y="2827890"/>
            <a:ext cx="0" cy="792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2755EC-E300-473E-A788-35E84FE05628}"/>
              </a:ext>
            </a:extLst>
          </p:cNvPr>
          <p:cNvCxnSpPr>
            <a:cxnSpLocks/>
            <a:stCxn id="27" idx="2"/>
            <a:endCxn id="34" idx="0"/>
          </p:cNvCxnSpPr>
          <p:nvPr/>
        </p:nvCxnSpPr>
        <p:spPr>
          <a:xfrm>
            <a:off x="3532553" y="3942716"/>
            <a:ext cx="1392398" cy="37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EA1D7CC-AFD4-48B6-BCA6-26A3382DD92C}"/>
              </a:ext>
            </a:extLst>
          </p:cNvPr>
          <p:cNvCxnSpPr>
            <a:cxnSpLocks/>
            <a:stCxn id="29" idx="2"/>
            <a:endCxn id="34" idx="0"/>
          </p:cNvCxnSpPr>
          <p:nvPr/>
        </p:nvCxnSpPr>
        <p:spPr>
          <a:xfrm flipH="1">
            <a:off x="4924951" y="3942716"/>
            <a:ext cx="1233336" cy="37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981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A2DB-3ED0-4685-B2C4-BB46B6904EBD}"/>
              </a:ext>
            </a:extLst>
          </p:cNvPr>
          <p:cNvSpPr>
            <a:spLocks noGrp="1"/>
          </p:cNvSpPr>
          <p:nvPr>
            <p:ph type="title"/>
          </p:nvPr>
        </p:nvSpPr>
        <p:spPr/>
        <p:txBody>
          <a:bodyPr/>
          <a:lstStyle/>
          <a:p>
            <a:r>
              <a:rPr lang="en-US"/>
              <a:t>GANs N’ Roses </a:t>
            </a:r>
          </a:p>
        </p:txBody>
      </p:sp>
      <p:sp>
        <p:nvSpPr>
          <p:cNvPr id="3" name="Slide Number Placeholder 2">
            <a:extLst>
              <a:ext uri="{FF2B5EF4-FFF2-40B4-BE49-F238E27FC236}">
                <a16:creationId xmlns:a16="http://schemas.microsoft.com/office/drawing/2014/main" id="{AD2035EE-2BA9-4884-AE2C-6C8AE81792AE}"/>
              </a:ext>
            </a:extLst>
          </p:cNvPr>
          <p:cNvSpPr>
            <a:spLocks noGrp="1"/>
          </p:cNvSpPr>
          <p:nvPr>
            <p:ph type="sldNum" sz="quarter" idx="10"/>
          </p:nvPr>
        </p:nvSpPr>
        <p:spPr/>
        <p:txBody>
          <a:bodyPr/>
          <a:lstStyle/>
          <a:p>
            <a:fld id="{4E29E586-2DE8-4B1C-8EEF-1B7AB568E410}" type="slidenum">
              <a:rPr lang="en-US" smtClean="0"/>
              <a:t>49</a:t>
            </a:fld>
            <a:endParaRPr lang="en-US"/>
          </a:p>
        </p:txBody>
      </p:sp>
      <p:pic>
        <p:nvPicPr>
          <p:cNvPr id="5" name="Picture 4">
            <a:extLst>
              <a:ext uri="{FF2B5EF4-FFF2-40B4-BE49-F238E27FC236}">
                <a16:creationId xmlns:a16="http://schemas.microsoft.com/office/drawing/2014/main" id="{BB8A14F8-1D31-4BA2-BBDC-63C30DFF66B5}"/>
              </a:ext>
            </a:extLst>
          </p:cNvPr>
          <p:cNvPicPr>
            <a:picLocks noChangeAspect="1"/>
          </p:cNvPicPr>
          <p:nvPr/>
        </p:nvPicPr>
        <p:blipFill>
          <a:blip r:embed="rId2"/>
          <a:stretch>
            <a:fillRect/>
          </a:stretch>
        </p:blipFill>
        <p:spPr>
          <a:xfrm>
            <a:off x="1337094" y="1249903"/>
            <a:ext cx="6469811" cy="3517360"/>
          </a:xfrm>
          <a:prstGeom prst="rect">
            <a:avLst/>
          </a:prstGeom>
        </p:spPr>
      </p:pic>
      <p:sp>
        <p:nvSpPr>
          <p:cNvPr id="6" name="TextBox 5">
            <a:extLst>
              <a:ext uri="{FF2B5EF4-FFF2-40B4-BE49-F238E27FC236}">
                <a16:creationId xmlns:a16="http://schemas.microsoft.com/office/drawing/2014/main" id="{03646828-416F-47BC-B2D8-8326E6B6F3D6}"/>
              </a:ext>
            </a:extLst>
          </p:cNvPr>
          <p:cNvSpPr txBox="1"/>
          <p:nvPr/>
        </p:nvSpPr>
        <p:spPr>
          <a:xfrm>
            <a:off x="1124297" y="908273"/>
            <a:ext cx="1287532" cy="369332"/>
          </a:xfrm>
          <a:prstGeom prst="rect">
            <a:avLst/>
          </a:prstGeom>
          <a:noFill/>
        </p:spPr>
        <p:txBody>
          <a:bodyPr wrap="none" rtlCol="0">
            <a:spAutoFit/>
          </a:bodyPr>
          <a:lstStyle/>
          <a:p>
            <a:r>
              <a:rPr lang="en-US" sz="1800" b="1"/>
              <a:t>Generator</a:t>
            </a:r>
          </a:p>
        </p:txBody>
      </p:sp>
    </p:spTree>
    <p:extLst>
      <p:ext uri="{BB962C8B-B14F-4D97-AF65-F5344CB8AC3E}">
        <p14:creationId xmlns:p14="http://schemas.microsoft.com/office/powerpoint/2010/main" val="309021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E8F18-1C1A-4B9D-ADF4-1894A7EA7DC6}"/>
              </a:ext>
            </a:extLst>
          </p:cNvPr>
          <p:cNvSpPr>
            <a:spLocks noGrp="1"/>
          </p:cNvSpPr>
          <p:nvPr>
            <p:ph type="title"/>
          </p:nvPr>
        </p:nvSpPr>
        <p:spPr>
          <a:xfrm>
            <a:off x="2129100" y="60933"/>
            <a:ext cx="4885800" cy="572700"/>
          </a:xfrm>
        </p:spPr>
        <p:txBody>
          <a:bodyPr/>
          <a:lstStyle/>
          <a:p>
            <a:r>
              <a:rPr lang="en-US" err="1"/>
              <a:t>Lý</a:t>
            </a:r>
            <a:r>
              <a:rPr lang="en-US"/>
              <a:t> do </a:t>
            </a:r>
            <a:r>
              <a:rPr lang="en-US" err="1"/>
              <a:t>nghiên</a:t>
            </a:r>
            <a:r>
              <a:rPr lang="en-US"/>
              <a:t> </a:t>
            </a:r>
            <a:r>
              <a:rPr lang="en-US" err="1"/>
              <a:t>cứu</a:t>
            </a:r>
            <a:endParaRPr lang="en-US"/>
          </a:p>
        </p:txBody>
      </p:sp>
      <p:sp>
        <p:nvSpPr>
          <p:cNvPr id="3" name="TextBox 2">
            <a:extLst>
              <a:ext uri="{FF2B5EF4-FFF2-40B4-BE49-F238E27FC236}">
                <a16:creationId xmlns:a16="http://schemas.microsoft.com/office/drawing/2014/main" id="{F5858214-6EF6-47AF-A9D3-F0A9B6A30FE6}"/>
              </a:ext>
            </a:extLst>
          </p:cNvPr>
          <p:cNvSpPr txBox="1"/>
          <p:nvPr/>
        </p:nvSpPr>
        <p:spPr>
          <a:xfrm>
            <a:off x="977080" y="1023455"/>
            <a:ext cx="2839065" cy="307777"/>
          </a:xfrm>
          <a:prstGeom prst="rect">
            <a:avLst/>
          </a:prstGeom>
          <a:noFill/>
        </p:spPr>
        <p:txBody>
          <a:bodyPr wrap="square" rtlCol="0">
            <a:spAutoFit/>
          </a:bodyPr>
          <a:lstStyle/>
          <a:p>
            <a:pPr marL="285750" indent="-285750">
              <a:buFont typeface="Arial" panose="020B0604020202020204" pitchFamily="34" charset="0"/>
              <a:buChar char="•"/>
            </a:pPr>
            <a:r>
              <a:rPr lang="en-US" err="1"/>
              <a:t>Dựng</a:t>
            </a:r>
            <a:r>
              <a:rPr lang="en-US"/>
              <a:t> </a:t>
            </a:r>
            <a:r>
              <a:rPr lang="en-US" err="1"/>
              <a:t>hình</a:t>
            </a:r>
            <a:r>
              <a:rPr lang="en-US"/>
              <a:t> </a:t>
            </a:r>
            <a:r>
              <a:rPr lang="en-US" err="1"/>
              <a:t>cho</a:t>
            </a:r>
            <a:r>
              <a:rPr lang="en-US"/>
              <a:t> </a:t>
            </a:r>
            <a:r>
              <a:rPr lang="en-US" err="1"/>
              <a:t>các</a:t>
            </a:r>
            <a:r>
              <a:rPr lang="en-US"/>
              <a:t> </a:t>
            </a:r>
            <a:r>
              <a:rPr lang="en-US" err="1"/>
              <a:t>nhân</a:t>
            </a:r>
            <a:r>
              <a:rPr lang="en-US"/>
              <a:t> </a:t>
            </a:r>
            <a:r>
              <a:rPr lang="en-US" err="1"/>
              <a:t>vật</a:t>
            </a:r>
            <a:endParaRPr lang="en-US"/>
          </a:p>
        </p:txBody>
      </p:sp>
      <p:pic>
        <p:nvPicPr>
          <p:cNvPr id="5" name="Picture 4">
            <a:extLst>
              <a:ext uri="{FF2B5EF4-FFF2-40B4-BE49-F238E27FC236}">
                <a16:creationId xmlns:a16="http://schemas.microsoft.com/office/drawing/2014/main" id="{DB94D96A-1A9C-4F39-8A25-483F39EA74E8}"/>
              </a:ext>
            </a:extLst>
          </p:cNvPr>
          <p:cNvPicPr>
            <a:picLocks noChangeAspect="1"/>
          </p:cNvPicPr>
          <p:nvPr/>
        </p:nvPicPr>
        <p:blipFill>
          <a:blip r:embed="rId3"/>
          <a:stretch>
            <a:fillRect/>
          </a:stretch>
        </p:blipFill>
        <p:spPr>
          <a:xfrm>
            <a:off x="1700489" y="1538256"/>
            <a:ext cx="5743022" cy="2871511"/>
          </a:xfrm>
          <a:prstGeom prst="rect">
            <a:avLst/>
          </a:prstGeom>
        </p:spPr>
      </p:pic>
      <p:sp>
        <p:nvSpPr>
          <p:cNvPr id="4" name="Slide Number Placeholder 3">
            <a:extLst>
              <a:ext uri="{FF2B5EF4-FFF2-40B4-BE49-F238E27FC236}">
                <a16:creationId xmlns:a16="http://schemas.microsoft.com/office/drawing/2014/main" id="{9CB777F7-B8C6-48D8-8757-04E78DC0772E}"/>
              </a:ext>
            </a:extLst>
          </p:cNvPr>
          <p:cNvSpPr>
            <a:spLocks noGrp="1"/>
          </p:cNvSpPr>
          <p:nvPr>
            <p:ph type="sldNum" sz="quarter" idx="10"/>
          </p:nvPr>
        </p:nvSpPr>
        <p:spPr/>
        <p:txBody>
          <a:bodyPr/>
          <a:lstStyle/>
          <a:p>
            <a:fld id="{4E29E586-2DE8-4B1C-8EEF-1B7AB568E410}" type="slidenum">
              <a:rPr lang="en-US" smtClean="0"/>
              <a:t>5</a:t>
            </a:fld>
            <a:endParaRPr lang="en-US"/>
          </a:p>
        </p:txBody>
      </p:sp>
    </p:spTree>
    <p:extLst>
      <p:ext uri="{BB962C8B-B14F-4D97-AF65-F5344CB8AC3E}">
        <p14:creationId xmlns:p14="http://schemas.microsoft.com/office/powerpoint/2010/main" val="1569505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A2DB-3ED0-4685-B2C4-BB46B6904EBD}"/>
              </a:ext>
            </a:extLst>
          </p:cNvPr>
          <p:cNvSpPr>
            <a:spLocks noGrp="1"/>
          </p:cNvSpPr>
          <p:nvPr>
            <p:ph type="title"/>
          </p:nvPr>
        </p:nvSpPr>
        <p:spPr/>
        <p:txBody>
          <a:bodyPr/>
          <a:lstStyle/>
          <a:p>
            <a:r>
              <a:rPr lang="en-US" sz="3200" b="1"/>
              <a:t>Loss Functions:</a:t>
            </a:r>
          </a:p>
        </p:txBody>
      </p:sp>
      <p:sp>
        <p:nvSpPr>
          <p:cNvPr id="3" name="Slide Number Placeholder 2">
            <a:extLst>
              <a:ext uri="{FF2B5EF4-FFF2-40B4-BE49-F238E27FC236}">
                <a16:creationId xmlns:a16="http://schemas.microsoft.com/office/drawing/2014/main" id="{AD2035EE-2BA9-4884-AE2C-6C8AE81792AE}"/>
              </a:ext>
            </a:extLst>
          </p:cNvPr>
          <p:cNvSpPr>
            <a:spLocks noGrp="1"/>
          </p:cNvSpPr>
          <p:nvPr>
            <p:ph type="sldNum" sz="quarter" idx="10"/>
          </p:nvPr>
        </p:nvSpPr>
        <p:spPr/>
        <p:txBody>
          <a:bodyPr/>
          <a:lstStyle/>
          <a:p>
            <a:fld id="{4E29E586-2DE8-4B1C-8EEF-1B7AB568E410}" type="slidenum">
              <a:rPr lang="en-US" smtClean="0"/>
              <a:t>50</a:t>
            </a:fld>
            <a:endParaRPr lang="en-US"/>
          </a:p>
        </p:txBody>
      </p:sp>
      <p:sp>
        <p:nvSpPr>
          <p:cNvPr id="8" name="TextBox 7">
            <a:extLst>
              <a:ext uri="{FF2B5EF4-FFF2-40B4-BE49-F238E27FC236}">
                <a16:creationId xmlns:a16="http://schemas.microsoft.com/office/drawing/2014/main" id="{EA737292-91DF-4E53-B65C-0A3C0E7D355C}"/>
              </a:ext>
            </a:extLst>
          </p:cNvPr>
          <p:cNvSpPr txBox="1"/>
          <p:nvPr/>
        </p:nvSpPr>
        <p:spPr>
          <a:xfrm>
            <a:off x="1124297" y="908273"/>
            <a:ext cx="3826689" cy="369332"/>
          </a:xfrm>
          <a:prstGeom prst="rect">
            <a:avLst/>
          </a:prstGeom>
          <a:noFill/>
        </p:spPr>
        <p:txBody>
          <a:bodyPr wrap="none" rtlCol="0">
            <a:spAutoFit/>
          </a:bodyPr>
          <a:lstStyle/>
          <a:p>
            <a:r>
              <a:rPr lang="en-US" sz="1800" b="1"/>
              <a:t>1. </a:t>
            </a:r>
            <a:r>
              <a:rPr lang="en-US" sz="1800" b="1" err="1"/>
              <a:t>Độ</a:t>
            </a:r>
            <a:r>
              <a:rPr lang="en-US" sz="1800" b="1"/>
              <a:t> </a:t>
            </a:r>
            <a:r>
              <a:rPr lang="en-US" sz="1800" b="1" err="1"/>
              <a:t>mất</a:t>
            </a:r>
            <a:r>
              <a:rPr lang="en-US" sz="1800" b="1"/>
              <a:t> </a:t>
            </a:r>
            <a:r>
              <a:rPr lang="en-US" sz="1800" b="1" err="1"/>
              <a:t>nhất</a:t>
            </a:r>
            <a:r>
              <a:rPr lang="en-US" sz="1800" b="1"/>
              <a:t> </a:t>
            </a:r>
            <a:r>
              <a:rPr lang="en-US" sz="1800" b="1" err="1"/>
              <a:t>quán</a:t>
            </a:r>
            <a:r>
              <a:rPr lang="en-US" sz="1800" b="1"/>
              <a:t> </a:t>
            </a:r>
            <a:r>
              <a:rPr lang="en-US" sz="1800" b="1" err="1"/>
              <a:t>phong</a:t>
            </a:r>
            <a:r>
              <a:rPr lang="en-US" sz="1800" b="1"/>
              <a:t> </a:t>
            </a:r>
            <a:r>
              <a:rPr lang="en-US" sz="1800" b="1" err="1"/>
              <a:t>cách</a:t>
            </a:r>
            <a:r>
              <a:rPr lang="en-US" sz="1800" b="1"/>
              <a: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27F58B-5CD8-4B67-9DD4-F789BBCAD5CB}"/>
                  </a:ext>
                </a:extLst>
              </p:cNvPr>
              <p:cNvSpPr txBox="1"/>
              <p:nvPr/>
            </p:nvSpPr>
            <p:spPr>
              <a:xfrm>
                <a:off x="2014268" y="1390240"/>
                <a:ext cx="49084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ℒ</m:t>
                          </m:r>
                        </m:e>
                        <m:sub>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scon</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Var</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𝑠</m:t>
                      </m:r>
                      <m:r>
                        <a:rPr lang="en-US" sz="18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a:p>
            </p:txBody>
          </p:sp>
        </mc:Choice>
        <mc:Fallback xmlns="">
          <p:sp>
            <p:nvSpPr>
              <p:cNvPr id="10" name="TextBox 9">
                <a:extLst>
                  <a:ext uri="{FF2B5EF4-FFF2-40B4-BE49-F238E27FC236}">
                    <a16:creationId xmlns:a16="http://schemas.microsoft.com/office/drawing/2014/main" id="{B927F58B-5CD8-4B67-9DD4-F789BBCAD5CB}"/>
                  </a:ext>
                </a:extLst>
              </p:cNvPr>
              <p:cNvSpPr txBox="1">
                <a:spLocks noRot="1" noChangeAspect="1" noMove="1" noResize="1" noEditPoints="1" noAdjustHandles="1" noChangeArrowheads="1" noChangeShapeType="1" noTextEdit="1"/>
              </p:cNvSpPr>
              <p:nvPr/>
            </p:nvSpPr>
            <p:spPr>
              <a:xfrm>
                <a:off x="2014268" y="1390240"/>
                <a:ext cx="4908430" cy="369332"/>
              </a:xfrm>
              <a:prstGeom prst="rect">
                <a:avLst/>
              </a:prstGeom>
              <a:blipFill>
                <a:blip r:embed="rId3"/>
                <a:stretch>
                  <a:fillRect b="-1475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D86E7B8-DA93-4E26-96A7-DD4BD8B9EF5C}"/>
              </a:ext>
            </a:extLst>
          </p:cNvPr>
          <p:cNvSpPr txBox="1"/>
          <p:nvPr/>
        </p:nvSpPr>
        <p:spPr>
          <a:xfrm>
            <a:off x="1124296" y="2387084"/>
            <a:ext cx="4865434" cy="369332"/>
          </a:xfrm>
          <a:prstGeom prst="rect">
            <a:avLst/>
          </a:prstGeom>
          <a:noFill/>
        </p:spPr>
        <p:txBody>
          <a:bodyPr wrap="none" rtlCol="0">
            <a:spAutoFit/>
          </a:bodyPr>
          <a:lstStyle/>
          <a:p>
            <a:r>
              <a:rPr lang="en-US" sz="1800" b="1"/>
              <a:t>2. </a:t>
            </a:r>
            <a:r>
              <a:rPr lang="en-US" sz="1800" b="1" err="1"/>
              <a:t>Độ</a:t>
            </a:r>
            <a:r>
              <a:rPr lang="en-US" sz="1800" b="1"/>
              <a:t> </a:t>
            </a:r>
            <a:r>
              <a:rPr lang="en-US" sz="1800" b="1" err="1"/>
              <a:t>mất</a:t>
            </a:r>
            <a:r>
              <a:rPr lang="en-US" sz="1800" b="1"/>
              <a:t> </a:t>
            </a:r>
            <a:r>
              <a:rPr lang="en-US" sz="1800" b="1" err="1"/>
              <a:t>bảo</a:t>
            </a:r>
            <a:r>
              <a:rPr lang="en-US" sz="1800" b="1"/>
              <a:t> </a:t>
            </a:r>
            <a:r>
              <a:rPr lang="en-US" sz="1800" b="1" err="1"/>
              <a:t>toàn</a:t>
            </a:r>
            <a:r>
              <a:rPr lang="en-US" sz="1800" b="1"/>
              <a:t> content </a:t>
            </a:r>
            <a:r>
              <a:rPr lang="en-US" sz="1800" b="1" err="1"/>
              <a:t>trong</a:t>
            </a:r>
            <a:r>
              <a:rPr lang="en-US" sz="1800" b="1"/>
              <a:t> 1 chu </a:t>
            </a:r>
            <a:r>
              <a:rPr lang="en-US" sz="1800" b="1" err="1"/>
              <a:t>kỳ</a:t>
            </a:r>
            <a:r>
              <a:rPr lang="en-US" sz="1800" b="1"/>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5D56D6B-EDCB-4598-815B-1DBC84BD5D6E}"/>
                  </a:ext>
                </a:extLst>
              </p:cNvPr>
              <p:cNvSpPr txBox="1"/>
              <p:nvPr/>
            </p:nvSpPr>
            <p:spPr>
              <a:xfrm>
                <a:off x="2014268" y="2869051"/>
                <a:ext cx="4908430" cy="416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rgbClr val="836967"/>
                              </a:solidFill>
                              <a:latin typeface="Cambria Math" panose="02040503050406030204" pitchFamily="18" charset="0"/>
                            </a:rPr>
                          </m:ctrlPr>
                        </m:sSubPr>
                        <m:e>
                          <m:r>
                            <a:rPr lang="en-US" sz="1800">
                              <a:latin typeface="Cambria Math" panose="02040503050406030204" pitchFamily="18" charset="0"/>
                            </a:rPr>
                            <m:t>ℒ</m:t>
                          </m:r>
                        </m:e>
                        <m:sub>
                          <m:r>
                            <m:rPr>
                              <m:sty m:val="p"/>
                            </m:rPr>
                            <a:rPr lang="en-US" sz="1800" i="0">
                              <a:latin typeface="Cambria Math" panose="02040503050406030204" pitchFamily="18" charset="0"/>
                            </a:rPr>
                            <m:t>cyc</m:t>
                          </m:r>
                        </m:sub>
                      </m:sSub>
                      <m:r>
                        <a:rPr lang="en-US" sz="1800" i="0">
                          <a:latin typeface="Cambria Math" panose="02040503050406030204" pitchFamily="18" charset="0"/>
                        </a:rPr>
                        <m:t>=</m:t>
                      </m:r>
                      <m:sSub>
                        <m:sSubPr>
                          <m:ctrlPr>
                            <a:rPr lang="en-US" sz="1800" i="1">
                              <a:solidFill>
                                <a:srgbClr val="836967"/>
                              </a:solidFill>
                              <a:latin typeface="Cambria Math" panose="02040503050406030204" pitchFamily="18" charset="0"/>
                            </a:rPr>
                          </m:ctrlPr>
                        </m:sSubPr>
                        <m:e>
                          <m:r>
                            <a:rPr lang="en-US" sz="1800" i="0">
                              <a:latin typeface="Cambria Math" panose="02040503050406030204" pitchFamily="18" charset="0"/>
                            </a:rPr>
                            <m:t>𝔼</m:t>
                          </m:r>
                        </m:e>
                        <m:sub>
                          <m:r>
                            <a:rPr lang="en-US" sz="1800" i="1">
                              <a:latin typeface="Cambria Math" panose="02040503050406030204" pitchFamily="18" charset="0"/>
                            </a:rPr>
                            <m:t>𝑥</m:t>
                          </m:r>
                        </m:sub>
                      </m:sSub>
                      <m:d>
                        <m:dPr>
                          <m:begChr m:val="["/>
                          <m:endChr m:val="]"/>
                          <m:ctrlPr>
                            <a:rPr lang="en-US" sz="1800" i="1">
                              <a:solidFill>
                                <a:srgbClr val="836967"/>
                              </a:solidFill>
                              <a:latin typeface="Cambria Math" panose="02040503050406030204" pitchFamily="18" charset="0"/>
                            </a:rPr>
                          </m:ctrlPr>
                        </m:dPr>
                        <m:e>
                          <m:sSub>
                            <m:sSubPr>
                              <m:ctrlPr>
                                <a:rPr lang="en-US" sz="1800" i="1">
                                  <a:solidFill>
                                    <a:srgbClr val="836967"/>
                                  </a:solidFill>
                                  <a:latin typeface="Cambria Math" panose="02040503050406030204" pitchFamily="18" charset="0"/>
                                </a:rPr>
                              </m:ctrlPr>
                            </m:sSubPr>
                            <m:e>
                              <m:d>
                                <m:dPr>
                                  <m:begChr m:val=""/>
                                  <m:endChr m:val=""/>
                                  <m:ctrlPr>
                                    <a:rPr lang="en-US" sz="1800" i="1">
                                      <a:solidFill>
                                        <a:srgbClr val="836967"/>
                                      </a:solidFill>
                                      <a:latin typeface="Cambria Math" panose="02040503050406030204" pitchFamily="18" charset="0"/>
                                    </a:rPr>
                                  </m:ctrlPr>
                                </m:dPr>
                                <m:e>
                                  <m:r>
                                    <a:rPr lang="en-US" sz="1800" i="0">
                                      <a:latin typeface="Cambria Math" panose="02040503050406030204" pitchFamily="18" charset="0"/>
                                    </a:rPr>
                                    <m:t>∥</m:t>
                                  </m:r>
                                  <m:sSub>
                                    <m:sSubPr>
                                      <m:ctrlPr>
                                        <a:rPr lang="en-US" sz="1800" i="1">
                                          <a:solidFill>
                                            <a:srgbClr val="836967"/>
                                          </a:solidFill>
                                          <a:latin typeface="Cambria Math" panose="02040503050406030204" pitchFamily="18" charset="0"/>
                                        </a:rPr>
                                      </m:ctrlPr>
                                    </m:sSubPr>
                                    <m:e>
                                      <m:acc>
                                        <m:accPr>
                                          <m:chr m:val="̂"/>
                                          <m:ctrlPr>
                                            <a:rPr lang="en-US" sz="1800" i="1">
                                              <a:solidFill>
                                                <a:srgbClr val="836967"/>
                                              </a:solidFill>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𝑖</m:t>
                                      </m:r>
                                    </m:sub>
                                  </m:sSub>
                                  <m:r>
                                    <a:rPr lang="en-US" sz="1800" i="0">
                                      <a:latin typeface="Cambria Math" panose="02040503050406030204" pitchFamily="18" charset="0"/>
                                    </a:rPr>
                                    <m:t>−</m:t>
                                  </m:r>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0">
                                      <a:latin typeface="Cambria Math" panose="02040503050406030204" pitchFamily="18" charset="0"/>
                                    </a:rPr>
                                    <m:t>∥</m:t>
                                  </m:r>
                                </m:e>
                              </m:d>
                            </m:e>
                            <m:sub>
                              <m:r>
                                <a:rPr lang="en-US" sz="1800" i="0">
                                  <a:latin typeface="Cambria Math" panose="02040503050406030204" pitchFamily="18" charset="0"/>
                                </a:rPr>
                                <m:t>2</m:t>
                              </m:r>
                            </m:sub>
                          </m:sSub>
                        </m:e>
                      </m:d>
                    </m:oMath>
                  </m:oMathPara>
                </a14:m>
                <a:endParaRPr lang="en-US" sz="1800"/>
              </a:p>
            </p:txBody>
          </p:sp>
        </mc:Choice>
        <mc:Fallback xmlns="">
          <p:sp>
            <p:nvSpPr>
              <p:cNvPr id="15" name="TextBox 14">
                <a:extLst>
                  <a:ext uri="{FF2B5EF4-FFF2-40B4-BE49-F238E27FC236}">
                    <a16:creationId xmlns:a16="http://schemas.microsoft.com/office/drawing/2014/main" id="{05D56D6B-EDCB-4598-815B-1DBC84BD5D6E}"/>
                  </a:ext>
                </a:extLst>
              </p:cNvPr>
              <p:cNvSpPr txBox="1">
                <a:spLocks noRot="1" noChangeAspect="1" noMove="1" noResize="1" noEditPoints="1" noAdjustHandles="1" noChangeArrowheads="1" noChangeShapeType="1" noTextEdit="1"/>
              </p:cNvSpPr>
              <p:nvPr/>
            </p:nvSpPr>
            <p:spPr>
              <a:xfrm>
                <a:off x="2014268" y="2869051"/>
                <a:ext cx="4908430" cy="416204"/>
              </a:xfrm>
              <a:prstGeom prst="rect">
                <a:avLst/>
              </a:prstGeom>
              <a:blipFill>
                <a:blip r:embed="rId4"/>
                <a:stretch>
                  <a:fillRect b="-4412"/>
                </a:stretch>
              </a:blipFill>
            </p:spPr>
            <p:txBody>
              <a:bodyPr/>
              <a:lstStyle/>
              <a:p>
                <a:r>
                  <a:rPr lang="en-US">
                    <a:noFill/>
                  </a:rPr>
                  <a:t> </a:t>
                </a:r>
              </a:p>
            </p:txBody>
          </p:sp>
        </mc:Fallback>
      </mc:AlternateContent>
    </p:spTree>
    <p:extLst>
      <p:ext uri="{BB962C8B-B14F-4D97-AF65-F5344CB8AC3E}">
        <p14:creationId xmlns:p14="http://schemas.microsoft.com/office/powerpoint/2010/main" val="1568004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6AEFE-C7DF-4D4E-AA23-AA06341891EA}"/>
              </a:ext>
            </a:extLst>
          </p:cNvPr>
          <p:cNvSpPr>
            <a:spLocks noGrp="1"/>
          </p:cNvSpPr>
          <p:nvPr>
            <p:ph type="title"/>
          </p:nvPr>
        </p:nvSpPr>
        <p:spPr/>
        <p:txBody>
          <a:bodyPr/>
          <a:lstStyle/>
          <a:p>
            <a:r>
              <a:rPr lang="en-US" dirty="0"/>
              <a:t>GANs N’ Roses</a:t>
            </a:r>
          </a:p>
        </p:txBody>
      </p:sp>
      <p:sp>
        <p:nvSpPr>
          <p:cNvPr id="3" name="Slide Number Placeholder 2">
            <a:extLst>
              <a:ext uri="{FF2B5EF4-FFF2-40B4-BE49-F238E27FC236}">
                <a16:creationId xmlns:a16="http://schemas.microsoft.com/office/drawing/2014/main" id="{37EEDFF2-2294-4B71-ACA5-4588E9BD9FF7}"/>
              </a:ext>
            </a:extLst>
          </p:cNvPr>
          <p:cNvSpPr>
            <a:spLocks noGrp="1"/>
          </p:cNvSpPr>
          <p:nvPr>
            <p:ph type="sldNum" sz="quarter" idx="10"/>
          </p:nvPr>
        </p:nvSpPr>
        <p:spPr/>
        <p:txBody>
          <a:bodyPr/>
          <a:lstStyle/>
          <a:p>
            <a:fld id="{4E29E586-2DE8-4B1C-8EEF-1B7AB568E410}" type="slidenum">
              <a:rPr lang="en-US" smtClean="0"/>
              <a:t>51</a:t>
            </a:fld>
            <a:endParaRPr lang="en-US"/>
          </a:p>
        </p:txBody>
      </p:sp>
      <p:pic>
        <p:nvPicPr>
          <p:cNvPr id="5" name="Picture 4">
            <a:extLst>
              <a:ext uri="{FF2B5EF4-FFF2-40B4-BE49-F238E27FC236}">
                <a16:creationId xmlns:a16="http://schemas.microsoft.com/office/drawing/2014/main" id="{B5DB3139-A681-43EF-8C83-4882132CD3B2}"/>
              </a:ext>
            </a:extLst>
          </p:cNvPr>
          <p:cNvPicPr>
            <a:picLocks noChangeAspect="1"/>
          </p:cNvPicPr>
          <p:nvPr/>
        </p:nvPicPr>
        <p:blipFill>
          <a:blip r:embed="rId2"/>
          <a:stretch>
            <a:fillRect/>
          </a:stretch>
        </p:blipFill>
        <p:spPr>
          <a:xfrm>
            <a:off x="939800" y="935975"/>
            <a:ext cx="7264400" cy="3727865"/>
          </a:xfrm>
          <a:prstGeom prst="rect">
            <a:avLst/>
          </a:prstGeom>
        </p:spPr>
      </p:pic>
    </p:spTree>
    <p:extLst>
      <p:ext uri="{BB962C8B-B14F-4D97-AF65-F5344CB8AC3E}">
        <p14:creationId xmlns:p14="http://schemas.microsoft.com/office/powerpoint/2010/main" val="2133656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432E8-C9F3-4C7A-A86E-D7C9507B17EE}"/>
              </a:ext>
            </a:extLst>
          </p:cNvPr>
          <p:cNvSpPr>
            <a:spLocks noGrp="1"/>
          </p:cNvSpPr>
          <p:nvPr>
            <p:ph type="sldNum" sz="quarter" idx="10"/>
          </p:nvPr>
        </p:nvSpPr>
        <p:spPr/>
        <p:txBody>
          <a:bodyPr/>
          <a:lstStyle/>
          <a:p>
            <a:fld id="{4E29E586-2DE8-4B1C-8EEF-1B7AB568E410}" type="slidenum">
              <a:rPr lang="en-US" smtClean="0"/>
              <a:t>52</a:t>
            </a:fld>
            <a:endParaRPr lang="en-US"/>
          </a:p>
        </p:txBody>
      </p:sp>
      <p:pic>
        <p:nvPicPr>
          <p:cNvPr id="5" name="Picture 4">
            <a:extLst>
              <a:ext uri="{FF2B5EF4-FFF2-40B4-BE49-F238E27FC236}">
                <a16:creationId xmlns:a16="http://schemas.microsoft.com/office/drawing/2014/main" id="{88C93273-DDDB-42B1-B604-200E7409C189}"/>
              </a:ext>
            </a:extLst>
          </p:cNvPr>
          <p:cNvPicPr>
            <a:picLocks noChangeAspect="1"/>
          </p:cNvPicPr>
          <p:nvPr/>
        </p:nvPicPr>
        <p:blipFill>
          <a:blip r:embed="rId2"/>
          <a:stretch>
            <a:fillRect/>
          </a:stretch>
        </p:blipFill>
        <p:spPr>
          <a:xfrm>
            <a:off x="1262505" y="1066411"/>
            <a:ext cx="6618990" cy="3165121"/>
          </a:xfrm>
          <a:prstGeom prst="rect">
            <a:avLst/>
          </a:prstGeom>
        </p:spPr>
      </p:pic>
    </p:spTree>
    <p:extLst>
      <p:ext uri="{BB962C8B-B14F-4D97-AF65-F5344CB8AC3E}">
        <p14:creationId xmlns:p14="http://schemas.microsoft.com/office/powerpoint/2010/main" val="2084464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C92C-9007-440E-A66E-098890DAF381}"/>
              </a:ext>
            </a:extLst>
          </p:cNvPr>
          <p:cNvSpPr>
            <a:spLocks noGrp="1"/>
          </p:cNvSpPr>
          <p:nvPr>
            <p:ph type="title"/>
          </p:nvPr>
        </p:nvSpPr>
        <p:spPr>
          <a:xfrm>
            <a:off x="2129100" y="0"/>
            <a:ext cx="4885800" cy="572700"/>
          </a:xfrm>
        </p:spPr>
        <p:txBody>
          <a:bodyPr/>
          <a:lstStyle/>
          <a:p>
            <a:r>
              <a:rPr lang="en-US"/>
              <a:t>Deep </a:t>
            </a:r>
            <a:r>
              <a:rPr lang="en-US" err="1"/>
              <a:t>Danbooru</a:t>
            </a:r>
            <a:endParaRPr lang="en-US"/>
          </a:p>
        </p:txBody>
      </p:sp>
      <p:sp>
        <p:nvSpPr>
          <p:cNvPr id="3" name="Slide Number Placeholder 2">
            <a:extLst>
              <a:ext uri="{FF2B5EF4-FFF2-40B4-BE49-F238E27FC236}">
                <a16:creationId xmlns:a16="http://schemas.microsoft.com/office/drawing/2014/main" id="{7BD714B4-D79F-44DE-92D5-0B65D632DA0C}"/>
              </a:ext>
            </a:extLst>
          </p:cNvPr>
          <p:cNvSpPr>
            <a:spLocks noGrp="1"/>
          </p:cNvSpPr>
          <p:nvPr>
            <p:ph type="sldNum" sz="quarter" idx="10"/>
          </p:nvPr>
        </p:nvSpPr>
        <p:spPr/>
        <p:txBody>
          <a:bodyPr/>
          <a:lstStyle/>
          <a:p>
            <a:fld id="{4E29E586-2DE8-4B1C-8EEF-1B7AB568E410}" type="slidenum">
              <a:rPr lang="en-US" smtClean="0"/>
              <a:t>53</a:t>
            </a:fld>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E04607C-686C-4DD2-9D5E-E2CBDEBF9BC4}"/>
                  </a:ext>
                </a:extLst>
              </p:cNvPr>
              <p:cNvGraphicFramePr>
                <a:graphicFrameLocks noGrp="1"/>
              </p:cNvGraphicFramePr>
              <p:nvPr>
                <p:extLst>
                  <p:ext uri="{D42A27DB-BD31-4B8C-83A1-F6EECF244321}">
                    <p14:modId xmlns:p14="http://schemas.microsoft.com/office/powerpoint/2010/main" val="2885303429"/>
                  </p:ext>
                </p:extLst>
              </p:nvPr>
            </p:nvGraphicFramePr>
            <p:xfrm>
              <a:off x="3011245" y="638005"/>
              <a:ext cx="3121510" cy="4330447"/>
            </p:xfrm>
            <a:graphic>
              <a:graphicData uri="http://schemas.openxmlformats.org/drawingml/2006/table">
                <a:tbl>
                  <a:tblPr firstRow="1" firstCol="1" bandRow="1">
                    <a:tableStyleId>{F5E58556-9895-4D06-85D2-028FFD2D3099}</a:tableStyleId>
                  </a:tblPr>
                  <a:tblGrid>
                    <a:gridCol w="1560755">
                      <a:extLst>
                        <a:ext uri="{9D8B030D-6E8A-4147-A177-3AD203B41FA5}">
                          <a16:colId xmlns:a16="http://schemas.microsoft.com/office/drawing/2014/main" val="1426698566"/>
                        </a:ext>
                      </a:extLst>
                    </a:gridCol>
                    <a:gridCol w="1560755">
                      <a:extLst>
                        <a:ext uri="{9D8B030D-6E8A-4147-A177-3AD203B41FA5}">
                          <a16:colId xmlns:a16="http://schemas.microsoft.com/office/drawing/2014/main" val="2757716024"/>
                        </a:ext>
                      </a:extLst>
                    </a:gridCol>
                  </a:tblGrid>
                  <a:tr h="146541">
                    <a:tc>
                      <a:txBody>
                        <a:bodyPr/>
                        <a:lstStyle/>
                        <a:p>
                          <a:pPr marL="0" marR="0" indent="0" algn="ctr">
                            <a:lnSpc>
                              <a:spcPct val="150000"/>
                            </a:lnSpc>
                            <a:spcBef>
                              <a:spcPts val="0"/>
                            </a:spcBef>
                            <a:spcAft>
                              <a:spcPts val="400"/>
                            </a:spcAft>
                          </a:pPr>
                          <a:r>
                            <a:rPr lang="en-US" sz="900">
                              <a:effectLst/>
                            </a:rPr>
                            <a:t>Output size</a:t>
                          </a:r>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tc>
                      <a:txBody>
                        <a:bodyPr/>
                        <a:lstStyle/>
                        <a:p>
                          <a:pPr marL="0" marR="0" indent="0" algn="ctr">
                            <a:lnSpc>
                              <a:spcPct val="150000"/>
                            </a:lnSpc>
                            <a:spcBef>
                              <a:spcPts val="0"/>
                            </a:spcBef>
                            <a:spcAft>
                              <a:spcPts val="400"/>
                            </a:spcAft>
                          </a:pPr>
                          <a:r>
                            <a:rPr lang="en-US" sz="900">
                              <a:effectLst/>
                            </a:rPr>
                            <a:t>Layer</a:t>
                          </a:r>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extLst>
                      <a:ext uri="{0D108BD9-81ED-4DB2-BD59-A6C34878D82A}">
                        <a16:rowId xmlns:a16="http://schemas.microsoft.com/office/drawing/2014/main" val="2106314873"/>
                      </a:ext>
                    </a:extLst>
                  </a:tr>
                  <a:tr h="194961">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256×256</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tc>
                      <a:txBody>
                        <a:bodyPr/>
                        <a:lstStyle/>
                        <a:p>
                          <a:pPr marL="0" marR="0" indent="0" algn="ctr">
                            <a:lnSpc>
                              <a:spcPct val="150000"/>
                            </a:lnSpc>
                            <a:spcBef>
                              <a:spcPts val="0"/>
                            </a:spcBef>
                            <a:spcAft>
                              <a:spcPts val="400"/>
                            </a:spcAft>
                          </a:pPr>
                          <a14:m>
                            <m:oMath xmlns:m="http://schemas.openxmlformats.org/officeDocument/2006/math">
                              <m:r>
                                <a:rPr lang="en-US" sz="900">
                                  <a:effectLst/>
                                  <a:latin typeface="Cambria Math" panose="02040503050406030204" pitchFamily="18" charset="0"/>
                                </a:rPr>
                                <m:t>7×7, 64,</m:t>
                              </m:r>
                            </m:oMath>
                          </a14:m>
                          <a:r>
                            <a:rPr lang="en-US" sz="900">
                              <a:effectLst/>
                            </a:rPr>
                            <a:t> stride 2</a:t>
                          </a:r>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extLst>
                      <a:ext uri="{0D108BD9-81ED-4DB2-BD59-A6C34878D82A}">
                        <a16:rowId xmlns:a16="http://schemas.microsoft.com/office/drawing/2014/main" val="1085713456"/>
                      </a:ext>
                    </a:extLst>
                  </a:tr>
                  <a:tr h="146541">
                    <a:tc rowSpan="2">
                      <a:txBody>
                        <a:bodyPr/>
                        <a:lstStyle/>
                        <a:p>
                          <a:pPr marL="0" marR="0" indent="228600" algn="just">
                            <a:lnSpc>
                              <a:spcPct val="150000"/>
                            </a:lnSpc>
                            <a:spcBef>
                              <a:spcPts val="0"/>
                            </a:spcBef>
                            <a:spcAft>
                              <a:spcPts val="400"/>
                            </a:spcAft>
                          </a:pPr>
                          <a:r>
                            <a:rPr lang="en-US" sz="900">
                              <a:effectLst/>
                            </a:rPr>
                            <a:t> </a:t>
                          </a:r>
                        </a:p>
                        <a:p>
                          <a:pPr marL="0" marR="0" indent="22860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128×128</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tc>
                      <a:txBody>
                        <a:bodyPr/>
                        <a:lstStyle/>
                        <a:p>
                          <a:pPr marL="0" marR="0" indent="0" algn="ctr">
                            <a:lnSpc>
                              <a:spcPct val="150000"/>
                            </a:lnSpc>
                            <a:spcBef>
                              <a:spcPts val="0"/>
                            </a:spcBef>
                            <a:spcAft>
                              <a:spcPts val="400"/>
                            </a:spcAft>
                          </a:pPr>
                          <a14:m>
                            <m:oMath xmlns:m="http://schemas.openxmlformats.org/officeDocument/2006/math">
                              <m:r>
                                <a:rPr lang="en-US" sz="900">
                                  <a:effectLst/>
                                  <a:latin typeface="Cambria Math" panose="02040503050406030204" pitchFamily="18" charset="0"/>
                                </a:rPr>
                                <m:t>3×3 </m:t>
                              </m:r>
                            </m:oMath>
                          </a14:m>
                          <a:r>
                            <a:rPr lang="en-US" sz="900">
                              <a:effectLst/>
                            </a:rPr>
                            <a:t>max pool, stride 2</a:t>
                          </a:r>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extLst>
                      <a:ext uri="{0D108BD9-81ED-4DB2-BD59-A6C34878D82A}">
                        <a16:rowId xmlns:a16="http://schemas.microsoft.com/office/drawing/2014/main" val="4206188950"/>
                      </a:ext>
                    </a:extLst>
                  </a:tr>
                  <a:tr h="486335">
                    <a:tc vMerge="1">
                      <a:txBody>
                        <a:bodyPr/>
                        <a:lstStyle/>
                        <a:p>
                          <a:endParaRPr lang="en-US"/>
                        </a:p>
                      </a:txBody>
                      <a:tcPr/>
                    </a:tc>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d>
                                  <m:dPr>
                                    <m:begChr m:val="["/>
                                    <m:endChr m:val="]"/>
                                    <m:ctrlPr>
                                      <a:rPr lang="en-US" sz="900" i="1">
                                        <a:effectLst/>
                                        <a:latin typeface="Cambria Math" panose="02040503050406030204" pitchFamily="18" charset="0"/>
                                      </a:rPr>
                                    </m:ctrlPr>
                                  </m:dPr>
                                  <m:e>
                                    <m:eqArr>
                                      <m:eqArrPr>
                                        <m:ctrlPr>
                                          <a:rPr lang="en-US" sz="900" i="1">
                                            <a:effectLst/>
                                            <a:latin typeface="Cambria Math" panose="02040503050406030204" pitchFamily="18" charset="0"/>
                                          </a:rPr>
                                        </m:ctrlPr>
                                      </m:eqArrPr>
                                      <m:e>
                                        <m:r>
                                          <a:rPr lang="en-US" sz="900">
                                            <a:effectLst/>
                                            <a:latin typeface="Cambria Math" panose="02040503050406030204" pitchFamily="18" charset="0"/>
                                          </a:rPr>
                                          <m:t>1×1, 64</m:t>
                                        </m:r>
                                      </m:e>
                                      <m:e>
                                        <m:r>
                                          <a:rPr lang="en-US" sz="900">
                                            <a:effectLst/>
                                            <a:latin typeface="Cambria Math" panose="02040503050406030204" pitchFamily="18" charset="0"/>
                                          </a:rPr>
                                          <m:t>3×3, 64</m:t>
                                        </m:r>
                                      </m:e>
                                      <m:e>
                                        <m:r>
                                          <a:rPr lang="en-US" sz="900">
                                            <a:effectLst/>
                                            <a:latin typeface="Cambria Math" panose="02040503050406030204" pitchFamily="18" charset="0"/>
                                          </a:rPr>
                                          <m:t>1×1, 256</m:t>
                                        </m:r>
                                      </m:e>
                                    </m:eqArr>
                                  </m:e>
                                </m:d>
                                <m:r>
                                  <a:rPr lang="en-US" sz="900">
                                    <a:effectLst/>
                                    <a:latin typeface="Cambria Math" panose="02040503050406030204" pitchFamily="18" charset="0"/>
                                  </a:rPr>
                                  <m:t>×2</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extLst>
                      <a:ext uri="{0D108BD9-81ED-4DB2-BD59-A6C34878D82A}">
                        <a16:rowId xmlns:a16="http://schemas.microsoft.com/office/drawing/2014/main" val="938040649"/>
                      </a:ext>
                    </a:extLst>
                  </a:tr>
                  <a:tr h="486335">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64×64</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d>
                                  <m:dPr>
                                    <m:begChr m:val="["/>
                                    <m:endChr m:val="]"/>
                                    <m:ctrlPr>
                                      <a:rPr lang="en-US" sz="900" i="1">
                                        <a:effectLst/>
                                        <a:latin typeface="Cambria Math" panose="02040503050406030204" pitchFamily="18" charset="0"/>
                                      </a:rPr>
                                    </m:ctrlPr>
                                  </m:dPr>
                                  <m:e>
                                    <m:eqArr>
                                      <m:eqArrPr>
                                        <m:ctrlPr>
                                          <a:rPr lang="en-US" sz="900" i="1">
                                            <a:effectLst/>
                                            <a:latin typeface="Cambria Math" panose="02040503050406030204" pitchFamily="18" charset="0"/>
                                          </a:rPr>
                                        </m:ctrlPr>
                                      </m:eqArrPr>
                                      <m:e>
                                        <m:r>
                                          <a:rPr lang="en-US" sz="900">
                                            <a:effectLst/>
                                            <a:latin typeface="Cambria Math" panose="02040503050406030204" pitchFamily="18" charset="0"/>
                                          </a:rPr>
                                          <m:t>1×1, 128</m:t>
                                        </m:r>
                                      </m:e>
                                      <m:e>
                                        <m:r>
                                          <a:rPr lang="en-US" sz="900">
                                            <a:effectLst/>
                                            <a:latin typeface="Cambria Math" panose="02040503050406030204" pitchFamily="18" charset="0"/>
                                          </a:rPr>
                                          <m:t>3×3, 128</m:t>
                                        </m:r>
                                      </m:e>
                                      <m:e>
                                        <m:r>
                                          <a:rPr lang="en-US" sz="900">
                                            <a:effectLst/>
                                            <a:latin typeface="Cambria Math" panose="02040503050406030204" pitchFamily="18" charset="0"/>
                                          </a:rPr>
                                          <m:t>1×1, 512</m:t>
                                        </m:r>
                                      </m:e>
                                    </m:eqArr>
                                  </m:e>
                                </m:d>
                                <m:r>
                                  <a:rPr lang="en-US" sz="900">
                                    <a:effectLst/>
                                    <a:latin typeface="Cambria Math" panose="02040503050406030204" pitchFamily="18" charset="0"/>
                                  </a:rPr>
                                  <m:t>×7</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extLst>
                      <a:ext uri="{0D108BD9-81ED-4DB2-BD59-A6C34878D82A}">
                        <a16:rowId xmlns:a16="http://schemas.microsoft.com/office/drawing/2014/main" val="3081726985"/>
                      </a:ext>
                    </a:extLst>
                  </a:tr>
                  <a:tr h="489750">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32×32</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d>
                                  <m:dPr>
                                    <m:begChr m:val="["/>
                                    <m:endChr m:val="]"/>
                                    <m:ctrlPr>
                                      <a:rPr lang="en-US" sz="900" i="1">
                                        <a:effectLst/>
                                        <a:latin typeface="Cambria Math" panose="02040503050406030204" pitchFamily="18" charset="0"/>
                                      </a:rPr>
                                    </m:ctrlPr>
                                  </m:dPr>
                                  <m:e>
                                    <m:eqArr>
                                      <m:eqArrPr>
                                        <m:ctrlPr>
                                          <a:rPr lang="en-US" sz="900" i="1">
                                            <a:effectLst/>
                                            <a:latin typeface="Cambria Math" panose="02040503050406030204" pitchFamily="18" charset="0"/>
                                          </a:rPr>
                                        </m:ctrlPr>
                                      </m:eqArrPr>
                                      <m:e>
                                        <m:r>
                                          <a:rPr lang="en-US" sz="900">
                                            <a:effectLst/>
                                            <a:latin typeface="Cambria Math" panose="02040503050406030204" pitchFamily="18" charset="0"/>
                                          </a:rPr>
                                          <m:t>1×1, 256</m:t>
                                        </m:r>
                                      </m:e>
                                      <m:e>
                                        <m:r>
                                          <a:rPr lang="en-US" sz="900">
                                            <a:effectLst/>
                                            <a:latin typeface="Cambria Math" panose="02040503050406030204" pitchFamily="18" charset="0"/>
                                          </a:rPr>
                                          <m:t>3×3, 256</m:t>
                                        </m:r>
                                      </m:e>
                                      <m:e>
                                        <m:r>
                                          <a:rPr lang="en-US" sz="900">
                                            <a:effectLst/>
                                            <a:latin typeface="Cambria Math" panose="02040503050406030204" pitchFamily="18" charset="0"/>
                                          </a:rPr>
                                          <m:t>1×1,2 1024</m:t>
                                        </m:r>
                                      </m:e>
                                    </m:eqArr>
                                  </m:e>
                                </m:d>
                                <m:r>
                                  <a:rPr lang="en-US" sz="900">
                                    <a:effectLst/>
                                    <a:latin typeface="Cambria Math" panose="02040503050406030204" pitchFamily="18" charset="0"/>
                                  </a:rPr>
                                  <m:t>×19</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extLst>
                      <a:ext uri="{0D108BD9-81ED-4DB2-BD59-A6C34878D82A}">
                        <a16:rowId xmlns:a16="http://schemas.microsoft.com/office/drawing/2014/main" val="1854657852"/>
                      </a:ext>
                    </a:extLst>
                  </a:tr>
                  <a:tr h="489750">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16×16</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d>
                                  <m:dPr>
                                    <m:begChr m:val="["/>
                                    <m:endChr m:val="]"/>
                                    <m:ctrlPr>
                                      <a:rPr lang="en-US" sz="900" i="1">
                                        <a:effectLst/>
                                        <a:latin typeface="Cambria Math" panose="02040503050406030204" pitchFamily="18" charset="0"/>
                                      </a:rPr>
                                    </m:ctrlPr>
                                  </m:dPr>
                                  <m:e>
                                    <m:eqArr>
                                      <m:eqArrPr>
                                        <m:ctrlPr>
                                          <a:rPr lang="en-US" sz="900" i="1">
                                            <a:effectLst/>
                                            <a:latin typeface="Cambria Math" panose="02040503050406030204" pitchFamily="18" charset="0"/>
                                          </a:rPr>
                                        </m:ctrlPr>
                                      </m:eqArrPr>
                                      <m:e>
                                        <m:r>
                                          <a:rPr lang="en-US" sz="900">
                                            <a:effectLst/>
                                            <a:latin typeface="Cambria Math" panose="02040503050406030204" pitchFamily="18" charset="0"/>
                                          </a:rPr>
                                          <m:t>1×1, 256</m:t>
                                        </m:r>
                                      </m:e>
                                      <m:e>
                                        <m:r>
                                          <a:rPr lang="en-US" sz="900">
                                            <a:effectLst/>
                                            <a:latin typeface="Cambria Math" panose="02040503050406030204" pitchFamily="18" charset="0"/>
                                          </a:rPr>
                                          <m:t>3×3, 256</m:t>
                                        </m:r>
                                      </m:e>
                                      <m:e>
                                        <m:r>
                                          <a:rPr lang="en-US" sz="900">
                                            <a:effectLst/>
                                            <a:latin typeface="Cambria Math" panose="02040503050406030204" pitchFamily="18" charset="0"/>
                                          </a:rPr>
                                          <m:t>1×1,2 1024</m:t>
                                        </m:r>
                                      </m:e>
                                    </m:eqArr>
                                  </m:e>
                                </m:d>
                                <m:r>
                                  <a:rPr lang="en-US" sz="900">
                                    <a:effectLst/>
                                    <a:latin typeface="Cambria Math" panose="02040503050406030204" pitchFamily="18" charset="0"/>
                                  </a:rPr>
                                  <m:t>×19</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extLst>
                      <a:ext uri="{0D108BD9-81ED-4DB2-BD59-A6C34878D82A}">
                        <a16:rowId xmlns:a16="http://schemas.microsoft.com/office/drawing/2014/main" val="3073647098"/>
                      </a:ext>
                    </a:extLst>
                  </a:tr>
                  <a:tr h="489750">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8×8</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d>
                                  <m:dPr>
                                    <m:begChr m:val="["/>
                                    <m:endChr m:val="]"/>
                                    <m:ctrlPr>
                                      <a:rPr lang="en-US" sz="900" i="1">
                                        <a:effectLst/>
                                        <a:latin typeface="Cambria Math" panose="02040503050406030204" pitchFamily="18" charset="0"/>
                                      </a:rPr>
                                    </m:ctrlPr>
                                  </m:dPr>
                                  <m:e>
                                    <m:eqArr>
                                      <m:eqArrPr>
                                        <m:ctrlPr>
                                          <a:rPr lang="en-US" sz="900" i="1">
                                            <a:effectLst/>
                                            <a:latin typeface="Cambria Math" panose="02040503050406030204" pitchFamily="18" charset="0"/>
                                          </a:rPr>
                                        </m:ctrlPr>
                                      </m:eqArrPr>
                                      <m:e>
                                        <m:r>
                                          <a:rPr lang="en-US" sz="900">
                                            <a:effectLst/>
                                            <a:latin typeface="Cambria Math" panose="02040503050406030204" pitchFamily="18" charset="0"/>
                                          </a:rPr>
                                          <m:t>1×1, 512</m:t>
                                        </m:r>
                                      </m:e>
                                      <m:e>
                                        <m:r>
                                          <a:rPr lang="en-US" sz="900">
                                            <a:effectLst/>
                                            <a:latin typeface="Cambria Math" panose="02040503050406030204" pitchFamily="18" charset="0"/>
                                          </a:rPr>
                                          <m:t>3×3, 512</m:t>
                                        </m:r>
                                      </m:e>
                                      <m:e>
                                        <m:r>
                                          <a:rPr lang="en-US" sz="900">
                                            <a:effectLst/>
                                            <a:latin typeface="Cambria Math" panose="02040503050406030204" pitchFamily="18" charset="0"/>
                                          </a:rPr>
                                          <m:t>1×1, 2048</m:t>
                                        </m:r>
                                      </m:e>
                                    </m:eqArr>
                                  </m:e>
                                </m:d>
                                <m:r>
                                  <a:rPr lang="en-US" sz="900">
                                    <a:effectLst/>
                                    <a:latin typeface="Cambria Math" panose="02040503050406030204" pitchFamily="18" charset="0"/>
                                  </a:rPr>
                                  <m:t>×2</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extLst>
                      <a:ext uri="{0D108BD9-81ED-4DB2-BD59-A6C34878D82A}">
                        <a16:rowId xmlns:a16="http://schemas.microsoft.com/office/drawing/2014/main" val="4254796496"/>
                      </a:ext>
                    </a:extLst>
                  </a:tr>
                  <a:tr h="486335">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4×4</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tc>
                      <a:txBody>
                        <a:bodyPr/>
                        <a:lstStyle/>
                        <a:p>
                          <a:pPr marL="0" marR="0" indent="0" algn="just">
                            <a:lnSpc>
                              <a:spcPct val="150000"/>
                            </a:lnSpc>
                            <a:spcBef>
                              <a:spcPts val="0"/>
                            </a:spcBef>
                            <a:spcAft>
                              <a:spcPts val="400"/>
                            </a:spcAft>
                          </a:pPr>
                          <a14:m>
                            <m:oMathPara xmlns:m="http://schemas.openxmlformats.org/officeDocument/2006/math">
                              <m:oMathParaPr>
                                <m:jc m:val="centerGroup"/>
                              </m:oMathParaPr>
                              <m:oMath xmlns:m="http://schemas.openxmlformats.org/officeDocument/2006/math">
                                <m:d>
                                  <m:dPr>
                                    <m:begChr m:val="["/>
                                    <m:endChr m:val="]"/>
                                    <m:ctrlPr>
                                      <a:rPr lang="en-US" sz="900" i="1">
                                        <a:effectLst/>
                                        <a:latin typeface="Cambria Math" panose="02040503050406030204" pitchFamily="18" charset="0"/>
                                      </a:rPr>
                                    </m:ctrlPr>
                                  </m:dPr>
                                  <m:e>
                                    <m:eqArr>
                                      <m:eqArrPr>
                                        <m:ctrlPr>
                                          <a:rPr lang="en-US" sz="900" i="1">
                                            <a:effectLst/>
                                            <a:latin typeface="Cambria Math" panose="02040503050406030204" pitchFamily="18" charset="0"/>
                                          </a:rPr>
                                        </m:ctrlPr>
                                      </m:eqArrPr>
                                      <m:e>
                                        <m:r>
                                          <a:rPr lang="en-US" sz="900">
                                            <a:effectLst/>
                                            <a:latin typeface="Cambria Math" panose="02040503050406030204" pitchFamily="18" charset="0"/>
                                          </a:rPr>
                                          <m:t>1×1, 1024</m:t>
                                        </m:r>
                                      </m:e>
                                      <m:e>
                                        <m:r>
                                          <a:rPr lang="en-US" sz="900">
                                            <a:effectLst/>
                                            <a:latin typeface="Cambria Math" panose="02040503050406030204" pitchFamily="18" charset="0"/>
                                          </a:rPr>
                                          <m:t>3×3, 1024</m:t>
                                        </m:r>
                                      </m:e>
                                      <m:e>
                                        <m:r>
                                          <a:rPr lang="en-US" sz="900">
                                            <a:effectLst/>
                                            <a:latin typeface="Cambria Math" panose="02040503050406030204" pitchFamily="18" charset="0"/>
                                          </a:rPr>
                                          <m:t>1×1, 4096</m:t>
                                        </m:r>
                                      </m:e>
                                    </m:eqArr>
                                  </m:e>
                                </m:d>
                                <m:r>
                                  <a:rPr lang="en-US" sz="900">
                                    <a:effectLst/>
                                    <a:latin typeface="Cambria Math" panose="02040503050406030204" pitchFamily="18" charset="0"/>
                                  </a:rPr>
                                  <m:t>×2</m:t>
                                </m:r>
                              </m:oMath>
                            </m:oMathPara>
                          </a14:m>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extLst>
                      <a:ext uri="{0D108BD9-81ED-4DB2-BD59-A6C34878D82A}">
                        <a16:rowId xmlns:a16="http://schemas.microsoft.com/office/drawing/2014/main" val="783428792"/>
                      </a:ext>
                    </a:extLst>
                  </a:tr>
                </a:tbl>
              </a:graphicData>
            </a:graphic>
          </p:graphicFrame>
        </mc:Choice>
        <mc:Fallback xmlns="">
          <p:graphicFrame>
            <p:nvGraphicFramePr>
              <p:cNvPr id="4" name="Table 3">
                <a:extLst>
                  <a:ext uri="{FF2B5EF4-FFF2-40B4-BE49-F238E27FC236}">
                    <a16:creationId xmlns:a16="http://schemas.microsoft.com/office/drawing/2014/main" id="{DE04607C-686C-4DD2-9D5E-E2CBDEBF9BC4}"/>
                  </a:ext>
                </a:extLst>
              </p:cNvPr>
              <p:cNvGraphicFramePr>
                <a:graphicFrameLocks noGrp="1"/>
              </p:cNvGraphicFramePr>
              <p:nvPr>
                <p:extLst>
                  <p:ext uri="{D42A27DB-BD31-4B8C-83A1-F6EECF244321}">
                    <p14:modId xmlns:p14="http://schemas.microsoft.com/office/powerpoint/2010/main" val="2885303429"/>
                  </p:ext>
                </p:extLst>
              </p:nvPr>
            </p:nvGraphicFramePr>
            <p:xfrm>
              <a:off x="3011245" y="638005"/>
              <a:ext cx="3121510" cy="4330447"/>
            </p:xfrm>
            <a:graphic>
              <a:graphicData uri="http://schemas.openxmlformats.org/drawingml/2006/table">
                <a:tbl>
                  <a:tblPr firstRow="1" firstCol="1" bandRow="1">
                    <a:tableStyleId>{F5E58556-9895-4D06-85D2-028FFD2D3099}</a:tableStyleId>
                  </a:tblPr>
                  <a:tblGrid>
                    <a:gridCol w="1560755">
                      <a:extLst>
                        <a:ext uri="{9D8B030D-6E8A-4147-A177-3AD203B41FA5}">
                          <a16:colId xmlns:a16="http://schemas.microsoft.com/office/drawing/2014/main" val="1426698566"/>
                        </a:ext>
                      </a:extLst>
                    </a:gridCol>
                    <a:gridCol w="1560755">
                      <a:extLst>
                        <a:ext uri="{9D8B030D-6E8A-4147-A177-3AD203B41FA5}">
                          <a16:colId xmlns:a16="http://schemas.microsoft.com/office/drawing/2014/main" val="2757716024"/>
                        </a:ext>
                      </a:extLst>
                    </a:gridCol>
                  </a:tblGrid>
                  <a:tr h="180912">
                    <a:tc>
                      <a:txBody>
                        <a:bodyPr/>
                        <a:lstStyle/>
                        <a:p>
                          <a:pPr marL="0" marR="0" indent="0" algn="ctr">
                            <a:lnSpc>
                              <a:spcPct val="150000"/>
                            </a:lnSpc>
                            <a:spcBef>
                              <a:spcPts val="0"/>
                            </a:spcBef>
                            <a:spcAft>
                              <a:spcPts val="400"/>
                            </a:spcAft>
                          </a:pPr>
                          <a:r>
                            <a:rPr lang="en-US" sz="900">
                              <a:effectLst/>
                            </a:rPr>
                            <a:t>Output size</a:t>
                          </a:r>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tc>
                      <a:txBody>
                        <a:bodyPr/>
                        <a:lstStyle/>
                        <a:p>
                          <a:pPr marL="0" marR="0" indent="0" algn="ctr">
                            <a:lnSpc>
                              <a:spcPct val="150000"/>
                            </a:lnSpc>
                            <a:spcBef>
                              <a:spcPts val="0"/>
                            </a:spcBef>
                            <a:spcAft>
                              <a:spcPts val="400"/>
                            </a:spcAft>
                          </a:pPr>
                          <a:r>
                            <a:rPr lang="en-US" sz="900">
                              <a:effectLst/>
                            </a:rPr>
                            <a:t>Layer</a:t>
                          </a:r>
                          <a:endParaRPr lang="en-US" sz="900">
                            <a:effectLst/>
                            <a:latin typeface="Times New Roman" panose="02020603050405020304" pitchFamily="18" charset="0"/>
                            <a:ea typeface="Calibri" panose="020F0502020204030204" pitchFamily="34" charset="0"/>
                            <a:cs typeface="Arial" panose="020B0604020202020204" pitchFamily="34" charset="0"/>
                          </a:endParaRPr>
                        </a:p>
                      </a:txBody>
                      <a:tcPr marL="38423" marR="38423" marT="0" marB="0"/>
                    </a:tc>
                    <a:extLst>
                      <a:ext uri="{0D108BD9-81ED-4DB2-BD59-A6C34878D82A}">
                        <a16:rowId xmlns:a16="http://schemas.microsoft.com/office/drawing/2014/main" val="2106314873"/>
                      </a:ext>
                    </a:extLst>
                  </a:tr>
                  <a:tr h="256540">
                    <a:tc>
                      <a:txBody>
                        <a:bodyPr/>
                        <a:lstStyle/>
                        <a:p>
                          <a:endParaRPr lang="en-US"/>
                        </a:p>
                      </a:txBody>
                      <a:tcPr marL="38423" marR="38423" marT="0" marB="0">
                        <a:blipFill>
                          <a:blip r:embed="rId2"/>
                          <a:stretch>
                            <a:fillRect t="-73810" r="-100389" b="-1526190"/>
                          </a:stretch>
                        </a:blipFill>
                      </a:tcPr>
                    </a:tc>
                    <a:tc>
                      <a:txBody>
                        <a:bodyPr/>
                        <a:lstStyle/>
                        <a:p>
                          <a:endParaRPr lang="en-US"/>
                        </a:p>
                      </a:txBody>
                      <a:tcPr marL="38423" marR="38423" marT="0" marB="0">
                        <a:blipFill>
                          <a:blip r:embed="rId2"/>
                          <a:stretch>
                            <a:fillRect l="-100000" t="-73810" r="-389" b="-1526190"/>
                          </a:stretch>
                        </a:blipFill>
                      </a:tcPr>
                    </a:tc>
                    <a:extLst>
                      <a:ext uri="{0D108BD9-81ED-4DB2-BD59-A6C34878D82A}">
                        <a16:rowId xmlns:a16="http://schemas.microsoft.com/office/drawing/2014/main" val="1085713456"/>
                      </a:ext>
                    </a:extLst>
                  </a:tr>
                  <a:tr h="180912">
                    <a:tc rowSpan="2">
                      <a:txBody>
                        <a:bodyPr/>
                        <a:lstStyle/>
                        <a:p>
                          <a:endParaRPr lang="en-US"/>
                        </a:p>
                      </a:txBody>
                      <a:tcPr marL="38423" marR="38423" marT="0" marB="0">
                        <a:blipFill>
                          <a:blip r:embed="rId2"/>
                          <a:stretch>
                            <a:fillRect t="-55725" r="-100389" b="-389313"/>
                          </a:stretch>
                        </a:blipFill>
                      </a:tcPr>
                    </a:tc>
                    <a:tc>
                      <a:txBody>
                        <a:bodyPr/>
                        <a:lstStyle/>
                        <a:p>
                          <a:endParaRPr lang="en-US"/>
                        </a:p>
                      </a:txBody>
                      <a:tcPr marL="38423" marR="38423" marT="0" marB="0">
                        <a:blipFill>
                          <a:blip r:embed="rId2"/>
                          <a:stretch>
                            <a:fillRect l="-100000" t="-243333" r="-389" b="-2036667"/>
                          </a:stretch>
                        </a:blipFill>
                      </a:tcPr>
                    </a:tc>
                    <a:extLst>
                      <a:ext uri="{0D108BD9-81ED-4DB2-BD59-A6C34878D82A}">
                        <a16:rowId xmlns:a16="http://schemas.microsoft.com/office/drawing/2014/main" val="4206188950"/>
                      </a:ext>
                    </a:extLst>
                  </a:tr>
                  <a:tr h="616585">
                    <a:tc vMerge="1">
                      <a:txBody>
                        <a:bodyPr/>
                        <a:lstStyle/>
                        <a:p>
                          <a:endParaRPr lang="en-US"/>
                        </a:p>
                      </a:txBody>
                      <a:tcPr/>
                    </a:tc>
                    <a:tc>
                      <a:txBody>
                        <a:bodyPr/>
                        <a:lstStyle/>
                        <a:p>
                          <a:endParaRPr lang="en-US"/>
                        </a:p>
                      </a:txBody>
                      <a:tcPr marL="38423" marR="38423" marT="0" marB="0">
                        <a:blipFill>
                          <a:blip r:embed="rId2"/>
                          <a:stretch>
                            <a:fillRect l="-100000" t="-101980" r="-389" b="-504950"/>
                          </a:stretch>
                        </a:blipFill>
                      </a:tcPr>
                    </a:tc>
                    <a:extLst>
                      <a:ext uri="{0D108BD9-81ED-4DB2-BD59-A6C34878D82A}">
                        <a16:rowId xmlns:a16="http://schemas.microsoft.com/office/drawing/2014/main" val="938040649"/>
                      </a:ext>
                    </a:extLst>
                  </a:tr>
                  <a:tr h="616585">
                    <a:tc>
                      <a:txBody>
                        <a:bodyPr/>
                        <a:lstStyle/>
                        <a:p>
                          <a:endParaRPr lang="en-US"/>
                        </a:p>
                      </a:txBody>
                      <a:tcPr marL="38423" marR="38423" marT="0" marB="0">
                        <a:blipFill>
                          <a:blip r:embed="rId2"/>
                          <a:stretch>
                            <a:fillRect t="-201980" r="-100389" b="-404950"/>
                          </a:stretch>
                        </a:blipFill>
                      </a:tcPr>
                    </a:tc>
                    <a:tc>
                      <a:txBody>
                        <a:bodyPr/>
                        <a:lstStyle/>
                        <a:p>
                          <a:endParaRPr lang="en-US"/>
                        </a:p>
                      </a:txBody>
                      <a:tcPr marL="38423" marR="38423" marT="0" marB="0">
                        <a:blipFill>
                          <a:blip r:embed="rId2"/>
                          <a:stretch>
                            <a:fillRect l="-100000" t="-201980" r="-389" b="-404950"/>
                          </a:stretch>
                        </a:blipFill>
                      </a:tcPr>
                    </a:tc>
                    <a:extLst>
                      <a:ext uri="{0D108BD9-81ED-4DB2-BD59-A6C34878D82A}">
                        <a16:rowId xmlns:a16="http://schemas.microsoft.com/office/drawing/2014/main" val="3081726985"/>
                      </a:ext>
                    </a:extLst>
                  </a:tr>
                  <a:tr h="620776">
                    <a:tc>
                      <a:txBody>
                        <a:bodyPr/>
                        <a:lstStyle/>
                        <a:p>
                          <a:endParaRPr lang="en-US"/>
                        </a:p>
                      </a:txBody>
                      <a:tcPr marL="38423" marR="38423" marT="0" marB="0">
                        <a:blipFill>
                          <a:blip r:embed="rId2"/>
                          <a:stretch>
                            <a:fillRect t="-299020" r="-100389" b="-300980"/>
                          </a:stretch>
                        </a:blipFill>
                      </a:tcPr>
                    </a:tc>
                    <a:tc>
                      <a:txBody>
                        <a:bodyPr/>
                        <a:lstStyle/>
                        <a:p>
                          <a:endParaRPr lang="en-US"/>
                        </a:p>
                      </a:txBody>
                      <a:tcPr marL="38423" marR="38423" marT="0" marB="0">
                        <a:blipFill>
                          <a:blip r:embed="rId2"/>
                          <a:stretch>
                            <a:fillRect l="-100000" t="-299020" r="-389" b="-300980"/>
                          </a:stretch>
                        </a:blipFill>
                      </a:tcPr>
                    </a:tc>
                    <a:extLst>
                      <a:ext uri="{0D108BD9-81ED-4DB2-BD59-A6C34878D82A}">
                        <a16:rowId xmlns:a16="http://schemas.microsoft.com/office/drawing/2014/main" val="1854657852"/>
                      </a:ext>
                    </a:extLst>
                  </a:tr>
                  <a:tr h="620776">
                    <a:tc>
                      <a:txBody>
                        <a:bodyPr/>
                        <a:lstStyle/>
                        <a:p>
                          <a:endParaRPr lang="en-US"/>
                        </a:p>
                      </a:txBody>
                      <a:tcPr marL="38423" marR="38423" marT="0" marB="0">
                        <a:blipFill>
                          <a:blip r:embed="rId2"/>
                          <a:stretch>
                            <a:fillRect t="-395146" r="-100389" b="-198058"/>
                          </a:stretch>
                        </a:blipFill>
                      </a:tcPr>
                    </a:tc>
                    <a:tc>
                      <a:txBody>
                        <a:bodyPr/>
                        <a:lstStyle/>
                        <a:p>
                          <a:endParaRPr lang="en-US"/>
                        </a:p>
                      </a:txBody>
                      <a:tcPr marL="38423" marR="38423" marT="0" marB="0">
                        <a:blipFill>
                          <a:blip r:embed="rId2"/>
                          <a:stretch>
                            <a:fillRect l="-100000" t="-395146" r="-389" b="-198058"/>
                          </a:stretch>
                        </a:blipFill>
                      </a:tcPr>
                    </a:tc>
                    <a:extLst>
                      <a:ext uri="{0D108BD9-81ED-4DB2-BD59-A6C34878D82A}">
                        <a16:rowId xmlns:a16="http://schemas.microsoft.com/office/drawing/2014/main" val="3073647098"/>
                      </a:ext>
                    </a:extLst>
                  </a:tr>
                  <a:tr h="620776">
                    <a:tc>
                      <a:txBody>
                        <a:bodyPr/>
                        <a:lstStyle/>
                        <a:p>
                          <a:endParaRPr lang="en-US"/>
                        </a:p>
                      </a:txBody>
                      <a:tcPr marL="38423" marR="38423" marT="0" marB="0">
                        <a:blipFill>
                          <a:blip r:embed="rId2"/>
                          <a:stretch>
                            <a:fillRect t="-500000" r="-100389" b="-100000"/>
                          </a:stretch>
                        </a:blipFill>
                      </a:tcPr>
                    </a:tc>
                    <a:tc>
                      <a:txBody>
                        <a:bodyPr/>
                        <a:lstStyle/>
                        <a:p>
                          <a:endParaRPr lang="en-US"/>
                        </a:p>
                      </a:txBody>
                      <a:tcPr marL="38423" marR="38423" marT="0" marB="0">
                        <a:blipFill>
                          <a:blip r:embed="rId2"/>
                          <a:stretch>
                            <a:fillRect l="-100000" t="-500000" r="-389" b="-100000"/>
                          </a:stretch>
                        </a:blipFill>
                      </a:tcPr>
                    </a:tc>
                    <a:extLst>
                      <a:ext uri="{0D108BD9-81ED-4DB2-BD59-A6C34878D82A}">
                        <a16:rowId xmlns:a16="http://schemas.microsoft.com/office/drawing/2014/main" val="4254796496"/>
                      </a:ext>
                    </a:extLst>
                  </a:tr>
                  <a:tr h="616585">
                    <a:tc>
                      <a:txBody>
                        <a:bodyPr/>
                        <a:lstStyle/>
                        <a:p>
                          <a:endParaRPr lang="en-US"/>
                        </a:p>
                      </a:txBody>
                      <a:tcPr marL="38423" marR="38423" marT="0" marB="0">
                        <a:blipFill>
                          <a:blip r:embed="rId2"/>
                          <a:stretch>
                            <a:fillRect t="-605941" r="-100389" b="-990"/>
                          </a:stretch>
                        </a:blipFill>
                      </a:tcPr>
                    </a:tc>
                    <a:tc>
                      <a:txBody>
                        <a:bodyPr/>
                        <a:lstStyle/>
                        <a:p>
                          <a:endParaRPr lang="en-US"/>
                        </a:p>
                      </a:txBody>
                      <a:tcPr marL="38423" marR="38423" marT="0" marB="0">
                        <a:blipFill>
                          <a:blip r:embed="rId2"/>
                          <a:stretch>
                            <a:fillRect l="-100000" t="-605941" r="-389" b="-990"/>
                          </a:stretch>
                        </a:blipFill>
                      </a:tcPr>
                    </a:tc>
                    <a:extLst>
                      <a:ext uri="{0D108BD9-81ED-4DB2-BD59-A6C34878D82A}">
                        <a16:rowId xmlns:a16="http://schemas.microsoft.com/office/drawing/2014/main" val="783428792"/>
                      </a:ext>
                    </a:extLst>
                  </a:tr>
                </a:tbl>
              </a:graphicData>
            </a:graphic>
          </p:graphicFrame>
        </mc:Fallback>
      </mc:AlternateContent>
    </p:spTree>
    <p:extLst>
      <p:ext uri="{BB962C8B-B14F-4D97-AF65-F5344CB8AC3E}">
        <p14:creationId xmlns:p14="http://schemas.microsoft.com/office/powerpoint/2010/main" val="184998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2FCC-05CE-43E0-BBFF-115CA430CEB4}"/>
              </a:ext>
            </a:extLst>
          </p:cNvPr>
          <p:cNvSpPr txBox="1">
            <a:spLocks/>
          </p:cNvSpPr>
          <p:nvPr/>
        </p:nvSpPr>
        <p:spPr>
          <a:xfrm>
            <a:off x="1412330" y="-29817"/>
            <a:ext cx="6707939" cy="855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9pPr>
          </a:lstStyle>
          <a:p>
            <a:r>
              <a:rPr lang="en-US" sz="2400" err="1"/>
              <a:t>Chuyển</a:t>
            </a:r>
            <a:r>
              <a:rPr lang="en-US" sz="2400"/>
              <a:t> </a:t>
            </a:r>
            <a:r>
              <a:rPr lang="en-US" sz="2400" err="1"/>
              <a:t>miền</a:t>
            </a:r>
            <a:r>
              <a:rPr lang="en-US" sz="2400"/>
              <a:t> </a:t>
            </a:r>
            <a:r>
              <a:rPr lang="en-US" sz="2400" err="1"/>
              <a:t>ảnh</a:t>
            </a:r>
            <a:r>
              <a:rPr lang="en-US" sz="2400"/>
              <a:t> </a:t>
            </a:r>
            <a:r>
              <a:rPr lang="en-US" sz="2400" err="1"/>
              <a:t>mặt</a:t>
            </a:r>
            <a:r>
              <a:rPr lang="en-US" sz="2400"/>
              <a:t> </a:t>
            </a:r>
            <a:r>
              <a:rPr lang="en-US" sz="2400" err="1"/>
              <a:t>người</a:t>
            </a:r>
            <a:r>
              <a:rPr lang="en-US" sz="2400"/>
              <a:t> sang </a:t>
            </a:r>
            <a:r>
              <a:rPr lang="en-US" sz="2400" err="1"/>
              <a:t>ảnh</a:t>
            </a:r>
            <a:r>
              <a:rPr lang="en-US" sz="2400"/>
              <a:t> </a:t>
            </a:r>
            <a:r>
              <a:rPr lang="en-US" sz="2400" err="1"/>
              <a:t>hoạt</a:t>
            </a:r>
            <a:r>
              <a:rPr lang="en-US" sz="2400"/>
              <a:t> </a:t>
            </a:r>
            <a:r>
              <a:rPr lang="en-US" sz="2400" err="1"/>
              <a:t>hoạ</a:t>
            </a:r>
            <a:r>
              <a:rPr lang="en-US" sz="2400"/>
              <a:t> </a:t>
            </a:r>
            <a:r>
              <a:rPr lang="en-US" sz="2400" err="1"/>
              <a:t>bằng</a:t>
            </a:r>
            <a:r>
              <a:rPr lang="en-US" sz="2400"/>
              <a:t> </a:t>
            </a:r>
            <a:r>
              <a:rPr lang="en-US" sz="2400" err="1"/>
              <a:t>mô</a:t>
            </a:r>
            <a:r>
              <a:rPr lang="en-US" sz="2400"/>
              <a:t> </a:t>
            </a:r>
            <a:r>
              <a:rPr lang="en-US" sz="2400" err="1"/>
              <a:t>hình</a:t>
            </a:r>
            <a:r>
              <a:rPr lang="en-US" sz="2400"/>
              <a:t> </a:t>
            </a:r>
            <a:r>
              <a:rPr lang="en-US" sz="2400" err="1"/>
              <a:t>đối</a:t>
            </a:r>
            <a:r>
              <a:rPr lang="en-US" sz="2400"/>
              <a:t> </a:t>
            </a:r>
            <a:r>
              <a:rPr lang="en-US" sz="2400" err="1"/>
              <a:t>kháng</a:t>
            </a:r>
            <a:r>
              <a:rPr lang="en-US" sz="2400"/>
              <a:t> </a:t>
            </a:r>
            <a:r>
              <a:rPr lang="en-US" sz="2400" err="1"/>
              <a:t>sinh</a:t>
            </a:r>
            <a:r>
              <a:rPr lang="en-US" sz="2400"/>
              <a:t> </a:t>
            </a:r>
            <a:r>
              <a:rPr lang="en-US" sz="2400" err="1"/>
              <a:t>mẫu</a:t>
            </a:r>
            <a:endParaRPr lang="en-US" sz="2400"/>
          </a:p>
        </p:txBody>
      </p:sp>
      <p:pic>
        <p:nvPicPr>
          <p:cNvPr id="7" name="Picture 6">
            <a:extLst>
              <a:ext uri="{FF2B5EF4-FFF2-40B4-BE49-F238E27FC236}">
                <a16:creationId xmlns:a16="http://schemas.microsoft.com/office/drawing/2014/main" id="{0389C597-8764-4B4A-B256-FBD459983ECC}"/>
              </a:ext>
            </a:extLst>
          </p:cNvPr>
          <p:cNvPicPr>
            <a:picLocks noChangeAspect="1"/>
          </p:cNvPicPr>
          <p:nvPr/>
        </p:nvPicPr>
        <p:blipFill>
          <a:blip r:embed="rId3"/>
          <a:stretch>
            <a:fillRect/>
          </a:stretch>
        </p:blipFill>
        <p:spPr>
          <a:xfrm>
            <a:off x="3001689" y="1222201"/>
            <a:ext cx="1571625" cy="1457325"/>
          </a:xfrm>
          <a:prstGeom prst="rect">
            <a:avLst/>
          </a:prstGeom>
        </p:spPr>
      </p:pic>
      <p:pic>
        <p:nvPicPr>
          <p:cNvPr id="9" name="Picture 8">
            <a:extLst>
              <a:ext uri="{FF2B5EF4-FFF2-40B4-BE49-F238E27FC236}">
                <a16:creationId xmlns:a16="http://schemas.microsoft.com/office/drawing/2014/main" id="{EC1EA3FF-2D16-433B-B6DC-0EF8C20FE3CE}"/>
              </a:ext>
            </a:extLst>
          </p:cNvPr>
          <p:cNvPicPr>
            <a:picLocks noChangeAspect="1"/>
          </p:cNvPicPr>
          <p:nvPr/>
        </p:nvPicPr>
        <p:blipFill>
          <a:blip r:embed="rId4"/>
          <a:stretch>
            <a:fillRect/>
          </a:stretch>
        </p:blipFill>
        <p:spPr>
          <a:xfrm>
            <a:off x="4821668" y="1114424"/>
            <a:ext cx="1395444" cy="1457326"/>
          </a:xfrm>
          <a:prstGeom prst="rect">
            <a:avLst/>
          </a:prstGeom>
        </p:spPr>
      </p:pic>
      <p:sp>
        <p:nvSpPr>
          <p:cNvPr id="10" name="TextBox 9">
            <a:extLst>
              <a:ext uri="{FF2B5EF4-FFF2-40B4-BE49-F238E27FC236}">
                <a16:creationId xmlns:a16="http://schemas.microsoft.com/office/drawing/2014/main" id="{ADB8E83D-E28E-4C16-910D-5FF7E73E9CFC}"/>
              </a:ext>
            </a:extLst>
          </p:cNvPr>
          <p:cNvSpPr txBox="1"/>
          <p:nvPr/>
        </p:nvSpPr>
        <p:spPr>
          <a:xfrm>
            <a:off x="3352676" y="2679525"/>
            <a:ext cx="833883" cy="307777"/>
          </a:xfrm>
          <a:prstGeom prst="rect">
            <a:avLst/>
          </a:prstGeom>
          <a:noFill/>
        </p:spPr>
        <p:txBody>
          <a:bodyPr wrap="none" rtlCol="0">
            <a:spAutoFit/>
          </a:bodyPr>
          <a:lstStyle/>
          <a:p>
            <a:r>
              <a:rPr lang="en-US" err="1"/>
              <a:t>BigGAN</a:t>
            </a:r>
            <a:endParaRPr lang="en-US"/>
          </a:p>
        </p:txBody>
      </p:sp>
      <p:sp>
        <p:nvSpPr>
          <p:cNvPr id="11" name="TextBox 10">
            <a:extLst>
              <a:ext uri="{FF2B5EF4-FFF2-40B4-BE49-F238E27FC236}">
                <a16:creationId xmlns:a16="http://schemas.microsoft.com/office/drawing/2014/main" id="{65A8BE7A-E42F-4310-978D-90A8C5A00501}"/>
              </a:ext>
            </a:extLst>
          </p:cNvPr>
          <p:cNvSpPr txBox="1"/>
          <p:nvPr/>
        </p:nvSpPr>
        <p:spPr>
          <a:xfrm>
            <a:off x="5062190" y="2682633"/>
            <a:ext cx="914399" cy="307777"/>
          </a:xfrm>
          <a:prstGeom prst="rect">
            <a:avLst/>
          </a:prstGeom>
          <a:noFill/>
        </p:spPr>
        <p:txBody>
          <a:bodyPr wrap="square" rtlCol="0">
            <a:spAutoFit/>
          </a:bodyPr>
          <a:lstStyle/>
          <a:p>
            <a:r>
              <a:rPr lang="en-US" err="1"/>
              <a:t>ProGAN</a:t>
            </a:r>
            <a:endParaRPr lang="en-US"/>
          </a:p>
        </p:txBody>
      </p:sp>
      <p:pic>
        <p:nvPicPr>
          <p:cNvPr id="15" name="Picture 14">
            <a:extLst>
              <a:ext uri="{FF2B5EF4-FFF2-40B4-BE49-F238E27FC236}">
                <a16:creationId xmlns:a16="http://schemas.microsoft.com/office/drawing/2014/main" id="{C5173B24-D603-49D6-AB54-913A2CA69396}"/>
              </a:ext>
            </a:extLst>
          </p:cNvPr>
          <p:cNvPicPr>
            <a:picLocks noChangeAspect="1"/>
          </p:cNvPicPr>
          <p:nvPr/>
        </p:nvPicPr>
        <p:blipFill>
          <a:blip r:embed="rId5"/>
          <a:stretch>
            <a:fillRect/>
          </a:stretch>
        </p:blipFill>
        <p:spPr>
          <a:xfrm>
            <a:off x="6585725" y="1224748"/>
            <a:ext cx="1359083" cy="1347002"/>
          </a:xfrm>
          <a:prstGeom prst="rect">
            <a:avLst/>
          </a:prstGeom>
        </p:spPr>
      </p:pic>
      <p:sp>
        <p:nvSpPr>
          <p:cNvPr id="16" name="TextBox 15">
            <a:extLst>
              <a:ext uri="{FF2B5EF4-FFF2-40B4-BE49-F238E27FC236}">
                <a16:creationId xmlns:a16="http://schemas.microsoft.com/office/drawing/2014/main" id="{AEA56574-AE0A-4B0D-A9CF-95A3FE50F3E3}"/>
              </a:ext>
            </a:extLst>
          </p:cNvPr>
          <p:cNvSpPr txBox="1"/>
          <p:nvPr/>
        </p:nvSpPr>
        <p:spPr>
          <a:xfrm>
            <a:off x="6761368" y="2679526"/>
            <a:ext cx="982961" cy="307777"/>
          </a:xfrm>
          <a:prstGeom prst="rect">
            <a:avLst/>
          </a:prstGeom>
          <a:noFill/>
        </p:spPr>
        <p:txBody>
          <a:bodyPr wrap="none" rtlCol="0">
            <a:spAutoFit/>
          </a:bodyPr>
          <a:lstStyle/>
          <a:p>
            <a:r>
              <a:rPr lang="en-US" err="1"/>
              <a:t>PokeGAN</a:t>
            </a:r>
            <a:endParaRPr lang="en-US"/>
          </a:p>
        </p:txBody>
      </p:sp>
      <p:pic>
        <p:nvPicPr>
          <p:cNvPr id="18" name="Picture 17">
            <a:extLst>
              <a:ext uri="{FF2B5EF4-FFF2-40B4-BE49-F238E27FC236}">
                <a16:creationId xmlns:a16="http://schemas.microsoft.com/office/drawing/2014/main" id="{1FC06DD9-8436-4859-A60D-5F880B5AD382}"/>
              </a:ext>
            </a:extLst>
          </p:cNvPr>
          <p:cNvPicPr>
            <a:picLocks noChangeAspect="1"/>
          </p:cNvPicPr>
          <p:nvPr/>
        </p:nvPicPr>
        <p:blipFill>
          <a:blip r:embed="rId6"/>
          <a:stretch>
            <a:fillRect/>
          </a:stretch>
        </p:blipFill>
        <p:spPr>
          <a:xfrm>
            <a:off x="1716301" y="1390650"/>
            <a:ext cx="1181100" cy="1181100"/>
          </a:xfrm>
          <a:prstGeom prst="rect">
            <a:avLst/>
          </a:prstGeom>
        </p:spPr>
      </p:pic>
      <p:sp>
        <p:nvSpPr>
          <p:cNvPr id="19" name="TextBox 18">
            <a:extLst>
              <a:ext uri="{FF2B5EF4-FFF2-40B4-BE49-F238E27FC236}">
                <a16:creationId xmlns:a16="http://schemas.microsoft.com/office/drawing/2014/main" id="{B8C480AC-A7A2-4D30-BC38-8EC0BBD957CD}"/>
              </a:ext>
            </a:extLst>
          </p:cNvPr>
          <p:cNvSpPr txBox="1"/>
          <p:nvPr/>
        </p:nvSpPr>
        <p:spPr>
          <a:xfrm>
            <a:off x="1939193" y="2679526"/>
            <a:ext cx="694421" cy="307777"/>
          </a:xfrm>
          <a:prstGeom prst="rect">
            <a:avLst/>
          </a:prstGeom>
          <a:noFill/>
        </p:spPr>
        <p:txBody>
          <a:bodyPr wrap="none" rtlCol="0">
            <a:spAutoFit/>
          </a:bodyPr>
          <a:lstStyle/>
          <a:p>
            <a:r>
              <a:rPr lang="en-US"/>
              <a:t>VGAN</a:t>
            </a:r>
          </a:p>
        </p:txBody>
      </p:sp>
      <p:sp>
        <p:nvSpPr>
          <p:cNvPr id="20" name="TextBox 19">
            <a:extLst>
              <a:ext uri="{FF2B5EF4-FFF2-40B4-BE49-F238E27FC236}">
                <a16:creationId xmlns:a16="http://schemas.microsoft.com/office/drawing/2014/main" id="{B8D37102-C318-449B-BDF0-A0DC9C7FB803}"/>
              </a:ext>
            </a:extLst>
          </p:cNvPr>
          <p:cNvSpPr txBox="1"/>
          <p:nvPr/>
        </p:nvSpPr>
        <p:spPr>
          <a:xfrm>
            <a:off x="645811" y="984670"/>
            <a:ext cx="1388522" cy="338554"/>
          </a:xfrm>
          <a:prstGeom prst="rect">
            <a:avLst/>
          </a:prstGeom>
          <a:noFill/>
        </p:spPr>
        <p:txBody>
          <a:bodyPr wrap="none" rtlCol="0">
            <a:spAutoFit/>
          </a:bodyPr>
          <a:lstStyle/>
          <a:p>
            <a:pPr marL="285750" indent="-285750">
              <a:buFont typeface="Arial" panose="020B0604020202020204" pitchFamily="34" charset="0"/>
              <a:buChar char="•"/>
            </a:pPr>
            <a:r>
              <a:rPr lang="en-US" sz="1600" err="1"/>
              <a:t>Khó</a:t>
            </a:r>
            <a:r>
              <a:rPr lang="en-US" sz="1600"/>
              <a:t> </a:t>
            </a:r>
            <a:r>
              <a:rPr lang="en-US" sz="1600" err="1"/>
              <a:t>khăn</a:t>
            </a:r>
            <a:r>
              <a:rPr lang="en-US"/>
              <a:t>:</a:t>
            </a:r>
          </a:p>
        </p:txBody>
      </p:sp>
      <p:pic>
        <p:nvPicPr>
          <p:cNvPr id="1026" name="Picture 2" descr="When it works: a hand-selected StyleGAN sample from my Asuka Souryuu Langley-finetuned StyleGAN">
            <a:extLst>
              <a:ext uri="{FF2B5EF4-FFF2-40B4-BE49-F238E27FC236}">
                <a16:creationId xmlns:a16="http://schemas.microsoft.com/office/drawing/2014/main" id="{9A4D9083-3E90-4A68-8986-D46B18E50B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3713" y="3076157"/>
            <a:ext cx="1836574" cy="18365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08751CA-375D-4B34-BCBA-82435C71417A}"/>
              </a:ext>
            </a:extLst>
          </p:cNvPr>
          <p:cNvSpPr txBox="1"/>
          <p:nvPr/>
        </p:nvSpPr>
        <p:spPr>
          <a:xfrm>
            <a:off x="708451" y="3329610"/>
            <a:ext cx="1407758" cy="338554"/>
          </a:xfrm>
          <a:prstGeom prst="rect">
            <a:avLst/>
          </a:prstGeom>
          <a:noFill/>
        </p:spPr>
        <p:txBody>
          <a:bodyPr wrap="none" rtlCol="0">
            <a:spAutoFit/>
          </a:bodyPr>
          <a:lstStyle/>
          <a:p>
            <a:pPr marL="285750" indent="-285750">
              <a:buFont typeface="Arial" panose="020B0604020202020204" pitchFamily="34" charset="0"/>
              <a:buChar char="•"/>
            </a:pPr>
            <a:r>
              <a:rPr lang="en-US" sz="1600" err="1"/>
              <a:t>Giải</a:t>
            </a:r>
            <a:r>
              <a:rPr lang="en-US" sz="1600"/>
              <a:t> </a:t>
            </a:r>
            <a:r>
              <a:rPr lang="en-US" sz="1600" err="1"/>
              <a:t>pháp</a:t>
            </a:r>
            <a:r>
              <a:rPr lang="en-US" sz="1600"/>
              <a:t>:</a:t>
            </a:r>
          </a:p>
        </p:txBody>
      </p:sp>
      <p:sp>
        <p:nvSpPr>
          <p:cNvPr id="23" name="TextBox 22">
            <a:extLst>
              <a:ext uri="{FF2B5EF4-FFF2-40B4-BE49-F238E27FC236}">
                <a16:creationId xmlns:a16="http://schemas.microsoft.com/office/drawing/2014/main" id="{7B9FBF5D-BF04-4263-B605-E362CFA932AC}"/>
              </a:ext>
            </a:extLst>
          </p:cNvPr>
          <p:cNvSpPr txBox="1"/>
          <p:nvPr/>
        </p:nvSpPr>
        <p:spPr>
          <a:xfrm>
            <a:off x="4085328" y="4890618"/>
            <a:ext cx="973343" cy="307777"/>
          </a:xfrm>
          <a:prstGeom prst="rect">
            <a:avLst/>
          </a:prstGeom>
          <a:noFill/>
        </p:spPr>
        <p:txBody>
          <a:bodyPr wrap="none" rtlCol="0">
            <a:spAutoFit/>
          </a:bodyPr>
          <a:lstStyle/>
          <a:p>
            <a:r>
              <a:rPr lang="en-US" err="1"/>
              <a:t>StyleGAN</a:t>
            </a:r>
            <a:endParaRPr lang="en-US"/>
          </a:p>
        </p:txBody>
      </p:sp>
      <p:sp>
        <p:nvSpPr>
          <p:cNvPr id="3" name="Slide Number Placeholder 2">
            <a:extLst>
              <a:ext uri="{FF2B5EF4-FFF2-40B4-BE49-F238E27FC236}">
                <a16:creationId xmlns:a16="http://schemas.microsoft.com/office/drawing/2014/main" id="{4CB945C4-352F-4784-92E8-35B28B414553}"/>
              </a:ext>
            </a:extLst>
          </p:cNvPr>
          <p:cNvSpPr>
            <a:spLocks noGrp="1"/>
          </p:cNvSpPr>
          <p:nvPr>
            <p:ph type="sldNum" sz="quarter" idx="10"/>
          </p:nvPr>
        </p:nvSpPr>
        <p:spPr/>
        <p:txBody>
          <a:bodyPr/>
          <a:lstStyle/>
          <a:p>
            <a:fld id="{4E29E586-2DE8-4B1C-8EEF-1B7AB568E410}" type="slidenum">
              <a:rPr lang="en-US" smtClean="0"/>
              <a:t>54</a:t>
            </a:fld>
            <a:endParaRPr lang="en-US"/>
          </a:p>
        </p:txBody>
      </p:sp>
    </p:spTree>
    <p:extLst>
      <p:ext uri="{BB962C8B-B14F-4D97-AF65-F5344CB8AC3E}">
        <p14:creationId xmlns:p14="http://schemas.microsoft.com/office/powerpoint/2010/main" val="334243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4EB7D69-C6D2-44B3-B49F-C773233C3A16}"/>
              </a:ext>
            </a:extLst>
          </p:cNvPr>
          <p:cNvSpPr txBox="1">
            <a:spLocks/>
          </p:cNvSpPr>
          <p:nvPr/>
        </p:nvSpPr>
        <p:spPr>
          <a:xfrm>
            <a:off x="2129100" y="60933"/>
            <a:ext cx="4885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9pPr>
          </a:lstStyle>
          <a:p>
            <a:r>
              <a:rPr lang="en-US"/>
              <a:t>Lý do nghiên cứu</a:t>
            </a:r>
          </a:p>
        </p:txBody>
      </p:sp>
      <p:sp>
        <p:nvSpPr>
          <p:cNvPr id="5" name="TextBox 4">
            <a:extLst>
              <a:ext uri="{FF2B5EF4-FFF2-40B4-BE49-F238E27FC236}">
                <a16:creationId xmlns:a16="http://schemas.microsoft.com/office/drawing/2014/main" id="{45E0D532-EDE6-4CC4-BD2E-CC3AABF1A62C}"/>
              </a:ext>
            </a:extLst>
          </p:cNvPr>
          <p:cNvSpPr txBox="1"/>
          <p:nvPr/>
        </p:nvSpPr>
        <p:spPr>
          <a:xfrm>
            <a:off x="1096713" y="1115990"/>
            <a:ext cx="2064774" cy="312432"/>
          </a:xfrm>
          <a:prstGeom prst="rect">
            <a:avLst/>
          </a:prstGeom>
          <a:noFill/>
        </p:spPr>
        <p:txBody>
          <a:bodyPr wrap="square">
            <a:spAutoFit/>
          </a:bodyPr>
          <a:lstStyle/>
          <a:p>
            <a:pPr marL="285750" indent="-285750">
              <a:buFont typeface="Arial" panose="020B0604020202020204" pitchFamily="34" charset="0"/>
              <a:buChar char="•"/>
            </a:pPr>
            <a:r>
              <a:rPr lang="en-US" err="1"/>
              <a:t>Tạo</a:t>
            </a:r>
            <a:r>
              <a:rPr lang="en-US"/>
              <a:t> </a:t>
            </a:r>
            <a:r>
              <a:rPr lang="en-US" err="1"/>
              <a:t>hình</a:t>
            </a:r>
            <a:r>
              <a:rPr lang="en-US"/>
              <a:t> </a:t>
            </a:r>
            <a:r>
              <a:rPr lang="en-US" err="1"/>
              <a:t>nhân</a:t>
            </a:r>
            <a:r>
              <a:rPr lang="en-US"/>
              <a:t> </a:t>
            </a:r>
            <a:r>
              <a:rPr lang="en-US" err="1"/>
              <a:t>vật</a:t>
            </a:r>
            <a:endParaRPr lang="en-US"/>
          </a:p>
        </p:txBody>
      </p:sp>
      <p:pic>
        <p:nvPicPr>
          <p:cNvPr id="3074" name="Picture 2" descr="Character - Face Shapes — Denise Ortakales Illustration">
            <a:extLst>
              <a:ext uri="{FF2B5EF4-FFF2-40B4-BE49-F238E27FC236}">
                <a16:creationId xmlns:a16="http://schemas.microsoft.com/office/drawing/2014/main" id="{F6B7ACE3-AB58-48BA-96BD-F6AAA838A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666" y="1480043"/>
            <a:ext cx="5194667" cy="315832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5D001B5-D56A-454B-A93F-7F3C67590CEC}"/>
              </a:ext>
            </a:extLst>
          </p:cNvPr>
          <p:cNvSpPr>
            <a:spLocks noGrp="1"/>
          </p:cNvSpPr>
          <p:nvPr>
            <p:ph type="sldNum" sz="quarter" idx="10"/>
          </p:nvPr>
        </p:nvSpPr>
        <p:spPr/>
        <p:txBody>
          <a:bodyPr/>
          <a:lstStyle/>
          <a:p>
            <a:fld id="{4E29E586-2DE8-4B1C-8EEF-1B7AB568E410}" type="slidenum">
              <a:rPr lang="en-US" smtClean="0"/>
              <a:t>6</a:t>
            </a:fld>
            <a:endParaRPr lang="en-US"/>
          </a:p>
        </p:txBody>
      </p:sp>
    </p:spTree>
    <p:extLst>
      <p:ext uri="{BB962C8B-B14F-4D97-AF65-F5344CB8AC3E}">
        <p14:creationId xmlns:p14="http://schemas.microsoft.com/office/powerpoint/2010/main" val="1949822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8B978B-A8A5-496A-B83B-DA4A8C76EDEE}"/>
              </a:ext>
            </a:extLst>
          </p:cNvPr>
          <p:cNvSpPr>
            <a:spLocks noGrp="1"/>
          </p:cNvSpPr>
          <p:nvPr>
            <p:ph type="title"/>
          </p:nvPr>
        </p:nvSpPr>
        <p:spPr>
          <a:xfrm>
            <a:off x="2129100" y="60933"/>
            <a:ext cx="4885800" cy="572700"/>
          </a:xfrm>
        </p:spPr>
        <p:txBody>
          <a:bodyPr/>
          <a:lstStyle/>
          <a:p>
            <a:r>
              <a:rPr lang="en-US" err="1"/>
              <a:t>Mục</a:t>
            </a:r>
            <a:r>
              <a:rPr lang="en-US"/>
              <a:t> </a:t>
            </a:r>
            <a:r>
              <a:rPr lang="en-US" err="1"/>
              <a:t>tiêu</a:t>
            </a:r>
            <a:r>
              <a:rPr lang="en-US"/>
              <a:t> </a:t>
            </a:r>
            <a:r>
              <a:rPr lang="en-US" err="1"/>
              <a:t>nghiên</a:t>
            </a:r>
            <a:r>
              <a:rPr lang="en-US"/>
              <a:t> </a:t>
            </a:r>
            <a:r>
              <a:rPr lang="en-US" err="1"/>
              <a:t>cứu</a:t>
            </a:r>
            <a:endParaRPr lang="en-US"/>
          </a:p>
        </p:txBody>
      </p:sp>
      <p:pic>
        <p:nvPicPr>
          <p:cNvPr id="4098" name="Picture 2" descr="Create an animation video for your website or product or app for $11 -  SEOClerks">
            <a:extLst>
              <a:ext uri="{FF2B5EF4-FFF2-40B4-BE49-F238E27FC236}">
                <a16:creationId xmlns:a16="http://schemas.microsoft.com/office/drawing/2014/main" id="{13CEB8CF-6336-42B7-961C-780B603AA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754" y="921773"/>
            <a:ext cx="6043561" cy="339950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EEDEE9C-529B-427A-B5CE-22E6FFF15BE7}"/>
              </a:ext>
            </a:extLst>
          </p:cNvPr>
          <p:cNvSpPr>
            <a:spLocks noGrp="1"/>
          </p:cNvSpPr>
          <p:nvPr>
            <p:ph type="sldNum" sz="quarter" idx="10"/>
          </p:nvPr>
        </p:nvSpPr>
        <p:spPr/>
        <p:txBody>
          <a:bodyPr/>
          <a:lstStyle/>
          <a:p>
            <a:fld id="{4E29E586-2DE8-4B1C-8EEF-1B7AB568E410}" type="slidenum">
              <a:rPr lang="en-US" smtClean="0"/>
              <a:t>7</a:t>
            </a:fld>
            <a:endParaRPr lang="en-US"/>
          </a:p>
        </p:txBody>
      </p:sp>
    </p:spTree>
    <p:extLst>
      <p:ext uri="{BB962C8B-B14F-4D97-AF65-F5344CB8AC3E}">
        <p14:creationId xmlns:p14="http://schemas.microsoft.com/office/powerpoint/2010/main" val="396807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1036066" y="2222294"/>
            <a:ext cx="7071868"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Phát biểu bài toán</a:t>
            </a:r>
            <a:endParaRPr/>
          </a:p>
        </p:txBody>
      </p:sp>
      <p:sp>
        <p:nvSpPr>
          <p:cNvPr id="499" name="Google Shape;499;p34"/>
          <p:cNvSpPr txBox="1">
            <a:spLocks noGrp="1"/>
          </p:cNvSpPr>
          <p:nvPr>
            <p:ph type="title" idx="2"/>
          </p:nvPr>
        </p:nvSpPr>
        <p:spPr>
          <a:xfrm>
            <a:off x="3105600" y="1164675"/>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 name="Slide Number Placeholder 1">
            <a:extLst>
              <a:ext uri="{FF2B5EF4-FFF2-40B4-BE49-F238E27FC236}">
                <a16:creationId xmlns:a16="http://schemas.microsoft.com/office/drawing/2014/main" id="{3CF15FB3-5E6D-4AE5-B87E-1AC85DA74E1C}"/>
              </a:ext>
            </a:extLst>
          </p:cNvPr>
          <p:cNvSpPr>
            <a:spLocks noGrp="1"/>
          </p:cNvSpPr>
          <p:nvPr>
            <p:ph type="sldNum" sz="quarter" idx="10"/>
          </p:nvPr>
        </p:nvSpPr>
        <p:spPr/>
        <p:txBody>
          <a:bodyPr/>
          <a:lstStyle/>
          <a:p>
            <a:fld id="{4E29E586-2DE8-4B1C-8EEF-1B7AB568E410}"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35580C-210B-437C-AADD-FDCB7D8B512D}"/>
              </a:ext>
            </a:extLst>
          </p:cNvPr>
          <p:cNvSpPr txBox="1">
            <a:spLocks/>
          </p:cNvSpPr>
          <p:nvPr/>
        </p:nvSpPr>
        <p:spPr>
          <a:xfrm>
            <a:off x="2237279" y="-1"/>
            <a:ext cx="5704727" cy="10471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9pPr>
          </a:lstStyle>
          <a:p>
            <a:r>
              <a:rPr lang="en-US" err="1"/>
              <a:t>Chuyển</a:t>
            </a:r>
            <a:r>
              <a:rPr lang="en-US"/>
              <a:t> </a:t>
            </a:r>
            <a:r>
              <a:rPr lang="en-US" err="1"/>
              <a:t>miền</a:t>
            </a:r>
            <a:r>
              <a:rPr lang="en-US"/>
              <a:t> </a:t>
            </a:r>
            <a:r>
              <a:rPr lang="en-US" err="1"/>
              <a:t>ảnh</a:t>
            </a:r>
            <a:r>
              <a:rPr lang="en-US"/>
              <a:t> </a:t>
            </a:r>
            <a:r>
              <a:rPr lang="en-US" err="1"/>
              <a:t>mặt</a:t>
            </a:r>
            <a:r>
              <a:rPr lang="en-US"/>
              <a:t> </a:t>
            </a:r>
            <a:r>
              <a:rPr lang="en-US" err="1"/>
              <a:t>người</a:t>
            </a:r>
            <a:r>
              <a:rPr lang="en-US"/>
              <a:t> sang </a:t>
            </a:r>
            <a:r>
              <a:rPr lang="en-US" err="1"/>
              <a:t>ảnh</a:t>
            </a:r>
            <a:r>
              <a:rPr lang="en-US"/>
              <a:t> </a:t>
            </a:r>
            <a:r>
              <a:rPr lang="en-US" err="1"/>
              <a:t>hoạt</a:t>
            </a:r>
            <a:r>
              <a:rPr lang="en-US"/>
              <a:t> </a:t>
            </a:r>
            <a:r>
              <a:rPr lang="en-US" err="1"/>
              <a:t>hoạ</a:t>
            </a:r>
            <a:endParaRPr lang="en-US"/>
          </a:p>
        </p:txBody>
      </p:sp>
      <p:pic>
        <p:nvPicPr>
          <p:cNvPr id="6" name="Picture 5">
            <a:extLst>
              <a:ext uri="{FF2B5EF4-FFF2-40B4-BE49-F238E27FC236}">
                <a16:creationId xmlns:a16="http://schemas.microsoft.com/office/drawing/2014/main" id="{33CECE3E-EC35-4C0C-9916-A14407B5F22B}"/>
              </a:ext>
            </a:extLst>
          </p:cNvPr>
          <p:cNvPicPr>
            <a:picLocks noChangeAspect="1"/>
          </p:cNvPicPr>
          <p:nvPr/>
        </p:nvPicPr>
        <p:blipFill>
          <a:blip r:embed="rId3"/>
          <a:stretch>
            <a:fillRect/>
          </a:stretch>
        </p:blipFill>
        <p:spPr>
          <a:xfrm>
            <a:off x="5089642" y="1193697"/>
            <a:ext cx="3086100" cy="3257550"/>
          </a:xfrm>
          <a:prstGeom prst="rect">
            <a:avLst/>
          </a:prstGeom>
        </p:spPr>
      </p:pic>
      <p:pic>
        <p:nvPicPr>
          <p:cNvPr id="8" name="Picture 7">
            <a:extLst>
              <a:ext uri="{FF2B5EF4-FFF2-40B4-BE49-F238E27FC236}">
                <a16:creationId xmlns:a16="http://schemas.microsoft.com/office/drawing/2014/main" id="{CDA34A5B-184C-44A8-ABBF-BAC6C94FEF55}"/>
              </a:ext>
            </a:extLst>
          </p:cNvPr>
          <p:cNvPicPr>
            <a:picLocks noChangeAspect="1"/>
          </p:cNvPicPr>
          <p:nvPr/>
        </p:nvPicPr>
        <p:blipFill>
          <a:blip r:embed="rId4"/>
          <a:stretch>
            <a:fillRect/>
          </a:stretch>
        </p:blipFill>
        <p:spPr>
          <a:xfrm>
            <a:off x="987309" y="1231797"/>
            <a:ext cx="3067050" cy="3219450"/>
          </a:xfrm>
          <a:prstGeom prst="rect">
            <a:avLst/>
          </a:prstGeom>
        </p:spPr>
      </p:pic>
      <p:sp>
        <p:nvSpPr>
          <p:cNvPr id="9" name="Arrow: Right 8">
            <a:extLst>
              <a:ext uri="{FF2B5EF4-FFF2-40B4-BE49-F238E27FC236}">
                <a16:creationId xmlns:a16="http://schemas.microsoft.com/office/drawing/2014/main" id="{6FD4C6AC-4175-43A9-A3C2-48700CE5B16C}"/>
              </a:ext>
            </a:extLst>
          </p:cNvPr>
          <p:cNvSpPr/>
          <p:nvPr/>
        </p:nvSpPr>
        <p:spPr>
          <a:xfrm>
            <a:off x="4262284" y="2571750"/>
            <a:ext cx="663677" cy="377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055E02-9D5B-42AC-BD73-B3CF80019120}"/>
              </a:ext>
            </a:extLst>
          </p:cNvPr>
          <p:cNvSpPr txBox="1"/>
          <p:nvPr/>
        </p:nvSpPr>
        <p:spPr>
          <a:xfrm>
            <a:off x="1751408" y="4482021"/>
            <a:ext cx="971741" cy="307777"/>
          </a:xfrm>
          <a:prstGeom prst="rect">
            <a:avLst/>
          </a:prstGeom>
          <a:noFill/>
        </p:spPr>
        <p:txBody>
          <a:bodyPr wrap="none" rtlCol="0">
            <a:spAutoFit/>
          </a:bodyPr>
          <a:lstStyle/>
          <a:p>
            <a:r>
              <a:rPr lang="en-US" i="1" err="1"/>
              <a:t>Ảnh</a:t>
            </a:r>
            <a:r>
              <a:rPr lang="en-US" i="1"/>
              <a:t> selfie</a:t>
            </a:r>
          </a:p>
        </p:txBody>
      </p:sp>
      <p:sp>
        <p:nvSpPr>
          <p:cNvPr id="11" name="TextBox 10">
            <a:extLst>
              <a:ext uri="{FF2B5EF4-FFF2-40B4-BE49-F238E27FC236}">
                <a16:creationId xmlns:a16="http://schemas.microsoft.com/office/drawing/2014/main" id="{FA1F3289-31F7-446E-8783-3E8D3C47B40C}"/>
              </a:ext>
            </a:extLst>
          </p:cNvPr>
          <p:cNvSpPr txBox="1"/>
          <p:nvPr/>
        </p:nvSpPr>
        <p:spPr>
          <a:xfrm>
            <a:off x="6146821" y="4482021"/>
            <a:ext cx="1249060" cy="307777"/>
          </a:xfrm>
          <a:prstGeom prst="rect">
            <a:avLst/>
          </a:prstGeom>
          <a:noFill/>
        </p:spPr>
        <p:txBody>
          <a:bodyPr wrap="none" rtlCol="0">
            <a:spAutoFit/>
          </a:bodyPr>
          <a:lstStyle/>
          <a:p>
            <a:r>
              <a:rPr lang="en-US" i="1" err="1"/>
              <a:t>Ảnh</a:t>
            </a:r>
            <a:r>
              <a:rPr lang="en-US" i="1"/>
              <a:t> </a:t>
            </a:r>
            <a:r>
              <a:rPr lang="en-US" i="1" err="1"/>
              <a:t>hoạt</a:t>
            </a:r>
            <a:r>
              <a:rPr lang="en-US" i="1"/>
              <a:t> </a:t>
            </a:r>
            <a:r>
              <a:rPr lang="en-US" i="1" err="1"/>
              <a:t>họa</a:t>
            </a:r>
            <a:endParaRPr lang="en-US" i="1"/>
          </a:p>
        </p:txBody>
      </p:sp>
      <p:sp>
        <p:nvSpPr>
          <p:cNvPr id="2" name="Slide Number Placeholder 1">
            <a:extLst>
              <a:ext uri="{FF2B5EF4-FFF2-40B4-BE49-F238E27FC236}">
                <a16:creationId xmlns:a16="http://schemas.microsoft.com/office/drawing/2014/main" id="{8777D3B9-A531-4E17-89AF-A4284921B136}"/>
              </a:ext>
            </a:extLst>
          </p:cNvPr>
          <p:cNvSpPr>
            <a:spLocks noGrp="1"/>
          </p:cNvSpPr>
          <p:nvPr>
            <p:ph type="sldNum" sz="quarter" idx="10"/>
          </p:nvPr>
        </p:nvSpPr>
        <p:spPr/>
        <p:txBody>
          <a:bodyPr/>
          <a:lstStyle/>
          <a:p>
            <a:fld id="{4E29E586-2DE8-4B1C-8EEF-1B7AB568E410}" type="slidenum">
              <a:rPr lang="en-US" smtClean="0"/>
              <a:t>9</a:t>
            </a:fld>
            <a:endParaRPr lang="en-US"/>
          </a:p>
        </p:txBody>
      </p:sp>
    </p:spTree>
    <p:extLst>
      <p:ext uri="{BB962C8B-B14F-4D97-AF65-F5344CB8AC3E}">
        <p14:creationId xmlns:p14="http://schemas.microsoft.com/office/powerpoint/2010/main" val="388180111"/>
      </p:ext>
    </p:extLst>
  </p:cSld>
  <p:clrMapOvr>
    <a:masterClrMapping/>
  </p:clrMapOvr>
</p:sld>
</file>

<file path=ppt/theme/theme1.xml><?xml version="1.0" encoding="utf-8"?>
<a:theme xmlns:a="http://schemas.openxmlformats.org/drawingml/2006/main"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0EBA61DBEBAC47997BD1227BBFF84F" ma:contentTypeVersion="8" ma:contentTypeDescription="Create a new document." ma:contentTypeScope="" ma:versionID="e02801f6fda649084954dde431f49481">
  <xsd:schema xmlns:xsd="http://www.w3.org/2001/XMLSchema" xmlns:xs="http://www.w3.org/2001/XMLSchema" xmlns:p="http://schemas.microsoft.com/office/2006/metadata/properties" xmlns:ns3="9d9b5332-a5d8-4d74-b69a-d1c687b97975" targetNamespace="http://schemas.microsoft.com/office/2006/metadata/properties" ma:root="true" ma:fieldsID="28681353335af489857101f3c5ea9aff" ns3:_="">
    <xsd:import namespace="9d9b5332-a5d8-4d74-b69a-d1c687b9797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9b5332-a5d8-4d74-b69a-d1c687b979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578CA1-8261-4D67-9FA7-FDDF0623B6F3}">
  <ds:schemaRefs>
    <ds:schemaRef ds:uri="9d9b5332-a5d8-4d74-b69a-d1c687b979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F5BC04-78EF-40F8-98EA-65EAAF51B292}">
  <ds:schemaRefs>
    <ds:schemaRef ds:uri="http://schemas.openxmlformats.org/package/2006/metadata/core-properties"/>
    <ds:schemaRef ds:uri="http://schemas.microsoft.com/office/2006/documentManagement/types"/>
    <ds:schemaRef ds:uri="http://www.w3.org/XML/1998/namespace"/>
    <ds:schemaRef ds:uri="9d9b5332-a5d8-4d74-b69a-d1c687b97975"/>
    <ds:schemaRef ds:uri="http://purl.org/dc/dcmitype/"/>
    <ds:schemaRef ds:uri="http://purl.org/dc/terms/"/>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1E2C1A4D-6A3C-49FF-B863-589F468892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TotalTime>
  <Words>5950</Words>
  <Application>Microsoft Office PowerPoint</Application>
  <PresentationFormat>On-screen Show (16:9)</PresentationFormat>
  <Paragraphs>514</Paragraphs>
  <Slides>54</Slides>
  <Notes>46</Notes>
  <HiddenSlides>4</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Cambria Math</vt:lpstr>
      <vt:lpstr>Calibri</vt:lpstr>
      <vt:lpstr>Wingdings</vt:lpstr>
      <vt:lpstr>Josefin Sans</vt:lpstr>
      <vt:lpstr>Symbol</vt:lpstr>
      <vt:lpstr>Arial</vt:lpstr>
      <vt:lpstr>Open Sans</vt:lpstr>
      <vt:lpstr>Times New Roman</vt:lpstr>
      <vt:lpstr>Aquatic and Physical Therapy Center by Slidesgo</vt:lpstr>
      <vt:lpstr>KHÓA LUẬN TỐT NGHIỆP CỬ NHÂN</vt:lpstr>
      <vt:lpstr>PowerPoint Presentation</vt:lpstr>
      <vt:lpstr>Nội dung</vt:lpstr>
      <vt:lpstr>Giới thiệu đề tài</vt:lpstr>
      <vt:lpstr>Lý do nghiên cứu</vt:lpstr>
      <vt:lpstr>PowerPoint Presentation</vt:lpstr>
      <vt:lpstr>Mục tiêu nghiên cứu</vt:lpstr>
      <vt:lpstr>Phát biểu bài toán</vt:lpstr>
      <vt:lpstr>PowerPoint Presentation</vt:lpstr>
      <vt:lpstr>GANs N’ Roses</vt:lpstr>
      <vt:lpstr>StyleGAN2</vt:lpstr>
      <vt:lpstr>Chỉnh sửa mẫu tạo ra nhờ thao túng miền không gian tiềm ẩn</vt:lpstr>
      <vt:lpstr>Chỉnh sửa mẫu tạo ra nhờ thao túng miền không gian tiềm ẩn</vt:lpstr>
      <vt:lpstr>Các nghiên cứu liên quan</vt:lpstr>
      <vt:lpstr>SeFa</vt:lpstr>
      <vt:lpstr>SeFa</vt:lpstr>
      <vt:lpstr>SeFa</vt:lpstr>
      <vt:lpstr>InterFaceGAN</vt:lpstr>
      <vt:lpstr>InterFaceGAN</vt:lpstr>
      <vt:lpstr>Phương pháp đề xuất</vt:lpstr>
      <vt:lpstr>Quy trình thao túng miền không gian tiềm ẩn có giám sát</vt:lpstr>
      <vt:lpstr>Các phương pháp tìm vector nhãn được đề xuất</vt:lpstr>
      <vt:lpstr>Các kỹ thuật phụ họa bổ sung</vt:lpstr>
      <vt:lpstr>Tổng quan quy trình hoạt động của chương trình</vt:lpstr>
      <vt:lpstr>Thực nghiệm và kết quả</vt:lpstr>
      <vt:lpstr>Dữ liệu</vt:lpstr>
      <vt:lpstr>Độ đo</vt:lpstr>
      <vt:lpstr>Kết quả định tính</vt:lpstr>
      <vt:lpstr>PowerPoint Presentation</vt:lpstr>
      <vt:lpstr>Kết quả định lượng</vt:lpstr>
      <vt:lpstr>Kết quả định lượng</vt:lpstr>
      <vt:lpstr>Kết quả định lượng</vt:lpstr>
      <vt:lpstr>Kết quả định lượng</vt:lpstr>
      <vt:lpstr>Kết quả định lượng</vt:lpstr>
      <vt:lpstr>Ứng dụng trên video</vt:lpstr>
      <vt:lpstr>Video</vt:lpstr>
      <vt:lpstr>Kết luận</vt:lpstr>
      <vt:lpstr>Kết luận</vt:lpstr>
      <vt:lpstr>Cảm ơn quý thầy cô đã lắng nghe</vt:lpstr>
      <vt:lpstr>Tham khảo</vt:lpstr>
      <vt:lpstr>Phụ lục</vt:lpstr>
      <vt:lpstr>Mô hình sinh mẫu</vt:lpstr>
      <vt:lpstr>Mạng đối kháng sinh mẫu</vt:lpstr>
      <vt:lpstr>Kiến trúc Generator StyleGAN2</vt:lpstr>
      <vt:lpstr>Độ đo</vt:lpstr>
      <vt:lpstr>Độ đo</vt:lpstr>
      <vt:lpstr>Độ đo</vt:lpstr>
      <vt:lpstr>Độ đo</vt:lpstr>
      <vt:lpstr>GANs N’ Roses </vt:lpstr>
      <vt:lpstr>Loss Functions:</vt:lpstr>
      <vt:lpstr>GANs N’ Roses</vt:lpstr>
      <vt:lpstr>PowerPoint Presentation</vt:lpstr>
      <vt:lpstr>Deep Danbooru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KHÓA LUẬN TỐT NGHIỆP CỬ NHÂN</dc:title>
  <dc:creator>tungrg</dc:creator>
  <cp:lastModifiedBy>tungrg</cp:lastModifiedBy>
  <cp:revision>2</cp:revision>
  <dcterms:modified xsi:type="dcterms:W3CDTF">2022-03-14T01:24:52Z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0x010100A80EBA61DBEBAC47997BD1227BBFF84F</vt:lpwstr>
  </property>
</Properties>
</file>